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1" r:id="rId6"/>
    <p:sldId id="260" r:id="rId7"/>
    <p:sldId id="262" r:id="rId8"/>
    <p:sldId id="264" r:id="rId9"/>
    <p:sldId id="265" r:id="rId10"/>
    <p:sldId id="266" r:id="rId11"/>
    <p:sldId id="263" r:id="rId12"/>
    <p:sldId id="267" r:id="rId13"/>
    <p:sldId id="268" r:id="rId14"/>
    <p:sldId id="269" r:id="rId15"/>
    <p:sldId id="270" r:id="rId16"/>
    <p:sldId id="271" r:id="rId17"/>
    <p:sldId id="281" r:id="rId18"/>
    <p:sldId id="278" r:id="rId19"/>
    <p:sldId id="279" r:id="rId20"/>
    <p:sldId id="280" r:id="rId21"/>
    <p:sldId id="272" r:id="rId22"/>
    <p:sldId id="273" r:id="rId23"/>
    <p:sldId id="274" r:id="rId24"/>
    <p:sldId id="275"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99" autoAdjust="0"/>
    <p:restoredTop sz="94660"/>
  </p:normalViewPr>
  <p:slideViewPr>
    <p:cSldViewPr snapToGrid="0">
      <p:cViewPr varScale="1">
        <p:scale>
          <a:sx n="89" d="100"/>
          <a:sy n="89" d="100"/>
        </p:scale>
        <p:origin x="90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374C7E1A-C256-4C47-8CA2-13E09A5B7137}"/>
    <pc:docChg chg="modSld">
      <pc:chgData name="" userId="" providerId="" clId="Web-{374C7E1A-C256-4C47-8CA2-13E09A5B7137}" dt="2018-02-22T20:51:37.402" v="2"/>
      <pc:docMkLst>
        <pc:docMk/>
      </pc:docMkLst>
      <pc:sldChg chg="modSp">
        <pc:chgData name="" userId="" providerId="" clId="Web-{374C7E1A-C256-4C47-8CA2-13E09A5B7137}" dt="2018-02-22T20:51:36.574" v="0"/>
        <pc:sldMkLst>
          <pc:docMk/>
          <pc:sldMk cId="4250998759" sldId="257"/>
        </pc:sldMkLst>
        <pc:spChg chg="mod">
          <ac:chgData name="" userId="" providerId="" clId="Web-{374C7E1A-C256-4C47-8CA2-13E09A5B7137}" dt="2018-02-22T20:51:36.574" v="0"/>
          <ac:spMkLst>
            <pc:docMk/>
            <pc:sldMk cId="4250998759" sldId="257"/>
            <ac:spMk id="3" creationId="{00000000-0000-0000-0000-000000000000}"/>
          </ac:spMkLst>
        </pc:spChg>
      </pc:sldChg>
    </pc:docChg>
  </pc:docChgLst>
  <pc:docChgLst>
    <pc:chgData clId="Web-{6EE48B8E-9D89-45C0-BECE-DFB513C5C423}"/>
    <pc:docChg chg="modSld">
      <pc:chgData name="" userId="" providerId="" clId="Web-{6EE48B8E-9D89-45C0-BECE-DFB513C5C423}" dt="2018-02-23T16:03:19.241" v="1"/>
      <pc:docMkLst>
        <pc:docMk/>
      </pc:docMkLst>
      <pc:sldChg chg="modSp">
        <pc:chgData name="" userId="" providerId="" clId="Web-{6EE48B8E-9D89-45C0-BECE-DFB513C5C423}" dt="2018-02-23T16:03:19.241" v="0"/>
        <pc:sldMkLst>
          <pc:docMk/>
          <pc:sldMk cId="2645861284" sldId="272"/>
        </pc:sldMkLst>
        <pc:spChg chg="mod">
          <ac:chgData name="" userId="" providerId="" clId="Web-{6EE48B8E-9D89-45C0-BECE-DFB513C5C423}" dt="2018-02-23T16:03:19.241" v="0"/>
          <ac:spMkLst>
            <pc:docMk/>
            <pc:sldMk cId="2645861284" sldId="27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2/23/2018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2/23/2018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2/23/2018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2/23/2018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1480828-6983-48AD-9E27-CBD3696F837E}" type="datetimeFigureOut">
              <a:rPr lang="en-US" dirty="0"/>
              <a:t>2/23/2018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C5EFB91-0324-450E-B17F-36DC0ECCE413}" type="datetimeFigureOut">
              <a:rPr lang="en-US" dirty="0"/>
              <a:t>2/23/2018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2/23/2018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sql/relational-databases/stored-procedures/recompile-a-stored-procedur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qlmag.com/blog/sql-server-2012-t-sql-glance-new-and-enhanced-functions" TargetMode="External"/><Relationship Id="rId2" Type="http://schemas.openxmlformats.org/officeDocument/2006/relationships/hyperlink" Target="https://docs.microsoft.com/en-us/sql/t-sql/functions/datepart-transact-sql" TargetMode="External"/><Relationship Id="rId1" Type="http://schemas.openxmlformats.org/officeDocument/2006/relationships/slideLayout" Target="../slideLayouts/slideLayout3.xml"/><Relationship Id="rId4" Type="http://schemas.openxmlformats.org/officeDocument/2006/relationships/hyperlink" Target="https://docs.microsoft.com/en-us/sql/t-sql/queries/select-over-clause-transact-sq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a:t>T-SQL</a:t>
            </a:r>
            <a:endParaRPr lang="en-US" dirty="0"/>
          </a:p>
        </p:txBody>
      </p:sp>
    </p:spTree>
    <p:extLst>
      <p:ext uri="{BB962C8B-B14F-4D97-AF65-F5344CB8AC3E}">
        <p14:creationId xmlns:p14="http://schemas.microsoft.com/office/powerpoint/2010/main" val="335885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95529"/>
            <a:ext cx="12361454" cy="59659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5797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Procedimientos almacenados</a:t>
            </a:r>
            <a:endParaRPr lang="en-US" dirty="0"/>
          </a:p>
        </p:txBody>
      </p:sp>
      <p:sp>
        <p:nvSpPr>
          <p:cNvPr id="3" name="Marcador de contenido 2"/>
          <p:cNvSpPr>
            <a:spLocks noGrp="1"/>
          </p:cNvSpPr>
          <p:nvPr>
            <p:ph idx="1"/>
          </p:nvPr>
        </p:nvSpPr>
        <p:spPr>
          <a:xfrm>
            <a:off x="438912" y="1792224"/>
            <a:ext cx="10981943" cy="4809743"/>
          </a:xfrm>
        </p:spPr>
        <p:txBody>
          <a:bodyPr>
            <a:normAutofit/>
          </a:bodyPr>
          <a:lstStyle/>
          <a:p>
            <a:r>
              <a:rPr lang="es-CR" dirty="0"/>
              <a:t>Prácticas recomendadas</a:t>
            </a:r>
          </a:p>
          <a:p>
            <a:pPr lvl="1"/>
            <a:r>
              <a:rPr lang="es-CR" dirty="0"/>
              <a:t>Use la instrucción SET NO COUNT ON luego de la palabra As, esto reduce el tiempo de procesamiento y el tamaño de la respuesta del </a:t>
            </a:r>
            <a:r>
              <a:rPr lang="es-CR" dirty="0" err="1"/>
              <a:t>sp</a:t>
            </a:r>
            <a:r>
              <a:rPr lang="es-CR" dirty="0"/>
              <a:t> </a:t>
            </a:r>
          </a:p>
          <a:p>
            <a:pPr lvl="1"/>
            <a:r>
              <a:rPr lang="es-CR" dirty="0"/>
              <a:t>Siempre use el nombre del esquema de los procedimientos y tablas usados en el </a:t>
            </a:r>
            <a:r>
              <a:rPr lang="es-CR" dirty="0" err="1"/>
              <a:t>sp</a:t>
            </a:r>
            <a:r>
              <a:rPr lang="es-CR" dirty="0"/>
              <a:t>, esto ayuda a </a:t>
            </a:r>
            <a:r>
              <a:rPr lang="es-CR" dirty="0" err="1"/>
              <a:t>sql</a:t>
            </a:r>
            <a:r>
              <a:rPr lang="es-CR" dirty="0"/>
              <a:t> a encontrar los objetos más rápido</a:t>
            </a:r>
          </a:p>
          <a:p>
            <a:pPr lvl="1"/>
            <a:r>
              <a:rPr lang="es-CR" dirty="0"/>
              <a:t>No use “SP_” o “</a:t>
            </a:r>
            <a:r>
              <a:rPr lang="es-CR" dirty="0" err="1"/>
              <a:t>sys</a:t>
            </a:r>
            <a:r>
              <a:rPr lang="es-CR" dirty="0"/>
              <a:t>*” para nombrar objetos, esos prefijos son utilizados por el motor de </a:t>
            </a:r>
            <a:r>
              <a:rPr lang="es-CR" dirty="0" err="1"/>
              <a:t>sql</a:t>
            </a:r>
            <a:endParaRPr lang="es-CR" dirty="0"/>
          </a:p>
          <a:p>
            <a:pPr lvl="1"/>
            <a:r>
              <a:rPr lang="es-CR" dirty="0"/>
              <a:t>Evite usar funciones escalares en un </a:t>
            </a:r>
            <a:r>
              <a:rPr lang="es-CR" dirty="0" err="1"/>
              <a:t>select</a:t>
            </a:r>
            <a:r>
              <a:rPr lang="es-CR" dirty="0"/>
              <a:t>, esto hará que la función se ejecute por cada registro y podría degradar el rendimiento</a:t>
            </a:r>
          </a:p>
          <a:p>
            <a:pPr lvl="1"/>
            <a:r>
              <a:rPr lang="es-CR" dirty="0"/>
              <a:t> No use “</a:t>
            </a:r>
            <a:r>
              <a:rPr lang="es-CR" dirty="0" err="1"/>
              <a:t>Select</a:t>
            </a:r>
            <a:r>
              <a:rPr lang="es-CR" dirty="0"/>
              <a:t> *”, siempre indique las columnas de forma explícita</a:t>
            </a:r>
          </a:p>
          <a:p>
            <a:pPr lvl="1"/>
            <a:r>
              <a:rPr lang="es-CR" dirty="0"/>
              <a:t>Use parámetros en los </a:t>
            </a:r>
            <a:r>
              <a:rPr lang="es-CR" dirty="0" err="1"/>
              <a:t>sp</a:t>
            </a:r>
            <a:r>
              <a:rPr lang="es-CR" dirty="0"/>
              <a:t> y defina el tipo, tamaño y precisión correctos para evitar casteos</a:t>
            </a:r>
          </a:p>
          <a:p>
            <a:pPr lvl="1"/>
            <a:r>
              <a:rPr lang="es-CR" dirty="0"/>
              <a:t>No use el bloque Try/Catch dentro de ciclos </a:t>
            </a:r>
            <a:r>
              <a:rPr lang="es-CR" dirty="0" err="1"/>
              <a:t>While</a:t>
            </a:r>
            <a:r>
              <a:rPr lang="es-CR" dirty="0"/>
              <a:t>, ponga el ciclo dentro del Try</a:t>
            </a:r>
          </a:p>
          <a:p>
            <a:pPr lvl="1"/>
            <a:r>
              <a:rPr lang="es-CR" dirty="0"/>
              <a:t>Cuando trabaje con tablas temporales siempre indique explícitamente si las columnas aceptan nulos o no</a:t>
            </a:r>
          </a:p>
          <a:p>
            <a:pPr lvl="1"/>
            <a:r>
              <a:rPr lang="es-CR" dirty="0" err="1"/>
              <a:t>Union</a:t>
            </a:r>
            <a:r>
              <a:rPr lang="es-CR" dirty="0"/>
              <a:t> </a:t>
            </a:r>
            <a:r>
              <a:rPr lang="es-CR" dirty="0" err="1"/>
              <a:t>All</a:t>
            </a:r>
            <a:r>
              <a:rPr lang="es-CR" dirty="0"/>
              <a:t> tiene mejor desempeño que </a:t>
            </a:r>
            <a:r>
              <a:rPr lang="es-CR" dirty="0" err="1"/>
              <a:t>Union</a:t>
            </a:r>
            <a:r>
              <a:rPr lang="es-CR" dirty="0"/>
              <a:t>, esto debido que no elimina los repetidos</a:t>
            </a:r>
            <a:endParaRPr lang="en-US" dirty="0"/>
          </a:p>
        </p:txBody>
      </p:sp>
    </p:spTree>
    <p:extLst>
      <p:ext uri="{BB962C8B-B14F-4D97-AF65-F5344CB8AC3E}">
        <p14:creationId xmlns:p14="http://schemas.microsoft.com/office/powerpoint/2010/main" val="371775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Procedimientos almacenados</a:t>
            </a:r>
            <a:endParaRPr lang="en-US" dirty="0"/>
          </a:p>
        </p:txBody>
      </p:sp>
      <p:sp>
        <p:nvSpPr>
          <p:cNvPr id="3" name="Marcador de contenido 2"/>
          <p:cNvSpPr>
            <a:spLocks noGrp="1"/>
          </p:cNvSpPr>
          <p:nvPr>
            <p:ph idx="1"/>
          </p:nvPr>
        </p:nvSpPr>
        <p:spPr/>
        <p:txBody>
          <a:bodyPr/>
          <a:lstStyle/>
          <a:p>
            <a:r>
              <a:rPr lang="es-CR" dirty="0"/>
              <a:t>Ventajas</a:t>
            </a:r>
          </a:p>
          <a:p>
            <a:pPr lvl="1"/>
            <a:r>
              <a:rPr lang="es-CR" dirty="0"/>
              <a:t>Permiten reutilizar código</a:t>
            </a:r>
          </a:p>
          <a:p>
            <a:pPr lvl="1"/>
            <a:r>
              <a:rPr lang="es-CR" dirty="0"/>
              <a:t>Permiten crear interfaces seguras para las base de datos</a:t>
            </a:r>
          </a:p>
          <a:p>
            <a:pPr lvl="1"/>
            <a:r>
              <a:rPr lang="es-CR" dirty="0"/>
              <a:t>El uso de </a:t>
            </a:r>
            <a:r>
              <a:rPr lang="es-CR" dirty="0" err="1"/>
              <a:t>SPs</a:t>
            </a:r>
            <a:r>
              <a:rPr lang="es-CR" dirty="0"/>
              <a:t> parametrizados previene las inyecciones de SQL</a:t>
            </a:r>
          </a:p>
          <a:p>
            <a:pPr lvl="1"/>
            <a:r>
              <a:rPr lang="es-CR" dirty="0"/>
              <a:t>Permiten encapsular la implementación de la BD</a:t>
            </a:r>
          </a:p>
          <a:p>
            <a:pPr lvl="1"/>
            <a:r>
              <a:rPr lang="es-CR" dirty="0"/>
              <a:t>Configurando los permisos adecuados, los SP ayudan a restringir el acceso directo a las tablas, ayudando a mantener su integridad</a:t>
            </a:r>
          </a:p>
          <a:p>
            <a:r>
              <a:rPr lang="es-CR" dirty="0"/>
              <a:t>Desventajas</a:t>
            </a:r>
          </a:p>
          <a:p>
            <a:pPr lvl="1"/>
            <a:r>
              <a:rPr lang="es-CR" dirty="0"/>
              <a:t>Los </a:t>
            </a:r>
            <a:r>
              <a:rPr lang="es-CR" dirty="0" err="1"/>
              <a:t>SPs</a:t>
            </a:r>
            <a:r>
              <a:rPr lang="es-CR" dirty="0"/>
              <a:t> mal configurados o mal optimizados pueden causar problemas de rendimiento</a:t>
            </a:r>
          </a:p>
          <a:p>
            <a:pPr lvl="1"/>
            <a:r>
              <a:rPr lang="es-CR" dirty="0"/>
              <a:t>Si un procedimiento tiene muchas responsabilidades es complicado darle mantenimiento</a:t>
            </a:r>
          </a:p>
          <a:p>
            <a:pPr lvl="1"/>
            <a:r>
              <a:rPr lang="es-CR" dirty="0"/>
              <a:t>Son mas difíciles de depurar que una app</a:t>
            </a:r>
            <a:endParaRPr lang="en-US" dirty="0"/>
          </a:p>
        </p:txBody>
      </p:sp>
    </p:spTree>
    <p:extLst>
      <p:ext uri="{BB962C8B-B14F-4D97-AF65-F5344CB8AC3E}">
        <p14:creationId xmlns:p14="http://schemas.microsoft.com/office/powerpoint/2010/main" val="375576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Cacheo</a:t>
            </a:r>
            <a:endParaRPr lang="en-US" dirty="0"/>
          </a:p>
        </p:txBody>
      </p:sp>
      <p:sp>
        <p:nvSpPr>
          <p:cNvPr id="3" name="Marcador de contenido 2"/>
          <p:cNvSpPr>
            <a:spLocks noGrp="1"/>
          </p:cNvSpPr>
          <p:nvPr>
            <p:ph idx="1"/>
          </p:nvPr>
        </p:nvSpPr>
        <p:spPr>
          <a:xfrm>
            <a:off x="1069848" y="2121407"/>
            <a:ext cx="10567186" cy="4641702"/>
          </a:xfrm>
        </p:spPr>
        <p:txBody>
          <a:bodyPr>
            <a:normAutofit lnSpcReduction="10000"/>
          </a:bodyPr>
          <a:lstStyle/>
          <a:p>
            <a:r>
              <a:rPr lang="es-CR" dirty="0"/>
              <a:t>SQL Server amacena información sobre el desempeño de los procedimientos almacenado como por ejemplo:</a:t>
            </a:r>
          </a:p>
          <a:p>
            <a:pPr lvl="1"/>
            <a:r>
              <a:rPr lang="es-CR" dirty="0"/>
              <a:t>Cuales se ejecutan más</a:t>
            </a:r>
          </a:p>
          <a:p>
            <a:pPr lvl="1"/>
            <a:r>
              <a:rPr lang="es-CR" dirty="0"/>
              <a:t>Cual tarda más tiempo en ejecutarse</a:t>
            </a:r>
          </a:p>
          <a:p>
            <a:pPr lvl="1"/>
            <a:r>
              <a:rPr lang="es-CR" dirty="0"/>
              <a:t>Cual </a:t>
            </a:r>
            <a:r>
              <a:rPr lang="es-CR" dirty="0" err="1"/>
              <a:t>sp</a:t>
            </a:r>
            <a:r>
              <a:rPr lang="es-CR" dirty="0"/>
              <a:t> efectúa más lecturas y escrituras lógicas</a:t>
            </a:r>
          </a:p>
          <a:p>
            <a:r>
              <a:rPr lang="es-CR" dirty="0" err="1"/>
              <a:t>Parameter</a:t>
            </a:r>
            <a:r>
              <a:rPr lang="es-CR" dirty="0"/>
              <a:t> </a:t>
            </a:r>
            <a:r>
              <a:rPr lang="es-CR" dirty="0" err="1"/>
              <a:t>Sniffing</a:t>
            </a:r>
            <a:endParaRPr lang="es-CR" dirty="0"/>
          </a:p>
          <a:p>
            <a:pPr lvl="1"/>
            <a:r>
              <a:rPr lang="es-CR" dirty="0"/>
              <a:t>Es un método usado por </a:t>
            </a:r>
            <a:r>
              <a:rPr lang="es-CR" dirty="0" err="1"/>
              <a:t>sql</a:t>
            </a:r>
            <a:r>
              <a:rPr lang="es-CR" dirty="0"/>
              <a:t> server para optimizar los llamados a </a:t>
            </a:r>
            <a:r>
              <a:rPr lang="es-CR" dirty="0" err="1"/>
              <a:t>SPs</a:t>
            </a:r>
            <a:endParaRPr lang="es-CR" dirty="0"/>
          </a:p>
          <a:p>
            <a:pPr lvl="1"/>
            <a:r>
              <a:rPr lang="es-CR" dirty="0"/>
              <a:t>Cuando el </a:t>
            </a:r>
            <a:r>
              <a:rPr lang="es-CR" dirty="0" err="1"/>
              <a:t>sp</a:t>
            </a:r>
            <a:r>
              <a:rPr lang="es-CR" dirty="0"/>
              <a:t> se compila o recompila, se capturan los parámetros y se envían al optimizador el cual genera y guarda en cache un plan de ejecución para el </a:t>
            </a:r>
            <a:r>
              <a:rPr lang="es-CR" dirty="0" err="1"/>
              <a:t>sp</a:t>
            </a:r>
            <a:r>
              <a:rPr lang="es-CR" dirty="0"/>
              <a:t> y esos parámetros</a:t>
            </a:r>
          </a:p>
          <a:p>
            <a:pPr lvl="1"/>
            <a:r>
              <a:rPr lang="es-CR" dirty="0"/>
              <a:t>El cache es útil si la ejecución del </a:t>
            </a:r>
            <a:r>
              <a:rPr lang="es-CR" dirty="0" err="1"/>
              <a:t>sp</a:t>
            </a:r>
            <a:r>
              <a:rPr lang="es-CR" dirty="0"/>
              <a:t> siempre es similar, pero si los parámetros y resultados varían mucho, el plan guardado en caché no siempre dará buen rendimiento</a:t>
            </a:r>
          </a:p>
          <a:p>
            <a:pPr lvl="1"/>
            <a:r>
              <a:rPr lang="es-CR" dirty="0"/>
              <a:t>Se recomienda </a:t>
            </a:r>
            <a:r>
              <a:rPr lang="es-CR" dirty="0" err="1"/>
              <a:t>sobreescribir</a:t>
            </a:r>
            <a:r>
              <a:rPr lang="es-CR" dirty="0"/>
              <a:t> el </a:t>
            </a:r>
            <a:r>
              <a:rPr lang="es-CR" dirty="0" err="1"/>
              <a:t>parameter</a:t>
            </a:r>
            <a:r>
              <a:rPr lang="es-CR" dirty="0"/>
              <a:t> </a:t>
            </a:r>
            <a:r>
              <a:rPr lang="es-CR" dirty="0" err="1"/>
              <a:t>sniffing</a:t>
            </a:r>
            <a:r>
              <a:rPr lang="es-CR" dirty="0"/>
              <a:t> declarando variables dentro del </a:t>
            </a:r>
            <a:r>
              <a:rPr lang="es-CR" dirty="0" err="1"/>
              <a:t>sp</a:t>
            </a:r>
            <a:r>
              <a:rPr lang="es-CR" dirty="0"/>
              <a:t>, e igualándolas a los parámetros recibidos para usarlas en lugar de los parámetros</a:t>
            </a:r>
          </a:p>
          <a:p>
            <a:r>
              <a:rPr lang="es-CR" dirty="0"/>
              <a:t>Cachear un plan evita la sobrecarga de trabajo de compilarlo en cada ejecución, pero no siempre es adecuado usar el mismo plan, por lo que en ocasiones se debe recompilar el plan</a:t>
            </a:r>
          </a:p>
          <a:p>
            <a:endParaRPr lang="es-CR" dirty="0"/>
          </a:p>
        </p:txBody>
      </p:sp>
    </p:spTree>
    <p:extLst>
      <p:ext uri="{BB962C8B-B14F-4D97-AF65-F5344CB8AC3E}">
        <p14:creationId xmlns:p14="http://schemas.microsoft.com/office/powerpoint/2010/main" val="307245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Recompilación</a:t>
            </a:r>
            <a:endParaRPr lang="en-US" dirty="0"/>
          </a:p>
        </p:txBody>
      </p:sp>
      <p:sp>
        <p:nvSpPr>
          <p:cNvPr id="3" name="Marcador de contenido 2"/>
          <p:cNvSpPr>
            <a:spLocks noGrp="1"/>
          </p:cNvSpPr>
          <p:nvPr>
            <p:ph idx="1"/>
          </p:nvPr>
        </p:nvSpPr>
        <p:spPr/>
        <p:txBody>
          <a:bodyPr/>
          <a:lstStyle/>
          <a:p>
            <a:r>
              <a:rPr lang="es-CR" dirty="0"/>
              <a:t>SQL </a:t>
            </a:r>
            <a:r>
              <a:rPr lang="es-CR" dirty="0" err="1"/>
              <a:t>Sever</a:t>
            </a:r>
            <a:r>
              <a:rPr lang="es-CR" dirty="0"/>
              <a:t> cachea los planes de ejecución compilados para mejorar el desempeño</a:t>
            </a:r>
          </a:p>
          <a:p>
            <a:r>
              <a:rPr lang="es-CR" dirty="0"/>
              <a:t>La compilación se realiza nivel de las instrucciones del SP y no a nivel de todo el SP</a:t>
            </a:r>
          </a:p>
          <a:p>
            <a:r>
              <a:rPr lang="es-CR" dirty="0"/>
              <a:t>Esto mejora el rendimiento al evitar recompilar siempre la totalidad del SP</a:t>
            </a:r>
          </a:p>
          <a:p>
            <a:r>
              <a:rPr lang="es-CR" dirty="0"/>
              <a:t>Entre las razones para recompilar SP se encuentran:</a:t>
            </a:r>
          </a:p>
          <a:p>
            <a:pPr lvl="1"/>
            <a:r>
              <a:rPr lang="es-CR" dirty="0"/>
              <a:t>Si un objeto se modifica, todas las instrucciones que lo referencian se recompilan</a:t>
            </a:r>
          </a:p>
          <a:p>
            <a:pPr lvl="1"/>
            <a:r>
              <a:rPr lang="es-CR" dirty="0"/>
              <a:t>Si los datos de una tabla han cambiado mucho, el plan se recompila debido a que la cantidad de datos de la tabla es usada por el optimizador para generar el plan</a:t>
            </a:r>
          </a:p>
          <a:p>
            <a:pPr lvl="1"/>
            <a:r>
              <a:rPr lang="es-CR" dirty="0"/>
              <a:t>Usar tablas temporales en </a:t>
            </a:r>
            <a:r>
              <a:rPr lang="es-CR" dirty="0" err="1"/>
              <a:t>SPs</a:t>
            </a:r>
            <a:r>
              <a:rPr lang="es-CR" dirty="0"/>
              <a:t> causa que se recompilen cada vez que se ejecutan</a:t>
            </a:r>
          </a:p>
          <a:p>
            <a:pPr lvl="1"/>
            <a:r>
              <a:rPr lang="es-CR" dirty="0"/>
              <a:t>Si el SP se creó con la opción “Recompile” se va a recompilar en cada ejecución</a:t>
            </a:r>
          </a:p>
          <a:p>
            <a:r>
              <a:rPr lang="es-CR" dirty="0"/>
              <a:t>Más </a:t>
            </a:r>
            <a:r>
              <a:rPr lang="es-CR" dirty="0" err="1"/>
              <a:t>info</a:t>
            </a:r>
            <a:r>
              <a:rPr lang="es-CR" dirty="0"/>
              <a:t>: </a:t>
            </a:r>
            <a:r>
              <a:rPr lang="es-CR" dirty="0">
                <a:hlinkClick r:id="rId2"/>
              </a:rPr>
              <a:t>https://docs.microsoft.com/en-us/sql/relational-databases/stored-procedures/recompile-a-stored-procedure</a:t>
            </a:r>
            <a:endParaRPr lang="es-CR" dirty="0"/>
          </a:p>
          <a:p>
            <a:endParaRPr lang="en-US" dirty="0"/>
          </a:p>
        </p:txBody>
      </p:sp>
    </p:spTree>
    <p:extLst>
      <p:ext uri="{BB962C8B-B14F-4D97-AF65-F5344CB8AC3E}">
        <p14:creationId xmlns:p14="http://schemas.microsoft.com/office/powerpoint/2010/main" val="342976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sz="4000" dirty="0" err="1"/>
              <a:t>Common</a:t>
            </a:r>
            <a:r>
              <a:rPr lang="es-CR" sz="4000" dirty="0"/>
              <a:t> </a:t>
            </a:r>
            <a:r>
              <a:rPr lang="es-CR" sz="4000" dirty="0" err="1"/>
              <a:t>Table</a:t>
            </a:r>
            <a:r>
              <a:rPr lang="es-CR" sz="4000" dirty="0"/>
              <a:t> </a:t>
            </a:r>
            <a:r>
              <a:rPr lang="es-CR" sz="4000" dirty="0" err="1"/>
              <a:t>Expressions</a:t>
            </a:r>
            <a:r>
              <a:rPr lang="es-CR" sz="4000" dirty="0"/>
              <a:t> (</a:t>
            </a:r>
            <a:r>
              <a:rPr lang="es-CR" sz="4000" dirty="0" err="1"/>
              <a:t>CTEs</a:t>
            </a:r>
            <a:r>
              <a:rPr lang="es-CR" sz="4000" dirty="0"/>
              <a:t>)</a:t>
            </a:r>
            <a:endParaRPr lang="en-US" sz="4000" dirty="0"/>
          </a:p>
        </p:txBody>
      </p:sp>
      <p:sp>
        <p:nvSpPr>
          <p:cNvPr id="3" name="Marcador de contenido 2"/>
          <p:cNvSpPr>
            <a:spLocks noGrp="1"/>
          </p:cNvSpPr>
          <p:nvPr>
            <p:ph idx="1"/>
          </p:nvPr>
        </p:nvSpPr>
        <p:spPr>
          <a:xfrm>
            <a:off x="767751" y="1958196"/>
            <a:ext cx="10748513" cy="4214004"/>
          </a:xfrm>
        </p:spPr>
        <p:txBody>
          <a:bodyPr/>
          <a:lstStyle/>
          <a:p>
            <a:r>
              <a:rPr lang="es-CR" dirty="0"/>
              <a:t>Son tablas temporales con nombre que se descartan inmediatamente después de ser utilizadas, es decir, solo se pueden consultar una vez</a:t>
            </a:r>
          </a:p>
          <a:p>
            <a:r>
              <a:rPr lang="es-CR" dirty="0"/>
              <a:t>Se pueden referenciar a si mismas </a:t>
            </a:r>
          </a:p>
          <a:p>
            <a:r>
              <a:rPr lang="es-CR" dirty="0"/>
              <a:t>Inician con la instrucción </a:t>
            </a:r>
            <a:r>
              <a:rPr lang="es-CR" dirty="0" err="1"/>
              <a:t>With</a:t>
            </a:r>
            <a:r>
              <a:rPr lang="es-CR" dirty="0"/>
              <a:t>, seguida del nombre de la tabla a crear y la los nombres de columnas a retornar</a:t>
            </a:r>
          </a:p>
          <a:p>
            <a:r>
              <a:rPr lang="es-CR" dirty="0"/>
              <a:t>Al crear un CTE debe utilizarse inmediatamente en un </a:t>
            </a:r>
            <a:r>
              <a:rPr lang="es-CR" dirty="0" err="1"/>
              <a:t>select</a:t>
            </a:r>
            <a:r>
              <a:rPr lang="es-CR" dirty="0"/>
              <a:t>, </a:t>
            </a:r>
            <a:r>
              <a:rPr lang="es-CR" dirty="0" err="1"/>
              <a:t>update</a:t>
            </a:r>
            <a:r>
              <a:rPr lang="es-CR" dirty="0"/>
              <a:t>, </a:t>
            </a:r>
            <a:r>
              <a:rPr lang="es-CR" dirty="0" err="1"/>
              <a:t>insert</a:t>
            </a:r>
            <a:r>
              <a:rPr lang="es-CR" dirty="0"/>
              <a:t> o </a:t>
            </a:r>
            <a:r>
              <a:rPr lang="es-CR" dirty="0" err="1"/>
              <a:t>delete</a:t>
            </a:r>
            <a:endParaRPr lang="es-CR" dirty="0"/>
          </a:p>
          <a:p>
            <a:r>
              <a:rPr lang="es-CR" dirty="0"/>
              <a:t>Un CTE puede encadenarse con otro CTE si al terminar de definir el primero, se define inmediatamente el segundo</a:t>
            </a:r>
          </a:p>
          <a:p>
            <a:r>
              <a:rPr lang="es-CR" dirty="0"/>
              <a:t>Cualquier sentencia anterior a un CTE debe terminar en “;”</a:t>
            </a:r>
          </a:p>
          <a:p>
            <a:endParaRPr lang="es-CR" dirty="0"/>
          </a:p>
          <a:p>
            <a:endParaRPr lang="en-US" dirty="0"/>
          </a:p>
        </p:txBody>
      </p:sp>
      <p:pic>
        <p:nvPicPr>
          <p:cNvPr id="4" name="Imagen 3"/>
          <p:cNvPicPr>
            <a:picLocks noChangeAspect="1"/>
          </p:cNvPicPr>
          <p:nvPr/>
        </p:nvPicPr>
        <p:blipFill>
          <a:blip r:embed="rId2"/>
          <a:stretch>
            <a:fillRect/>
          </a:stretch>
        </p:blipFill>
        <p:spPr>
          <a:xfrm>
            <a:off x="3622548" y="5524500"/>
            <a:ext cx="7505700"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5852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73152"/>
            <a:ext cx="13980138" cy="66202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7267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Funciones de agregación</a:t>
            </a:r>
            <a:endParaRPr lang="en-US" dirty="0"/>
          </a:p>
        </p:txBody>
      </p:sp>
      <p:sp>
        <p:nvSpPr>
          <p:cNvPr id="3" name="Marcador de contenido 2"/>
          <p:cNvSpPr>
            <a:spLocks noGrp="1"/>
          </p:cNvSpPr>
          <p:nvPr>
            <p:ph idx="1"/>
          </p:nvPr>
        </p:nvSpPr>
        <p:spPr/>
        <p:txBody>
          <a:bodyPr/>
          <a:lstStyle/>
          <a:p>
            <a:r>
              <a:rPr lang="es-CR" dirty="0" err="1"/>
              <a:t>Count</a:t>
            </a:r>
            <a:r>
              <a:rPr lang="es-CR" dirty="0"/>
              <a:t>, </a:t>
            </a:r>
            <a:r>
              <a:rPr lang="es-CR" dirty="0" err="1"/>
              <a:t>Count_Big</a:t>
            </a:r>
            <a:r>
              <a:rPr lang="es-CR" dirty="0"/>
              <a:t>: contar registros, </a:t>
            </a:r>
          </a:p>
          <a:p>
            <a:pPr lvl="1"/>
            <a:r>
              <a:rPr lang="es-CR" dirty="0" err="1"/>
              <a:t>Count</a:t>
            </a:r>
            <a:r>
              <a:rPr lang="es-CR" dirty="0"/>
              <a:t> siempre retorna </a:t>
            </a:r>
            <a:r>
              <a:rPr lang="es-CR" dirty="0" err="1"/>
              <a:t>Int</a:t>
            </a:r>
            <a:r>
              <a:rPr lang="es-CR" dirty="0"/>
              <a:t>, </a:t>
            </a:r>
            <a:r>
              <a:rPr lang="es-CR" dirty="0" err="1"/>
              <a:t>count_big</a:t>
            </a:r>
            <a:r>
              <a:rPr lang="es-CR" dirty="0"/>
              <a:t> retorna siempre </a:t>
            </a:r>
            <a:r>
              <a:rPr lang="es-CR" dirty="0" err="1"/>
              <a:t>BigInt</a:t>
            </a:r>
            <a:endParaRPr lang="es-CR" dirty="0"/>
          </a:p>
          <a:p>
            <a:r>
              <a:rPr lang="es-CR" dirty="0"/>
              <a:t>Sum: sumar valores</a:t>
            </a:r>
          </a:p>
          <a:p>
            <a:r>
              <a:rPr lang="es-CR" dirty="0"/>
              <a:t>AVG: calcular promedio</a:t>
            </a:r>
          </a:p>
          <a:p>
            <a:r>
              <a:rPr lang="es-CR" dirty="0"/>
              <a:t>Min: obtener valor mínimo</a:t>
            </a:r>
          </a:p>
          <a:p>
            <a:r>
              <a:rPr lang="es-CR" dirty="0"/>
              <a:t>Max: obtener valor máximo</a:t>
            </a:r>
          </a:p>
          <a:p>
            <a:r>
              <a:rPr lang="es-CR" dirty="0"/>
              <a:t>STDEVP, STDEV: desviación estándar, con y sin población</a:t>
            </a:r>
          </a:p>
          <a:p>
            <a:r>
              <a:rPr lang="es-CR" dirty="0"/>
              <a:t>VAR: calcula la varianza</a:t>
            </a:r>
            <a:endParaRPr lang="en-US" dirty="0"/>
          </a:p>
          <a:p>
            <a:pPr marL="0" indent="0">
              <a:buNone/>
            </a:pPr>
            <a:endParaRPr lang="en-US" dirty="0"/>
          </a:p>
        </p:txBody>
      </p:sp>
    </p:spTree>
    <p:extLst>
      <p:ext uri="{BB962C8B-B14F-4D97-AF65-F5344CB8AC3E}">
        <p14:creationId xmlns:p14="http://schemas.microsoft.com/office/powerpoint/2010/main" val="2460057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Select</a:t>
            </a:r>
            <a:r>
              <a:rPr lang="es-CR" dirty="0"/>
              <a:t> - </a:t>
            </a:r>
            <a:r>
              <a:rPr lang="es-CR" dirty="0" err="1"/>
              <a:t>Over</a:t>
            </a:r>
            <a:endParaRPr lang="en-US" dirty="0"/>
          </a:p>
        </p:txBody>
      </p:sp>
      <p:sp>
        <p:nvSpPr>
          <p:cNvPr id="3" name="Marcador de contenido 2"/>
          <p:cNvSpPr>
            <a:spLocks noGrp="1"/>
          </p:cNvSpPr>
          <p:nvPr>
            <p:ph idx="1"/>
          </p:nvPr>
        </p:nvSpPr>
        <p:spPr>
          <a:xfrm>
            <a:off x="1069848" y="2121408"/>
            <a:ext cx="10532680" cy="4050792"/>
          </a:xfrm>
        </p:spPr>
        <p:txBody>
          <a:bodyPr/>
          <a:lstStyle/>
          <a:p>
            <a:r>
              <a:rPr lang="es-CR" dirty="0"/>
              <a:t>Aplica funciones de agregación o ranking sobre particiones de datos</a:t>
            </a:r>
          </a:p>
          <a:p>
            <a:r>
              <a:rPr lang="es-CR" dirty="0"/>
              <a:t>Las particiones se pueden ordenar</a:t>
            </a:r>
          </a:p>
          <a:p>
            <a:r>
              <a:rPr lang="es-CR" dirty="0"/>
              <a:t>No agrupa, si se calcula un promedio o suma, cada fila del grupo mostrar el mismo valor</a:t>
            </a:r>
          </a:p>
          <a:p>
            <a:r>
              <a:rPr lang="es-CR" dirty="0"/>
              <a:t>Tiene la ventaja sobre </a:t>
            </a:r>
            <a:r>
              <a:rPr lang="es-CR" dirty="0" err="1"/>
              <a:t>Group</a:t>
            </a:r>
            <a:r>
              <a:rPr lang="es-CR" dirty="0"/>
              <a:t> </a:t>
            </a:r>
            <a:r>
              <a:rPr lang="es-CR" dirty="0" err="1"/>
              <a:t>By</a:t>
            </a:r>
            <a:r>
              <a:rPr lang="es-CR" dirty="0"/>
              <a:t> de que puede incluir columnas que no formen parte del criterio de agrupamiento</a:t>
            </a:r>
          </a:p>
          <a:p>
            <a:r>
              <a:rPr lang="es-CR" dirty="0"/>
              <a:t>Tiene la desventaja respecto a </a:t>
            </a:r>
            <a:r>
              <a:rPr lang="es-CR" dirty="0" err="1"/>
              <a:t>Group</a:t>
            </a:r>
            <a:r>
              <a:rPr lang="es-CR" dirty="0"/>
              <a:t> </a:t>
            </a:r>
            <a:r>
              <a:rPr lang="es-CR" dirty="0" err="1"/>
              <a:t>By</a:t>
            </a:r>
            <a:r>
              <a:rPr lang="es-CR" dirty="0"/>
              <a:t> en que los datos no se agrupan y se repiten por cada columna</a:t>
            </a:r>
          </a:p>
          <a:p>
            <a:pPr lvl="1"/>
            <a:r>
              <a:rPr lang="es-CR" dirty="0"/>
              <a:t>En los casos de funciones de agregación, </a:t>
            </a:r>
            <a:r>
              <a:rPr lang="es-CR" dirty="0" err="1"/>
              <a:t>Row_Number</a:t>
            </a:r>
            <a:r>
              <a:rPr lang="es-CR" dirty="0"/>
              <a:t> si genera un valor diferente por fila</a:t>
            </a:r>
          </a:p>
          <a:p>
            <a:r>
              <a:rPr lang="es-CR" dirty="0"/>
              <a:t>La cláusula </a:t>
            </a:r>
            <a:r>
              <a:rPr lang="es-CR" dirty="0" err="1"/>
              <a:t>Partition</a:t>
            </a:r>
            <a:r>
              <a:rPr lang="es-CR" dirty="0"/>
              <a:t> </a:t>
            </a:r>
            <a:r>
              <a:rPr lang="es-CR" dirty="0" err="1"/>
              <a:t>By</a:t>
            </a:r>
            <a:r>
              <a:rPr lang="es-CR" dirty="0"/>
              <a:t> se utiliza junto a </a:t>
            </a:r>
            <a:r>
              <a:rPr lang="es-CR" dirty="0" err="1"/>
              <a:t>Over</a:t>
            </a:r>
            <a:r>
              <a:rPr lang="es-CR" dirty="0"/>
              <a:t> para indicar el criterio de </a:t>
            </a:r>
            <a:r>
              <a:rPr lang="es-CR" dirty="0" err="1"/>
              <a:t>particionamiento</a:t>
            </a:r>
            <a:endParaRPr lang="en-US" dirty="0"/>
          </a:p>
        </p:txBody>
      </p:sp>
    </p:spTree>
    <p:extLst>
      <p:ext uri="{BB962C8B-B14F-4D97-AF65-F5344CB8AC3E}">
        <p14:creationId xmlns:p14="http://schemas.microsoft.com/office/powerpoint/2010/main" val="1242642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Select</a:t>
            </a:r>
            <a:r>
              <a:rPr lang="es-CR" dirty="0"/>
              <a:t> - </a:t>
            </a:r>
            <a:r>
              <a:rPr lang="es-CR" dirty="0" err="1"/>
              <a:t>Over</a:t>
            </a:r>
            <a:endParaRPr lang="en-US" dirty="0"/>
          </a:p>
        </p:txBody>
      </p:sp>
      <p:pic>
        <p:nvPicPr>
          <p:cNvPr id="4" name="Imagen 3"/>
          <p:cNvPicPr>
            <a:picLocks noChangeAspect="1"/>
          </p:cNvPicPr>
          <p:nvPr/>
        </p:nvPicPr>
        <p:blipFill>
          <a:blip r:embed="rId2"/>
          <a:stretch>
            <a:fillRect/>
          </a:stretch>
        </p:blipFill>
        <p:spPr>
          <a:xfrm>
            <a:off x="1493710" y="1687542"/>
            <a:ext cx="9210675" cy="3086100"/>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3"/>
          <a:stretch>
            <a:fillRect/>
          </a:stretch>
        </p:blipFill>
        <p:spPr>
          <a:xfrm>
            <a:off x="2674809" y="5007454"/>
            <a:ext cx="6848475" cy="1466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207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Subconjuntos de SQL</a:t>
            </a:r>
            <a:endParaRPr lang="en-US" dirty="0"/>
          </a:p>
        </p:txBody>
      </p:sp>
      <p:sp>
        <p:nvSpPr>
          <p:cNvPr id="3" name="Marcador de contenido 2"/>
          <p:cNvSpPr>
            <a:spLocks noGrp="1"/>
          </p:cNvSpPr>
          <p:nvPr>
            <p:ph idx="1"/>
          </p:nvPr>
        </p:nvSpPr>
        <p:spPr/>
        <p:txBody>
          <a:bodyPr vert="horz" lIns="91440" tIns="45720" rIns="91440" bIns="45720" rtlCol="0" anchor="t">
            <a:normAutofit/>
          </a:bodyPr>
          <a:lstStyle/>
          <a:p>
            <a:r>
              <a:rPr lang="es-CR" dirty="0"/>
              <a:t>Data </a:t>
            </a:r>
            <a:r>
              <a:rPr lang="es-CR" dirty="0" err="1"/>
              <a:t>Querying</a:t>
            </a:r>
            <a:r>
              <a:rPr lang="es-CR" dirty="0"/>
              <a:t> </a:t>
            </a:r>
            <a:r>
              <a:rPr lang="es-CR" dirty="0" err="1"/>
              <a:t>Languaje</a:t>
            </a:r>
            <a:r>
              <a:rPr lang="es-CR" dirty="0"/>
              <a:t> (DQL)</a:t>
            </a:r>
          </a:p>
          <a:p>
            <a:pPr lvl="1"/>
            <a:r>
              <a:rPr lang="es-CR" dirty="0"/>
              <a:t>Instrucciones para retornar datos o información de la BD, ej. SELECT</a:t>
            </a:r>
          </a:p>
          <a:p>
            <a:r>
              <a:rPr lang="es-CR" dirty="0"/>
              <a:t>Data </a:t>
            </a:r>
            <a:r>
              <a:rPr lang="es-CR" dirty="0" err="1"/>
              <a:t>Manipulation</a:t>
            </a:r>
            <a:r>
              <a:rPr lang="es-CR" dirty="0"/>
              <a:t> </a:t>
            </a:r>
            <a:r>
              <a:rPr lang="es-CR" dirty="0" err="1"/>
              <a:t>Languaje</a:t>
            </a:r>
            <a:r>
              <a:rPr lang="es-CR" dirty="0"/>
              <a:t> (DML)</a:t>
            </a:r>
          </a:p>
          <a:p>
            <a:pPr lvl="1"/>
            <a:r>
              <a:rPr lang="es-CR" dirty="0"/>
              <a:t>Instrucciones para manipular datos, ej. </a:t>
            </a:r>
            <a:r>
              <a:rPr lang="en-US" dirty="0"/>
              <a:t>INSERT, UPDATE, DELETE </a:t>
            </a:r>
            <a:endParaRPr lang="es-CR" dirty="0"/>
          </a:p>
          <a:p>
            <a:r>
              <a:rPr lang="es-CR" dirty="0"/>
              <a:t>Data </a:t>
            </a:r>
            <a:r>
              <a:rPr lang="es-CR" dirty="0" err="1"/>
              <a:t>Definition</a:t>
            </a:r>
            <a:r>
              <a:rPr lang="es-CR" dirty="0"/>
              <a:t> </a:t>
            </a:r>
            <a:r>
              <a:rPr lang="es-CR" dirty="0" err="1"/>
              <a:t>Languaje</a:t>
            </a:r>
            <a:r>
              <a:rPr lang="es-CR" dirty="0"/>
              <a:t> (DDL)</a:t>
            </a:r>
          </a:p>
          <a:p>
            <a:pPr lvl="1"/>
            <a:r>
              <a:rPr lang="es-CR" dirty="0"/>
              <a:t>Su propósito es crear, modificar o remover tablas y objetos de BD, ej. DROP, CREATE, ALTER</a:t>
            </a:r>
          </a:p>
          <a:p>
            <a:r>
              <a:rPr lang="es-CR" dirty="0"/>
              <a:t>Data Control </a:t>
            </a:r>
            <a:r>
              <a:rPr lang="es-CR" dirty="0" err="1"/>
              <a:t>Languaje</a:t>
            </a:r>
            <a:r>
              <a:rPr lang="es-CR" dirty="0"/>
              <a:t> (DCL)</a:t>
            </a:r>
          </a:p>
          <a:p>
            <a:pPr lvl="1"/>
            <a:r>
              <a:rPr lang="es-CR" dirty="0"/>
              <a:t>Permite restringir el acceso a tablas y objetos, ej. GRANT, REVOKE</a:t>
            </a:r>
          </a:p>
          <a:p>
            <a:r>
              <a:rPr lang="es-CR" dirty="0" err="1"/>
              <a:t>Transactional</a:t>
            </a:r>
            <a:r>
              <a:rPr lang="es-CR" dirty="0"/>
              <a:t> Control </a:t>
            </a:r>
            <a:r>
              <a:rPr lang="es-CR" dirty="0" err="1"/>
              <a:t>Languaje</a:t>
            </a:r>
            <a:r>
              <a:rPr lang="es-CR" dirty="0"/>
              <a:t> (TCL)</a:t>
            </a:r>
          </a:p>
          <a:p>
            <a:pPr lvl="1"/>
            <a:r>
              <a:rPr lang="es-CR" dirty="0"/>
              <a:t>Se utiliza en el manejo de transacciones, ej. BEGIN TRANSACTION, COMMIT, ROLLBACK</a:t>
            </a:r>
          </a:p>
          <a:p>
            <a:endParaRPr lang="es-CR" dirty="0"/>
          </a:p>
          <a:p>
            <a:endParaRPr lang="en-US" dirty="0"/>
          </a:p>
        </p:txBody>
      </p:sp>
    </p:spTree>
    <p:extLst>
      <p:ext uri="{BB962C8B-B14F-4D97-AF65-F5344CB8AC3E}">
        <p14:creationId xmlns:p14="http://schemas.microsoft.com/office/powerpoint/2010/main" val="4250998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Select</a:t>
            </a:r>
            <a:r>
              <a:rPr lang="es-CR" dirty="0"/>
              <a:t> - </a:t>
            </a:r>
            <a:r>
              <a:rPr lang="es-CR" dirty="0" err="1"/>
              <a:t>Over</a:t>
            </a:r>
            <a:endParaRPr lang="en-US" dirty="0"/>
          </a:p>
        </p:txBody>
      </p:sp>
      <p:pic>
        <p:nvPicPr>
          <p:cNvPr id="4" name="Imagen 3"/>
          <p:cNvPicPr>
            <a:picLocks noChangeAspect="1"/>
          </p:cNvPicPr>
          <p:nvPr/>
        </p:nvPicPr>
        <p:blipFill>
          <a:blip r:embed="rId2"/>
          <a:stretch>
            <a:fillRect/>
          </a:stretch>
        </p:blipFill>
        <p:spPr>
          <a:xfrm>
            <a:off x="2684333" y="2093976"/>
            <a:ext cx="6829425" cy="1847850"/>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3"/>
          <a:stretch>
            <a:fillRect/>
          </a:stretch>
        </p:blipFill>
        <p:spPr>
          <a:xfrm>
            <a:off x="1655634" y="4211934"/>
            <a:ext cx="8886825" cy="2333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1582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Window</a:t>
            </a:r>
            <a:r>
              <a:rPr lang="es-CR" dirty="0"/>
              <a:t> </a:t>
            </a:r>
            <a:r>
              <a:rPr lang="es-CR" dirty="0" err="1"/>
              <a:t>Functions</a:t>
            </a:r>
            <a:endParaRPr lang="en-US" dirty="0"/>
          </a:p>
        </p:txBody>
      </p:sp>
      <p:sp>
        <p:nvSpPr>
          <p:cNvPr id="3" name="Marcador de contenido 2"/>
          <p:cNvSpPr>
            <a:spLocks noGrp="1"/>
          </p:cNvSpPr>
          <p:nvPr>
            <p:ph idx="1"/>
          </p:nvPr>
        </p:nvSpPr>
        <p:spPr/>
        <p:txBody>
          <a:bodyPr vert="horz" lIns="91440" tIns="45720" rIns="91440" bIns="45720" rtlCol="0" anchor="t">
            <a:normAutofit lnSpcReduction="10000"/>
          </a:bodyPr>
          <a:lstStyle/>
          <a:p>
            <a:r>
              <a:rPr lang="es-CR" dirty="0"/>
              <a:t>Soportadas a partir de </a:t>
            </a:r>
            <a:r>
              <a:rPr lang="es-CR" err="1"/>
              <a:t>Sql</a:t>
            </a:r>
            <a:r>
              <a:rPr lang="es-CR" dirty="0"/>
              <a:t> Server 2012</a:t>
            </a:r>
          </a:p>
          <a:p>
            <a:r>
              <a:rPr lang="es-CR" dirty="0"/>
              <a:t>Permiten realizar funciones de agregación, enumeración y ranking sobre particiones de conjuntos de datos</a:t>
            </a:r>
          </a:p>
          <a:p>
            <a:r>
              <a:rPr lang="es-CR" dirty="0"/>
              <a:t>Las particiones se definen con la cláusula </a:t>
            </a:r>
            <a:r>
              <a:rPr lang="es-CR" err="1"/>
              <a:t>Over</a:t>
            </a:r>
            <a:endParaRPr lang="es-CR"/>
          </a:p>
          <a:p>
            <a:r>
              <a:rPr lang="es-CR" dirty="0"/>
              <a:t>Las funciones disponibles son:</a:t>
            </a:r>
          </a:p>
          <a:p>
            <a:pPr lvl="1"/>
            <a:r>
              <a:rPr lang="es-CR" err="1"/>
              <a:t>Row_Number</a:t>
            </a:r>
            <a:endParaRPr lang="es-CR"/>
          </a:p>
          <a:p>
            <a:pPr lvl="2"/>
            <a:r>
              <a:rPr lang="es-CR"/>
              <a:t>Permite agregar un número de fila a cada registro</a:t>
            </a:r>
          </a:p>
          <a:p>
            <a:pPr lvl="1"/>
            <a:r>
              <a:rPr lang="es-CR" dirty="0"/>
              <a:t>Offset y </a:t>
            </a:r>
            <a:r>
              <a:rPr lang="es-CR" err="1"/>
              <a:t>Fetch</a:t>
            </a:r>
            <a:endParaRPr lang="es-CR"/>
          </a:p>
          <a:p>
            <a:pPr lvl="2"/>
            <a:r>
              <a:rPr lang="es-CR" dirty="0"/>
              <a:t>Se utiliza para paginar resultados</a:t>
            </a:r>
          </a:p>
          <a:p>
            <a:pPr lvl="1"/>
            <a:r>
              <a:rPr lang="es-CR" dirty="0"/>
              <a:t>Rank y Dense	_Rank </a:t>
            </a:r>
          </a:p>
          <a:p>
            <a:pPr lvl="2"/>
            <a:r>
              <a:rPr lang="es-CR" dirty="0"/>
              <a:t>Se utiliza para asignar un ranking a los valores de una consulta</a:t>
            </a:r>
          </a:p>
          <a:p>
            <a:pPr lvl="1"/>
            <a:r>
              <a:rPr lang="es-CR" err="1"/>
              <a:t>Ntile</a:t>
            </a:r>
            <a:endParaRPr lang="es-CR"/>
          </a:p>
          <a:p>
            <a:pPr lvl="2"/>
            <a:r>
              <a:rPr lang="es-CR" dirty="0"/>
              <a:t>Agrupa registros e indica el grupo al que pertenecen los registros</a:t>
            </a:r>
          </a:p>
          <a:p>
            <a:pPr lvl="1"/>
            <a:endParaRPr lang="es-CR" dirty="0"/>
          </a:p>
          <a:p>
            <a:endParaRPr lang="en-US" dirty="0"/>
          </a:p>
        </p:txBody>
      </p:sp>
    </p:spTree>
    <p:extLst>
      <p:ext uri="{BB962C8B-B14F-4D97-AF65-F5344CB8AC3E}">
        <p14:creationId xmlns:p14="http://schemas.microsoft.com/office/powerpoint/2010/main" val="2645861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Funciones de Fecha</a:t>
            </a:r>
            <a:endParaRPr lang="en-US" dirty="0"/>
          </a:p>
        </p:txBody>
      </p:sp>
      <p:sp>
        <p:nvSpPr>
          <p:cNvPr id="3" name="Marcador de contenido 2"/>
          <p:cNvSpPr>
            <a:spLocks noGrp="1"/>
          </p:cNvSpPr>
          <p:nvPr>
            <p:ph idx="1"/>
          </p:nvPr>
        </p:nvSpPr>
        <p:spPr/>
        <p:txBody>
          <a:bodyPr>
            <a:normAutofit fontScale="85000" lnSpcReduction="20000"/>
          </a:bodyPr>
          <a:lstStyle/>
          <a:p>
            <a:r>
              <a:rPr lang="es-CR" dirty="0" err="1"/>
              <a:t>Format</a:t>
            </a:r>
            <a:endParaRPr lang="es-CR" dirty="0"/>
          </a:p>
          <a:p>
            <a:pPr lvl="1"/>
            <a:r>
              <a:rPr lang="es-CR" dirty="0"/>
              <a:t>Nueva en la versión 2012, tiene una sintaxis similar a la de .NET</a:t>
            </a:r>
          </a:p>
          <a:p>
            <a:pPr lvl="1"/>
            <a:r>
              <a:rPr lang="es-CR" dirty="0" err="1"/>
              <a:t>Ej</a:t>
            </a:r>
            <a:r>
              <a:rPr lang="es-CR" dirty="0"/>
              <a:t>: </a:t>
            </a:r>
            <a:r>
              <a:rPr lang="en-US" dirty="0"/>
              <a:t>SELECT FORMAT(@</a:t>
            </a:r>
            <a:r>
              <a:rPr lang="en-US" dirty="0" err="1"/>
              <a:t>myDate</a:t>
            </a:r>
            <a:r>
              <a:rPr lang="en-US" dirty="0"/>
              <a:t>, 'F', '</a:t>
            </a:r>
            <a:r>
              <a:rPr lang="en-US" dirty="0" err="1"/>
              <a:t>en</a:t>
            </a:r>
            <a:r>
              <a:rPr lang="en-US" dirty="0"/>
              <a:t>-US') </a:t>
            </a:r>
          </a:p>
          <a:p>
            <a:r>
              <a:rPr lang="es-CR" dirty="0" err="1"/>
              <a:t>Convert</a:t>
            </a:r>
            <a:endParaRPr lang="es-CR" dirty="0"/>
          </a:p>
          <a:p>
            <a:pPr lvl="1"/>
            <a:r>
              <a:rPr lang="es-CR" dirty="0"/>
              <a:t>Convierte de </a:t>
            </a:r>
            <a:r>
              <a:rPr lang="es-CR" dirty="0" err="1"/>
              <a:t>string</a:t>
            </a:r>
            <a:r>
              <a:rPr lang="es-CR" dirty="0"/>
              <a:t> a fecha o viceversa, </a:t>
            </a:r>
          </a:p>
          <a:p>
            <a:pPr lvl="1"/>
            <a:r>
              <a:rPr lang="es-CR" dirty="0" err="1"/>
              <a:t>Ej</a:t>
            </a:r>
            <a:r>
              <a:rPr lang="es-CR" dirty="0"/>
              <a:t>: </a:t>
            </a:r>
            <a:r>
              <a:rPr lang="en-US" dirty="0"/>
              <a:t>CONVERT(varchar(50), @</a:t>
            </a:r>
            <a:r>
              <a:rPr lang="en-US" dirty="0" err="1"/>
              <a:t>myDate</a:t>
            </a:r>
            <a:r>
              <a:rPr lang="en-US" dirty="0"/>
              <a:t>, 109) </a:t>
            </a:r>
          </a:p>
          <a:p>
            <a:r>
              <a:rPr lang="en-US" dirty="0"/>
              <a:t>EOMONTH</a:t>
            </a:r>
          </a:p>
          <a:p>
            <a:pPr lvl="1"/>
            <a:r>
              <a:rPr lang="es-CR" dirty="0"/>
              <a:t>Retorna el fin del mes para una fecha dada, por ejemplo se </a:t>
            </a:r>
            <a:r>
              <a:rPr lang="es-CR" dirty="0" err="1"/>
              <a:t>se</a:t>
            </a:r>
            <a:r>
              <a:rPr lang="es-CR" dirty="0"/>
              <a:t> envía la fecha ‘2017-09-01’, devolvería 2017-09-30</a:t>
            </a:r>
          </a:p>
          <a:p>
            <a:r>
              <a:rPr lang="es-CR" dirty="0" err="1"/>
              <a:t>DatePart</a:t>
            </a:r>
            <a:endParaRPr lang="es-CR" dirty="0"/>
          </a:p>
          <a:p>
            <a:pPr lvl="1"/>
            <a:r>
              <a:rPr lang="es-CR" dirty="0"/>
              <a:t>Devuelve la parte de la fecha indicada</a:t>
            </a:r>
          </a:p>
          <a:p>
            <a:pPr lvl="1"/>
            <a:r>
              <a:rPr lang="es-CR" dirty="0" err="1"/>
              <a:t>Ej</a:t>
            </a:r>
            <a:r>
              <a:rPr lang="es-CR" dirty="0"/>
              <a:t>: </a:t>
            </a:r>
            <a:r>
              <a:rPr lang="es-CR" dirty="0" err="1"/>
              <a:t>DatePart</a:t>
            </a:r>
            <a:r>
              <a:rPr lang="es-CR" dirty="0"/>
              <a:t>(‘</a:t>
            </a:r>
            <a:r>
              <a:rPr lang="es-CR" dirty="0" err="1"/>
              <a:t>yy</a:t>
            </a:r>
            <a:r>
              <a:rPr lang="es-CR" dirty="0"/>
              <a:t>’, ‘2017-01-01’), devuelve 2012</a:t>
            </a:r>
          </a:p>
          <a:p>
            <a:pPr lvl="1"/>
            <a:r>
              <a:rPr lang="es-CR" dirty="0" err="1"/>
              <a:t>DatePart</a:t>
            </a:r>
            <a:r>
              <a:rPr lang="es-CR" dirty="0"/>
              <a:t> también puede calcular cuatrimestres, el día del año y las partes de la hora</a:t>
            </a:r>
          </a:p>
          <a:p>
            <a:r>
              <a:rPr lang="es-CR" dirty="0"/>
              <a:t>Se puede consultar el lenguaje del servidor con la sentencia: </a:t>
            </a:r>
            <a:r>
              <a:rPr lang="en-US" dirty="0"/>
              <a:t>SELECT @@LANGUAGE </a:t>
            </a:r>
            <a:br>
              <a:rPr lang="en-US" dirty="0"/>
            </a:br>
            <a:endParaRPr lang="en-US" dirty="0"/>
          </a:p>
        </p:txBody>
      </p:sp>
    </p:spTree>
    <p:extLst>
      <p:ext uri="{BB962C8B-B14F-4D97-AF65-F5344CB8AC3E}">
        <p14:creationId xmlns:p14="http://schemas.microsoft.com/office/powerpoint/2010/main" val="1726486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Manejo de errores</a:t>
            </a:r>
            <a:endParaRPr lang="en-US" dirty="0"/>
          </a:p>
        </p:txBody>
      </p:sp>
      <p:sp>
        <p:nvSpPr>
          <p:cNvPr id="3" name="Marcador de contenido 2"/>
          <p:cNvSpPr>
            <a:spLocks noGrp="1"/>
          </p:cNvSpPr>
          <p:nvPr>
            <p:ph idx="1"/>
          </p:nvPr>
        </p:nvSpPr>
        <p:spPr>
          <a:xfrm>
            <a:off x="1069848" y="1880557"/>
            <a:ext cx="10058400" cy="4589253"/>
          </a:xfrm>
        </p:spPr>
        <p:txBody>
          <a:bodyPr>
            <a:normAutofit fontScale="92500" lnSpcReduction="10000"/>
          </a:bodyPr>
          <a:lstStyle/>
          <a:p>
            <a:r>
              <a:rPr lang="es-CR" b="1" dirty="0"/>
              <a:t>Try Catch</a:t>
            </a:r>
          </a:p>
          <a:p>
            <a:pPr lvl="1"/>
            <a:r>
              <a:rPr lang="es-CR" dirty="0"/>
              <a:t>Similar a .NET, el bloque seguro se declara entre </a:t>
            </a:r>
            <a:r>
              <a:rPr lang="es-CR" b="1" i="1" dirty="0"/>
              <a:t>Begin Try </a:t>
            </a:r>
            <a:r>
              <a:rPr lang="es-CR" dirty="0"/>
              <a:t>y </a:t>
            </a:r>
            <a:r>
              <a:rPr lang="es-CR" b="1" i="1" dirty="0" err="1"/>
              <a:t>End</a:t>
            </a:r>
            <a:r>
              <a:rPr lang="es-CR" b="1" i="1" dirty="0"/>
              <a:t> Try</a:t>
            </a:r>
          </a:p>
          <a:p>
            <a:pPr lvl="1"/>
            <a:r>
              <a:rPr lang="es-CR" dirty="0"/>
              <a:t>El bloque de manejo de error se declara entre </a:t>
            </a:r>
            <a:r>
              <a:rPr lang="es-CR" b="1" i="1" dirty="0"/>
              <a:t>Begin Catch </a:t>
            </a:r>
            <a:r>
              <a:rPr lang="es-CR" dirty="0"/>
              <a:t>y </a:t>
            </a:r>
            <a:r>
              <a:rPr lang="es-CR" b="1" i="1" dirty="0" err="1"/>
              <a:t>End</a:t>
            </a:r>
            <a:r>
              <a:rPr lang="es-CR" b="1" i="1" dirty="0"/>
              <a:t> Catch</a:t>
            </a:r>
          </a:p>
          <a:p>
            <a:pPr lvl="1"/>
            <a:r>
              <a:rPr lang="es-CR" dirty="0"/>
              <a:t>En Transacciones con Set </a:t>
            </a:r>
            <a:r>
              <a:rPr lang="es-CR" dirty="0" err="1"/>
              <a:t>Xact_Abort</a:t>
            </a:r>
            <a:r>
              <a:rPr lang="es-CR" dirty="0"/>
              <a:t> </a:t>
            </a:r>
            <a:r>
              <a:rPr lang="es-CR" dirty="0" err="1"/>
              <a:t>On</a:t>
            </a:r>
            <a:r>
              <a:rPr lang="es-CR" dirty="0"/>
              <a:t>, no se deben agregar bloques Try debido a que cualquier error causa un </a:t>
            </a:r>
            <a:r>
              <a:rPr lang="es-CR" dirty="0" err="1"/>
              <a:t>rollback</a:t>
            </a:r>
            <a:r>
              <a:rPr lang="es-CR" dirty="0"/>
              <a:t>, por lo que nunca se ejecutaría el código del catch</a:t>
            </a:r>
          </a:p>
          <a:p>
            <a:r>
              <a:rPr lang="es-CR" b="1" dirty="0" err="1"/>
              <a:t>Try_Parse</a:t>
            </a:r>
            <a:r>
              <a:rPr lang="es-CR" b="1" dirty="0"/>
              <a:t> (sql2012)</a:t>
            </a:r>
          </a:p>
          <a:p>
            <a:pPr lvl="1"/>
            <a:r>
              <a:rPr lang="es-CR" dirty="0"/>
              <a:t>Intenta convertir un texto a fecha o número, si falla, retorna </a:t>
            </a:r>
            <a:r>
              <a:rPr lang="es-CR" dirty="0" err="1"/>
              <a:t>Null</a:t>
            </a:r>
            <a:endParaRPr lang="es-CR" dirty="0"/>
          </a:p>
          <a:p>
            <a:pPr lvl="1"/>
            <a:r>
              <a:rPr lang="es-CR" dirty="0"/>
              <a:t>Adicionalmente se puede indicar una cultura para el formato del texto</a:t>
            </a:r>
          </a:p>
          <a:p>
            <a:pPr lvl="1"/>
            <a:r>
              <a:rPr lang="en-US" dirty="0"/>
              <a:t>TRY_PARSE ( </a:t>
            </a:r>
            <a:r>
              <a:rPr lang="en-US" dirty="0" err="1"/>
              <a:t>string_value</a:t>
            </a:r>
            <a:r>
              <a:rPr lang="en-US" dirty="0"/>
              <a:t> AS </a:t>
            </a:r>
            <a:r>
              <a:rPr lang="en-US" dirty="0" err="1"/>
              <a:t>data_type</a:t>
            </a:r>
            <a:r>
              <a:rPr lang="en-US" dirty="0"/>
              <a:t> [ USING culture ] )</a:t>
            </a:r>
          </a:p>
          <a:p>
            <a:r>
              <a:rPr lang="es-CR" b="1" dirty="0" err="1"/>
              <a:t>Try_Convert</a:t>
            </a:r>
            <a:endParaRPr lang="es-CR" b="1" dirty="0"/>
          </a:p>
          <a:p>
            <a:pPr lvl="1"/>
            <a:r>
              <a:rPr lang="es-CR" dirty="0"/>
              <a:t>Misma funcionalidad del </a:t>
            </a:r>
            <a:r>
              <a:rPr lang="es-CR" dirty="0" err="1"/>
              <a:t>Convert</a:t>
            </a:r>
            <a:r>
              <a:rPr lang="es-CR" dirty="0"/>
              <a:t>, pero retorna </a:t>
            </a:r>
            <a:r>
              <a:rPr lang="es-CR" dirty="0" err="1"/>
              <a:t>Null</a:t>
            </a:r>
            <a:r>
              <a:rPr lang="es-CR" dirty="0"/>
              <a:t> si la conversión falla</a:t>
            </a:r>
          </a:p>
          <a:p>
            <a:pPr lvl="1"/>
            <a:r>
              <a:rPr lang="en-US" dirty="0"/>
              <a:t>SELECT TRY_CONVERT(INT, @ </a:t>
            </a:r>
            <a:r>
              <a:rPr lang="en-US" dirty="0" err="1"/>
              <a:t>sampletext</a:t>
            </a:r>
            <a:r>
              <a:rPr lang="en-US" dirty="0"/>
              <a:t>); </a:t>
            </a:r>
            <a:endParaRPr lang="es-CR" dirty="0"/>
          </a:p>
          <a:p>
            <a:r>
              <a:rPr lang="es-CR" b="1" dirty="0" err="1"/>
              <a:t>Try_Cast</a:t>
            </a:r>
            <a:endParaRPr lang="es-CR" b="1" dirty="0"/>
          </a:p>
          <a:p>
            <a:pPr lvl="1"/>
            <a:r>
              <a:rPr lang="es-CR" dirty="0"/>
              <a:t>Misma funcionalidad de </a:t>
            </a:r>
            <a:r>
              <a:rPr lang="es-CR" dirty="0" err="1"/>
              <a:t>Try_Convert</a:t>
            </a:r>
            <a:r>
              <a:rPr lang="es-CR" dirty="0"/>
              <a:t>, pero con sintaxis diferente</a:t>
            </a:r>
          </a:p>
          <a:p>
            <a:pPr lvl="1"/>
            <a:r>
              <a:rPr lang="en-US" dirty="0"/>
              <a:t>SELECT TRY_CAST(@</a:t>
            </a:r>
            <a:r>
              <a:rPr lang="en-US" dirty="0" err="1"/>
              <a:t>sampletext</a:t>
            </a:r>
            <a:r>
              <a:rPr lang="en-US" dirty="0"/>
              <a:t> AS INT);</a:t>
            </a:r>
          </a:p>
        </p:txBody>
      </p:sp>
    </p:spTree>
    <p:extLst>
      <p:ext uri="{BB962C8B-B14F-4D97-AF65-F5344CB8AC3E}">
        <p14:creationId xmlns:p14="http://schemas.microsoft.com/office/powerpoint/2010/main" val="890132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Dynamic</a:t>
            </a:r>
            <a:r>
              <a:rPr lang="es-CR" dirty="0"/>
              <a:t> SQL</a:t>
            </a:r>
            <a:endParaRPr lang="en-US" dirty="0"/>
          </a:p>
        </p:txBody>
      </p:sp>
      <p:sp>
        <p:nvSpPr>
          <p:cNvPr id="3" name="Marcador de contenido 2"/>
          <p:cNvSpPr>
            <a:spLocks noGrp="1"/>
          </p:cNvSpPr>
          <p:nvPr>
            <p:ph idx="1"/>
          </p:nvPr>
        </p:nvSpPr>
        <p:spPr/>
        <p:txBody>
          <a:bodyPr/>
          <a:lstStyle/>
          <a:p>
            <a:r>
              <a:rPr lang="es-CR" dirty="0" err="1"/>
              <a:t>Execute</a:t>
            </a:r>
            <a:endParaRPr lang="es-CR" dirty="0"/>
          </a:p>
          <a:p>
            <a:pPr lvl="1"/>
            <a:r>
              <a:rPr lang="es-CR" dirty="0"/>
              <a:t>Ejecuta una sentencia dinámica definida en una cadena de texto</a:t>
            </a:r>
          </a:p>
          <a:p>
            <a:pPr lvl="1"/>
            <a:r>
              <a:rPr lang="en-US" dirty="0"/>
              <a:t>EXECUTE (N'SELECT </a:t>
            </a:r>
            <a:r>
              <a:rPr lang="en-US" dirty="0" err="1"/>
              <a:t>ProductID</a:t>
            </a:r>
            <a:r>
              <a:rPr lang="en-US" dirty="0"/>
              <a:t> FROM </a:t>
            </a:r>
            <a:r>
              <a:rPr lang="en-US" dirty="0" err="1"/>
              <a:t>Production.Product</a:t>
            </a:r>
            <a:r>
              <a:rPr lang="en-US" dirty="0"/>
              <a:t>')</a:t>
            </a:r>
          </a:p>
          <a:p>
            <a:r>
              <a:rPr lang="en-US" dirty="0" err="1"/>
              <a:t>sp_executesql</a:t>
            </a:r>
            <a:r>
              <a:rPr lang="en-US" dirty="0"/>
              <a:t> </a:t>
            </a:r>
          </a:p>
          <a:p>
            <a:pPr lvl="1"/>
            <a:r>
              <a:rPr lang="es-CR" dirty="0"/>
              <a:t>Similar a </a:t>
            </a:r>
            <a:r>
              <a:rPr lang="es-CR" dirty="0" err="1"/>
              <a:t>Execute</a:t>
            </a:r>
            <a:r>
              <a:rPr lang="es-CR" dirty="0"/>
              <a:t> pero se deben definir los parámetros de las consultas por separado, por lo que es más seguro ya que previene la inyección de </a:t>
            </a:r>
            <a:r>
              <a:rPr lang="es-CR" dirty="0" err="1"/>
              <a:t>sql</a:t>
            </a:r>
            <a:endParaRPr lang="es-CR" dirty="0"/>
          </a:p>
          <a:p>
            <a:pPr lvl="1"/>
            <a:endParaRPr lang="en-US" dirty="0"/>
          </a:p>
        </p:txBody>
      </p:sp>
      <p:pic>
        <p:nvPicPr>
          <p:cNvPr id="4" name="Imagen 3"/>
          <p:cNvPicPr>
            <a:picLocks noChangeAspect="1"/>
          </p:cNvPicPr>
          <p:nvPr/>
        </p:nvPicPr>
        <p:blipFill>
          <a:blip r:embed="rId2"/>
          <a:stretch>
            <a:fillRect/>
          </a:stretch>
        </p:blipFill>
        <p:spPr>
          <a:xfrm>
            <a:off x="2622423" y="4283644"/>
            <a:ext cx="6953250" cy="1724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6530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511374"/>
            <a:ext cx="10058400" cy="1609344"/>
          </a:xfrm>
        </p:spPr>
        <p:txBody>
          <a:bodyPr/>
          <a:lstStyle/>
          <a:p>
            <a:r>
              <a:rPr lang="es-CR" dirty="0"/>
              <a:t>Concatenar texto</a:t>
            </a:r>
            <a:endParaRPr lang="en-US" dirty="0"/>
          </a:p>
        </p:txBody>
      </p:sp>
      <p:sp>
        <p:nvSpPr>
          <p:cNvPr id="3" name="Marcador de contenido 2"/>
          <p:cNvSpPr>
            <a:spLocks noGrp="1"/>
          </p:cNvSpPr>
          <p:nvPr>
            <p:ph idx="1"/>
          </p:nvPr>
        </p:nvSpPr>
        <p:spPr/>
        <p:txBody>
          <a:bodyPr/>
          <a:lstStyle/>
          <a:p>
            <a:r>
              <a:rPr lang="es-CR" dirty="0" err="1"/>
              <a:t>Concat</a:t>
            </a:r>
            <a:endParaRPr lang="es-CR" dirty="0"/>
          </a:p>
          <a:p>
            <a:pPr lvl="1"/>
            <a:r>
              <a:rPr lang="es-CR" dirty="0"/>
              <a:t>Nuevo en </a:t>
            </a:r>
            <a:r>
              <a:rPr lang="es-CR" dirty="0" err="1"/>
              <a:t>sql</a:t>
            </a:r>
            <a:r>
              <a:rPr lang="es-CR" dirty="0"/>
              <a:t> 2012</a:t>
            </a:r>
          </a:p>
          <a:p>
            <a:pPr lvl="1"/>
            <a:r>
              <a:rPr lang="es-CR" dirty="0"/>
              <a:t>Permite concatenar texto, inclusive con valores </a:t>
            </a:r>
            <a:r>
              <a:rPr lang="es-CR" dirty="0" err="1"/>
              <a:t>null</a:t>
            </a:r>
            <a:endParaRPr lang="es-CR" dirty="0"/>
          </a:p>
          <a:p>
            <a:pPr lvl="1"/>
            <a:r>
              <a:rPr lang="es-CR" dirty="0"/>
              <a:t>Anteriormente si se utilizaba el operador “+”, cuando se concatenaba un valor nulo, todo el resultado se </a:t>
            </a:r>
            <a:r>
              <a:rPr lang="es-CR" dirty="0" err="1"/>
              <a:t>convertia</a:t>
            </a:r>
            <a:r>
              <a:rPr lang="es-CR" dirty="0"/>
              <a:t> en </a:t>
            </a:r>
            <a:r>
              <a:rPr lang="es-CR" dirty="0" err="1"/>
              <a:t>null</a:t>
            </a:r>
            <a:endParaRPr lang="es-CR" dirty="0"/>
          </a:p>
          <a:p>
            <a:pPr lvl="2"/>
            <a:r>
              <a:rPr lang="es-CR" dirty="0" err="1"/>
              <a:t>Ej</a:t>
            </a:r>
            <a:r>
              <a:rPr lang="es-CR" dirty="0"/>
              <a:t>: set @</a:t>
            </a:r>
            <a:r>
              <a:rPr lang="es-CR" dirty="0" err="1"/>
              <a:t>query</a:t>
            </a:r>
            <a:r>
              <a:rPr lang="es-CR" dirty="0"/>
              <a:t> = ‘</a:t>
            </a:r>
            <a:r>
              <a:rPr lang="es-CR" dirty="0" err="1"/>
              <a:t>select</a:t>
            </a:r>
            <a:r>
              <a:rPr lang="es-CR" dirty="0"/>
              <a:t> ’ + @</a:t>
            </a:r>
            <a:r>
              <a:rPr lang="es-CR" dirty="0" err="1"/>
              <a:t>colname</a:t>
            </a:r>
            <a:r>
              <a:rPr lang="es-CR" dirty="0"/>
              <a:t> + ‘ </a:t>
            </a:r>
            <a:r>
              <a:rPr lang="es-CR" dirty="0" err="1"/>
              <a:t>from</a:t>
            </a:r>
            <a:r>
              <a:rPr lang="es-CR" dirty="0"/>
              <a:t> </a:t>
            </a:r>
            <a:r>
              <a:rPr lang="es-CR" dirty="0" err="1"/>
              <a:t>dbo.person</a:t>
            </a:r>
            <a:endParaRPr lang="es-CR" dirty="0"/>
          </a:p>
          <a:p>
            <a:pPr lvl="2"/>
            <a:r>
              <a:rPr lang="es-CR" dirty="0"/>
              <a:t>Si @</a:t>
            </a:r>
            <a:r>
              <a:rPr lang="es-CR" dirty="0" err="1"/>
              <a:t>colname</a:t>
            </a:r>
            <a:r>
              <a:rPr lang="es-CR" dirty="0"/>
              <a:t> fuese </a:t>
            </a:r>
            <a:r>
              <a:rPr lang="es-CR" dirty="0" err="1"/>
              <a:t>null</a:t>
            </a:r>
            <a:r>
              <a:rPr lang="es-CR" dirty="0"/>
              <a:t> entonces el valor asignado a @</a:t>
            </a:r>
            <a:r>
              <a:rPr lang="es-CR" dirty="0" err="1"/>
              <a:t>query</a:t>
            </a:r>
            <a:r>
              <a:rPr lang="es-CR" dirty="0"/>
              <a:t> también sería </a:t>
            </a:r>
            <a:r>
              <a:rPr lang="es-CR" dirty="0" err="1"/>
              <a:t>null</a:t>
            </a:r>
            <a:endParaRPr lang="es-CR" dirty="0"/>
          </a:p>
          <a:p>
            <a:pPr lvl="1"/>
            <a:r>
              <a:rPr lang="es-CR" dirty="0"/>
              <a:t>Al usar </a:t>
            </a:r>
            <a:r>
              <a:rPr lang="es-CR" dirty="0" err="1"/>
              <a:t>concat</a:t>
            </a:r>
            <a:r>
              <a:rPr lang="es-CR" dirty="0"/>
              <a:t> los valores nulos se toman como texto vacío</a:t>
            </a:r>
            <a:endParaRPr lang="en-US" dirty="0"/>
          </a:p>
        </p:txBody>
      </p:sp>
    </p:spTree>
    <p:extLst>
      <p:ext uri="{BB962C8B-B14F-4D97-AF65-F5344CB8AC3E}">
        <p14:creationId xmlns:p14="http://schemas.microsoft.com/office/powerpoint/2010/main" val="2015274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CR" dirty="0"/>
              <a:t>Referencias:</a:t>
            </a:r>
          </a:p>
        </p:txBody>
      </p:sp>
      <p:sp>
        <p:nvSpPr>
          <p:cNvPr id="8" name="Marcador de texto 7"/>
          <p:cNvSpPr>
            <a:spLocks noGrp="1"/>
          </p:cNvSpPr>
          <p:nvPr>
            <p:ph type="body" idx="1"/>
          </p:nvPr>
        </p:nvSpPr>
        <p:spPr>
          <a:xfrm>
            <a:off x="526212" y="4985549"/>
            <a:ext cx="11425368" cy="1768933"/>
          </a:xfrm>
        </p:spPr>
        <p:txBody>
          <a:bodyPr>
            <a:normAutofit/>
          </a:bodyPr>
          <a:lstStyle/>
          <a:p>
            <a:r>
              <a:rPr lang="en-US" dirty="0">
                <a:hlinkClick r:id="rId2"/>
              </a:rPr>
              <a:t>https://docs.microsoft.com/en-us/sql/t-sql/functions/datepart-transact-sql</a:t>
            </a:r>
            <a:endParaRPr lang="en-US" dirty="0"/>
          </a:p>
          <a:p>
            <a:r>
              <a:rPr lang="en-US" dirty="0">
                <a:hlinkClick r:id="rId3"/>
              </a:rPr>
              <a:t>http://sqlmag.com/blog/sql-server-2012-t-sql-glance-new-and-enhanced-functions</a:t>
            </a:r>
            <a:endParaRPr lang="en-US" dirty="0"/>
          </a:p>
          <a:p>
            <a:r>
              <a:rPr lang="en-US" dirty="0">
                <a:hlinkClick r:id="rId4"/>
              </a:rPr>
              <a:t>https://docs.microsoft.com/en-us/sql/t-sql/queries/select-over-clause-transact-sql</a:t>
            </a:r>
            <a:endParaRPr lang="en-US" dirty="0"/>
          </a:p>
          <a:p>
            <a:r>
              <a:rPr lang="es-CR" dirty="0"/>
              <a:t>Pro T-SQL 2012, </a:t>
            </a:r>
            <a:r>
              <a:rPr lang="es-CR" dirty="0" err="1"/>
              <a:t>Programer’s</a:t>
            </a:r>
            <a:r>
              <a:rPr lang="es-CR" dirty="0"/>
              <a:t> Reference, editorial </a:t>
            </a:r>
            <a:r>
              <a:rPr lang="es-CR" dirty="0" err="1"/>
              <a:t>Apress</a:t>
            </a:r>
            <a:r>
              <a:rPr lang="es-CR" dirty="0"/>
              <a:t>, 2012</a:t>
            </a:r>
            <a:endParaRPr lang="en-US" dirty="0"/>
          </a:p>
          <a:p>
            <a:endParaRPr lang="en-US" dirty="0"/>
          </a:p>
        </p:txBody>
      </p:sp>
    </p:spTree>
    <p:extLst>
      <p:ext uri="{BB962C8B-B14F-4D97-AF65-F5344CB8AC3E}">
        <p14:creationId xmlns:p14="http://schemas.microsoft.com/office/powerpoint/2010/main" val="48550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Manejo de Nulos</a:t>
            </a:r>
            <a:endParaRPr lang="en-US" dirty="0"/>
          </a:p>
        </p:txBody>
      </p:sp>
      <p:sp>
        <p:nvSpPr>
          <p:cNvPr id="3" name="Marcador de contenido 2"/>
          <p:cNvSpPr>
            <a:spLocks noGrp="1"/>
          </p:cNvSpPr>
          <p:nvPr>
            <p:ph idx="1"/>
          </p:nvPr>
        </p:nvSpPr>
        <p:spPr/>
        <p:txBody>
          <a:bodyPr/>
          <a:lstStyle/>
          <a:p>
            <a:r>
              <a:rPr lang="es-CR" dirty="0"/>
              <a:t>Las operaciones con </a:t>
            </a:r>
            <a:r>
              <a:rPr lang="es-CR" dirty="0" err="1"/>
              <a:t>null</a:t>
            </a:r>
            <a:r>
              <a:rPr lang="es-CR" dirty="0"/>
              <a:t> retornan </a:t>
            </a:r>
            <a:r>
              <a:rPr lang="es-CR" dirty="0" err="1"/>
              <a:t>null</a:t>
            </a:r>
            <a:endParaRPr lang="es-CR" dirty="0"/>
          </a:p>
          <a:p>
            <a:pPr lvl="1"/>
            <a:r>
              <a:rPr lang="es-CR" dirty="0" err="1"/>
              <a:t>Ej</a:t>
            </a:r>
            <a:r>
              <a:rPr lang="es-CR" dirty="0"/>
              <a:t>: 1 + </a:t>
            </a:r>
            <a:r>
              <a:rPr lang="es-CR" dirty="0" err="1"/>
              <a:t>null</a:t>
            </a:r>
            <a:r>
              <a:rPr lang="es-CR" dirty="0"/>
              <a:t> = </a:t>
            </a:r>
            <a:r>
              <a:rPr lang="es-CR" dirty="0" err="1"/>
              <a:t>null</a:t>
            </a:r>
            <a:endParaRPr lang="es-CR" dirty="0"/>
          </a:p>
          <a:p>
            <a:r>
              <a:rPr lang="es-CR" dirty="0"/>
              <a:t>Los </a:t>
            </a:r>
            <a:r>
              <a:rPr lang="es-CR" dirty="0" err="1"/>
              <a:t>null</a:t>
            </a:r>
            <a:r>
              <a:rPr lang="es-CR" dirty="0"/>
              <a:t> no se toman en cuenta en operaciones de agregación, se excluyen por completo</a:t>
            </a:r>
          </a:p>
          <a:p>
            <a:pPr lvl="1"/>
            <a:r>
              <a:rPr lang="es-CR" dirty="0" err="1"/>
              <a:t>Ej</a:t>
            </a:r>
            <a:r>
              <a:rPr lang="es-CR" dirty="0"/>
              <a:t>: Si tuviéramos los datos (6, 6, </a:t>
            </a:r>
            <a:r>
              <a:rPr lang="es-CR" dirty="0" err="1"/>
              <a:t>null</a:t>
            </a:r>
            <a:r>
              <a:rPr lang="es-CR" dirty="0"/>
              <a:t>), el resultado de la función AVG() sería 6, es decir (6+6)/2, en lugar de (6+6+null)/3</a:t>
            </a:r>
          </a:p>
          <a:p>
            <a:r>
              <a:rPr lang="es-CR" dirty="0" err="1"/>
              <a:t>Count</a:t>
            </a:r>
            <a:r>
              <a:rPr lang="es-CR" dirty="0"/>
              <a:t>([</a:t>
            </a:r>
            <a:r>
              <a:rPr lang="es-CR" dirty="0" err="1"/>
              <a:t>col_name</a:t>
            </a:r>
            <a:r>
              <a:rPr lang="es-CR" dirty="0"/>
              <a:t>]) retorna la cuenta de los registros no nulos, </a:t>
            </a:r>
            <a:r>
              <a:rPr lang="es-CR" dirty="0" err="1"/>
              <a:t>Count</a:t>
            </a:r>
            <a:r>
              <a:rPr lang="es-CR" dirty="0"/>
              <a:t>(*) si incluye los nulos en el conteo</a:t>
            </a:r>
          </a:p>
          <a:p>
            <a:r>
              <a:rPr lang="es-CR" dirty="0"/>
              <a:t>En la clausula </a:t>
            </a:r>
            <a:r>
              <a:rPr lang="es-CR" dirty="0" err="1"/>
              <a:t>Where</a:t>
            </a:r>
            <a:r>
              <a:rPr lang="es-CR" dirty="0"/>
              <a:t> no se debe comparar nulos con el operador =, se deben usar los operadores </a:t>
            </a:r>
            <a:r>
              <a:rPr lang="es-CR" b="1" dirty="0" err="1"/>
              <a:t>Is</a:t>
            </a:r>
            <a:r>
              <a:rPr lang="es-CR" dirty="0"/>
              <a:t> e </a:t>
            </a:r>
            <a:r>
              <a:rPr lang="es-CR" b="1" dirty="0" err="1"/>
              <a:t>Is</a:t>
            </a:r>
            <a:r>
              <a:rPr lang="es-CR" b="1" dirty="0"/>
              <a:t> </a:t>
            </a:r>
            <a:r>
              <a:rPr lang="es-CR" b="1" dirty="0" err="1"/>
              <a:t>Not</a:t>
            </a:r>
            <a:endParaRPr lang="es-CR" b="1" dirty="0"/>
          </a:p>
          <a:p>
            <a:pPr lvl="1"/>
            <a:r>
              <a:rPr lang="es-CR" dirty="0" err="1"/>
              <a:t>Ej</a:t>
            </a:r>
            <a:r>
              <a:rPr lang="es-CR" dirty="0"/>
              <a:t>: </a:t>
            </a:r>
            <a:r>
              <a:rPr lang="es-CR" dirty="0" err="1"/>
              <a:t>Select</a:t>
            </a:r>
            <a:r>
              <a:rPr lang="es-CR" dirty="0"/>
              <a:t> col1 </a:t>
            </a:r>
            <a:r>
              <a:rPr lang="es-CR" dirty="0" err="1"/>
              <a:t>From</a:t>
            </a:r>
            <a:r>
              <a:rPr lang="es-CR" dirty="0"/>
              <a:t> table1 </a:t>
            </a:r>
            <a:r>
              <a:rPr lang="es-CR" dirty="0" err="1"/>
              <a:t>Where</a:t>
            </a:r>
            <a:r>
              <a:rPr lang="es-CR" dirty="0"/>
              <a:t> col1 </a:t>
            </a:r>
            <a:r>
              <a:rPr lang="es-CR" b="1" dirty="0" err="1"/>
              <a:t>Is</a:t>
            </a:r>
            <a:r>
              <a:rPr lang="es-CR" b="1" dirty="0"/>
              <a:t> </a:t>
            </a:r>
            <a:r>
              <a:rPr lang="es-CR" b="1" dirty="0" err="1"/>
              <a:t>not</a:t>
            </a:r>
            <a:r>
              <a:rPr lang="es-CR" b="1" dirty="0"/>
              <a:t> </a:t>
            </a:r>
            <a:r>
              <a:rPr lang="es-CR" dirty="0" err="1"/>
              <a:t>Null</a:t>
            </a:r>
            <a:endParaRPr lang="en-US" dirty="0"/>
          </a:p>
        </p:txBody>
      </p:sp>
    </p:spTree>
    <p:extLst>
      <p:ext uri="{BB962C8B-B14F-4D97-AF65-F5344CB8AC3E}">
        <p14:creationId xmlns:p14="http://schemas.microsoft.com/office/powerpoint/2010/main" val="235329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Manejo de Nulos</a:t>
            </a:r>
            <a:endParaRPr lang="en-US" dirty="0"/>
          </a:p>
        </p:txBody>
      </p:sp>
      <p:sp>
        <p:nvSpPr>
          <p:cNvPr id="3" name="Marcador de contenido 2"/>
          <p:cNvSpPr>
            <a:spLocks noGrp="1"/>
          </p:cNvSpPr>
          <p:nvPr>
            <p:ph idx="1"/>
          </p:nvPr>
        </p:nvSpPr>
        <p:spPr/>
        <p:txBody>
          <a:bodyPr/>
          <a:lstStyle/>
          <a:p>
            <a:r>
              <a:rPr lang="es-CR" dirty="0"/>
              <a:t>Uso de operadores And y OR</a:t>
            </a:r>
          </a:p>
          <a:p>
            <a:pPr lvl="1"/>
            <a:r>
              <a:rPr lang="es-CR" dirty="0"/>
              <a:t>True And </a:t>
            </a:r>
            <a:r>
              <a:rPr lang="es-CR" dirty="0" err="1"/>
              <a:t>Null</a:t>
            </a:r>
            <a:r>
              <a:rPr lang="es-CR" dirty="0"/>
              <a:t> = </a:t>
            </a:r>
            <a:r>
              <a:rPr lang="es-CR" dirty="0" err="1"/>
              <a:t>Null</a:t>
            </a:r>
            <a:endParaRPr lang="es-CR" dirty="0"/>
          </a:p>
          <a:p>
            <a:pPr lvl="1"/>
            <a:r>
              <a:rPr lang="es-CR" dirty="0"/>
              <a:t>True </a:t>
            </a:r>
            <a:r>
              <a:rPr lang="es-CR" dirty="0" err="1"/>
              <a:t>Or</a:t>
            </a:r>
            <a:r>
              <a:rPr lang="es-CR" dirty="0"/>
              <a:t> </a:t>
            </a:r>
            <a:r>
              <a:rPr lang="es-CR" dirty="0" err="1"/>
              <a:t>Null</a:t>
            </a:r>
            <a:r>
              <a:rPr lang="es-CR" dirty="0"/>
              <a:t> = True</a:t>
            </a:r>
          </a:p>
          <a:p>
            <a:pPr lvl="1"/>
            <a:r>
              <a:rPr lang="es-CR" dirty="0"/>
              <a:t>False And </a:t>
            </a:r>
            <a:r>
              <a:rPr lang="es-CR" dirty="0" err="1"/>
              <a:t>Null</a:t>
            </a:r>
            <a:r>
              <a:rPr lang="es-CR" dirty="0"/>
              <a:t> = False</a:t>
            </a:r>
          </a:p>
          <a:p>
            <a:pPr lvl="1"/>
            <a:r>
              <a:rPr lang="es-CR" dirty="0"/>
              <a:t>False </a:t>
            </a:r>
            <a:r>
              <a:rPr lang="es-CR" dirty="0" err="1"/>
              <a:t>Or</a:t>
            </a:r>
            <a:r>
              <a:rPr lang="es-CR" dirty="0"/>
              <a:t> </a:t>
            </a:r>
            <a:r>
              <a:rPr lang="es-CR" dirty="0" err="1"/>
              <a:t>Null</a:t>
            </a:r>
            <a:r>
              <a:rPr lang="es-CR" dirty="0"/>
              <a:t> = </a:t>
            </a:r>
            <a:r>
              <a:rPr lang="es-CR" dirty="0" err="1"/>
              <a:t>Null</a:t>
            </a:r>
            <a:endParaRPr lang="es-CR" dirty="0"/>
          </a:p>
          <a:p>
            <a:r>
              <a:rPr lang="es-CR" dirty="0"/>
              <a:t>Funciones para manejo de nulos</a:t>
            </a:r>
          </a:p>
          <a:p>
            <a:pPr lvl="1"/>
            <a:r>
              <a:rPr lang="es-CR" dirty="0" err="1"/>
              <a:t>IsNull</a:t>
            </a:r>
            <a:r>
              <a:rPr lang="es-CR" dirty="0"/>
              <a:t>(expresión, reemplazo)</a:t>
            </a:r>
          </a:p>
          <a:p>
            <a:pPr lvl="2"/>
            <a:r>
              <a:rPr lang="es-CR" dirty="0"/>
              <a:t>Si la expresión no es </a:t>
            </a:r>
            <a:r>
              <a:rPr lang="es-CR" dirty="0" err="1"/>
              <a:t>null</a:t>
            </a:r>
            <a:r>
              <a:rPr lang="es-CR" dirty="0"/>
              <a:t>, retorna la expresión, en caso contrario retorna el valor de reemplazo</a:t>
            </a:r>
          </a:p>
          <a:p>
            <a:pPr lvl="1"/>
            <a:r>
              <a:rPr lang="es-CR" dirty="0" err="1"/>
              <a:t>Coalesce</a:t>
            </a:r>
            <a:r>
              <a:rPr lang="es-CR" dirty="0"/>
              <a:t>(val1,val2,val3 …)</a:t>
            </a:r>
          </a:p>
          <a:p>
            <a:pPr lvl="2"/>
            <a:r>
              <a:rPr lang="es-CR" dirty="0"/>
              <a:t>Retorna el valor del primer argumento que no es </a:t>
            </a:r>
            <a:r>
              <a:rPr lang="es-CR" dirty="0" err="1"/>
              <a:t>null</a:t>
            </a:r>
            <a:r>
              <a:rPr lang="es-CR" dirty="0"/>
              <a:t>. </a:t>
            </a:r>
            <a:r>
              <a:rPr lang="es-CR" dirty="0" err="1"/>
              <a:t>Ej</a:t>
            </a:r>
            <a:r>
              <a:rPr lang="es-CR" dirty="0"/>
              <a:t> </a:t>
            </a:r>
            <a:r>
              <a:rPr lang="es-CR" dirty="0" err="1"/>
              <a:t>Coalesce</a:t>
            </a:r>
            <a:r>
              <a:rPr lang="es-CR" dirty="0"/>
              <a:t>(</a:t>
            </a:r>
            <a:r>
              <a:rPr lang="es-CR" dirty="0" err="1"/>
              <a:t>null</a:t>
            </a:r>
            <a:r>
              <a:rPr lang="es-CR" dirty="0"/>
              <a:t>, 1, 2) retorna 1</a:t>
            </a:r>
            <a:endParaRPr lang="en-US" dirty="0"/>
          </a:p>
        </p:txBody>
      </p:sp>
    </p:spTree>
    <p:extLst>
      <p:ext uri="{BB962C8B-B14F-4D97-AF65-F5344CB8AC3E}">
        <p14:creationId xmlns:p14="http://schemas.microsoft.com/office/powerpoint/2010/main" val="643428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Declaración de variables</a:t>
            </a:r>
            <a:endParaRPr lang="en-US" dirty="0"/>
          </a:p>
        </p:txBody>
      </p:sp>
      <p:sp>
        <p:nvSpPr>
          <p:cNvPr id="3" name="Marcador de contenido 2"/>
          <p:cNvSpPr>
            <a:spLocks noGrp="1"/>
          </p:cNvSpPr>
          <p:nvPr>
            <p:ph idx="1"/>
          </p:nvPr>
        </p:nvSpPr>
        <p:spPr/>
        <p:txBody>
          <a:bodyPr/>
          <a:lstStyle/>
          <a:p>
            <a:r>
              <a:rPr lang="es-CR" dirty="0"/>
              <a:t>Se utiliza la instrucción Declare</a:t>
            </a:r>
          </a:p>
          <a:p>
            <a:r>
              <a:rPr lang="es-CR" dirty="0"/>
              <a:t>Los nombres de variables deben empezar con @</a:t>
            </a:r>
          </a:p>
          <a:p>
            <a:r>
              <a:rPr lang="es-CR" dirty="0"/>
              <a:t>Se debe indicar el tipo en el momento de la declaración</a:t>
            </a:r>
          </a:p>
          <a:p>
            <a:r>
              <a:rPr lang="es-CR" dirty="0"/>
              <a:t>Se pueden inicializar en la declaración, con la instrucción Set o en un </a:t>
            </a:r>
            <a:r>
              <a:rPr lang="es-CR" dirty="0" err="1"/>
              <a:t>select</a:t>
            </a:r>
            <a:endParaRPr lang="es-CR" dirty="0"/>
          </a:p>
        </p:txBody>
      </p:sp>
      <p:pic>
        <p:nvPicPr>
          <p:cNvPr id="4" name="Imagen 3"/>
          <p:cNvPicPr>
            <a:picLocks noChangeAspect="1"/>
          </p:cNvPicPr>
          <p:nvPr/>
        </p:nvPicPr>
        <p:blipFill>
          <a:blip r:embed="rId2"/>
          <a:stretch>
            <a:fillRect/>
          </a:stretch>
        </p:blipFill>
        <p:spPr>
          <a:xfrm>
            <a:off x="3652759" y="3856008"/>
            <a:ext cx="3956002" cy="20715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353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sz="4400" dirty="0"/>
              <a:t>Instrucciones de control de flujo</a:t>
            </a:r>
            <a:endParaRPr lang="en-US" sz="4400" dirty="0"/>
          </a:p>
        </p:txBody>
      </p:sp>
      <p:sp>
        <p:nvSpPr>
          <p:cNvPr id="3" name="Marcador de contenido 2"/>
          <p:cNvSpPr>
            <a:spLocks noGrp="1"/>
          </p:cNvSpPr>
          <p:nvPr>
            <p:ph idx="1"/>
          </p:nvPr>
        </p:nvSpPr>
        <p:spPr>
          <a:xfrm>
            <a:off x="1069848" y="2121408"/>
            <a:ext cx="8703880" cy="4050792"/>
          </a:xfrm>
        </p:spPr>
        <p:txBody>
          <a:bodyPr/>
          <a:lstStyle/>
          <a:p>
            <a:r>
              <a:rPr lang="es-CR" dirty="0"/>
              <a:t>Begin y </a:t>
            </a:r>
            <a:r>
              <a:rPr lang="es-CR" dirty="0" err="1"/>
              <a:t>End</a:t>
            </a:r>
            <a:endParaRPr lang="es-CR" dirty="0"/>
          </a:p>
          <a:p>
            <a:pPr lvl="1"/>
            <a:r>
              <a:rPr lang="es-CR" dirty="0"/>
              <a:t>Agrupan instrucciones en el mismo bloque, pero no definen un </a:t>
            </a:r>
            <a:r>
              <a:rPr lang="es-CR" dirty="0" err="1"/>
              <a:t>scope</a:t>
            </a:r>
            <a:r>
              <a:rPr lang="es-CR" dirty="0"/>
              <a:t>, es decir, las variables declaradas dentro del bloque siguen existiendo aun después de que este se haya cerrado</a:t>
            </a:r>
          </a:p>
          <a:p>
            <a:r>
              <a:rPr lang="es-CR" dirty="0" err="1"/>
              <a:t>If</a:t>
            </a:r>
            <a:r>
              <a:rPr lang="es-CR" dirty="0"/>
              <a:t>, </a:t>
            </a:r>
            <a:r>
              <a:rPr lang="es-CR" dirty="0" err="1"/>
              <a:t>Else</a:t>
            </a:r>
            <a:endParaRPr lang="es-CR" dirty="0"/>
          </a:p>
          <a:p>
            <a:pPr lvl="1"/>
            <a:r>
              <a:rPr lang="es-CR" dirty="0"/>
              <a:t>Se utilizan para evaluar condiciones y ejecutar acciones en base al resultado</a:t>
            </a:r>
          </a:p>
          <a:p>
            <a:r>
              <a:rPr lang="es-CR" dirty="0" err="1"/>
              <a:t>While</a:t>
            </a:r>
            <a:r>
              <a:rPr lang="es-CR" dirty="0"/>
              <a:t>, Break, </a:t>
            </a:r>
            <a:r>
              <a:rPr lang="es-CR" dirty="0" err="1"/>
              <a:t>Continue</a:t>
            </a:r>
            <a:endParaRPr lang="es-CR" dirty="0"/>
          </a:p>
          <a:p>
            <a:pPr lvl="1"/>
            <a:r>
              <a:rPr lang="es-CR" dirty="0"/>
              <a:t>Se utilizan para determinar la duración de un ciclo en base a una o varias condiciones</a:t>
            </a:r>
          </a:p>
          <a:p>
            <a:pPr lvl="1"/>
            <a:r>
              <a:rPr lang="es-CR" dirty="0" err="1"/>
              <a:t>Continue</a:t>
            </a:r>
            <a:r>
              <a:rPr lang="es-CR" dirty="0"/>
              <a:t> hace que se reinicie el ciclo inmediatamente</a:t>
            </a:r>
          </a:p>
          <a:p>
            <a:pPr lvl="1"/>
            <a:r>
              <a:rPr lang="es-CR" dirty="0"/>
              <a:t>Break hace que se salga por completo del ciclo </a:t>
            </a:r>
            <a:r>
              <a:rPr lang="es-CR" dirty="0" err="1"/>
              <a:t>while</a:t>
            </a:r>
            <a:endParaRPr lang="es-CR" dirty="0"/>
          </a:p>
          <a:p>
            <a:endParaRPr lang="en-US" dirty="0"/>
          </a:p>
        </p:txBody>
      </p:sp>
      <p:pic>
        <p:nvPicPr>
          <p:cNvPr id="4" name="Imagen 3"/>
          <p:cNvPicPr>
            <a:picLocks noChangeAspect="1"/>
          </p:cNvPicPr>
          <p:nvPr/>
        </p:nvPicPr>
        <p:blipFill>
          <a:blip r:embed="rId2"/>
          <a:stretch>
            <a:fillRect/>
          </a:stretch>
        </p:blipFill>
        <p:spPr>
          <a:xfrm>
            <a:off x="9934755" y="2327529"/>
            <a:ext cx="1828800" cy="1819275"/>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3"/>
          <a:stretch>
            <a:fillRect/>
          </a:stretch>
        </p:blipFill>
        <p:spPr>
          <a:xfrm>
            <a:off x="9439455" y="5048250"/>
            <a:ext cx="2324100" cy="1123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788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sz="4400" dirty="0"/>
              <a:t>Instrucciones de control de flujo</a:t>
            </a:r>
            <a:endParaRPr lang="en-US" sz="4400" dirty="0"/>
          </a:p>
        </p:txBody>
      </p:sp>
      <p:sp>
        <p:nvSpPr>
          <p:cNvPr id="3" name="Marcador de contenido 2"/>
          <p:cNvSpPr>
            <a:spLocks noGrp="1"/>
          </p:cNvSpPr>
          <p:nvPr>
            <p:ph idx="1"/>
          </p:nvPr>
        </p:nvSpPr>
        <p:spPr>
          <a:xfrm>
            <a:off x="1069848" y="2121408"/>
            <a:ext cx="7246016" cy="4050792"/>
          </a:xfrm>
        </p:spPr>
        <p:txBody>
          <a:bodyPr>
            <a:normAutofit/>
          </a:bodyPr>
          <a:lstStyle/>
          <a:p>
            <a:r>
              <a:rPr lang="es-CR" dirty="0" err="1"/>
              <a:t>Select</a:t>
            </a:r>
            <a:r>
              <a:rPr lang="es-CR" dirty="0"/>
              <a:t> Case</a:t>
            </a:r>
          </a:p>
          <a:p>
            <a:pPr lvl="1"/>
            <a:r>
              <a:rPr lang="es-CR" dirty="0"/>
              <a:t>Se utiliza para evaluar múltiples condiciones dentro del cuerpo de un </a:t>
            </a:r>
            <a:r>
              <a:rPr lang="es-CR" dirty="0" err="1"/>
              <a:t>select</a:t>
            </a:r>
            <a:endParaRPr lang="es-CR" dirty="0"/>
          </a:p>
          <a:p>
            <a:pPr lvl="1"/>
            <a:r>
              <a:rPr lang="es-CR" dirty="0"/>
              <a:t>Las acciones del case no pueden evaluar nulos directamente, se deben usar los operadores </a:t>
            </a:r>
            <a:r>
              <a:rPr lang="es-CR" dirty="0" err="1"/>
              <a:t>Is</a:t>
            </a:r>
            <a:r>
              <a:rPr lang="es-CR" dirty="0"/>
              <a:t> e </a:t>
            </a:r>
            <a:r>
              <a:rPr lang="es-CR" dirty="0" err="1"/>
              <a:t>Is</a:t>
            </a:r>
            <a:r>
              <a:rPr lang="es-CR" dirty="0"/>
              <a:t> </a:t>
            </a:r>
            <a:r>
              <a:rPr lang="es-CR" dirty="0" err="1"/>
              <a:t>not</a:t>
            </a:r>
            <a:endParaRPr lang="es-CR" dirty="0"/>
          </a:p>
          <a:p>
            <a:r>
              <a:rPr lang="es-CR" dirty="0"/>
              <a:t>IIF</a:t>
            </a:r>
          </a:p>
          <a:p>
            <a:pPr lvl="1"/>
            <a:r>
              <a:rPr lang="es-CR" dirty="0"/>
              <a:t>Introducido en la versión 2012, simplifica el uso del case</a:t>
            </a:r>
          </a:p>
          <a:p>
            <a:pPr lvl="1"/>
            <a:r>
              <a:rPr lang="es-CR" dirty="0"/>
              <a:t>Sintaxis: IIF(</a:t>
            </a:r>
            <a:r>
              <a:rPr lang="es-CR" dirty="0" err="1"/>
              <a:t>expresión,valor</a:t>
            </a:r>
            <a:r>
              <a:rPr lang="es-CR" dirty="0"/>
              <a:t> 1, valor 2)</a:t>
            </a:r>
          </a:p>
          <a:p>
            <a:pPr lvl="2"/>
            <a:r>
              <a:rPr lang="es-CR" dirty="0"/>
              <a:t>Retorna el valor 1 cuando la expresión es true, de lo contrario retorna el valor 2</a:t>
            </a:r>
          </a:p>
          <a:p>
            <a:r>
              <a:rPr lang="es-CR" dirty="0" err="1"/>
              <a:t>Choose</a:t>
            </a:r>
            <a:r>
              <a:rPr lang="es-CR" dirty="0"/>
              <a:t>(</a:t>
            </a:r>
            <a:r>
              <a:rPr lang="es-CR" dirty="0" err="1"/>
              <a:t>index</a:t>
            </a:r>
            <a:r>
              <a:rPr lang="es-CR" dirty="0"/>
              <a:t>, val1, val2, val3, . . .)</a:t>
            </a:r>
          </a:p>
          <a:p>
            <a:pPr lvl="1"/>
            <a:r>
              <a:rPr lang="es-CR" dirty="0"/>
              <a:t>Devuelve el valor en posición indicada por </a:t>
            </a:r>
            <a:r>
              <a:rPr lang="es-CR" dirty="0" err="1"/>
              <a:t>index</a:t>
            </a:r>
            <a:endParaRPr lang="es-CR" dirty="0"/>
          </a:p>
          <a:p>
            <a:pPr lvl="1"/>
            <a:endParaRPr lang="en-US" dirty="0"/>
          </a:p>
        </p:txBody>
      </p:sp>
      <p:pic>
        <p:nvPicPr>
          <p:cNvPr id="4" name="Imagen 3"/>
          <p:cNvPicPr>
            <a:picLocks noChangeAspect="1"/>
          </p:cNvPicPr>
          <p:nvPr/>
        </p:nvPicPr>
        <p:blipFill>
          <a:blip r:embed="rId2"/>
          <a:stretch>
            <a:fillRect/>
          </a:stretch>
        </p:blipFill>
        <p:spPr>
          <a:xfrm>
            <a:off x="8514271" y="1691567"/>
            <a:ext cx="3136061" cy="1875635"/>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3"/>
          <a:stretch>
            <a:fillRect/>
          </a:stretch>
        </p:blipFill>
        <p:spPr>
          <a:xfrm>
            <a:off x="6901132" y="5045767"/>
            <a:ext cx="5208636" cy="324657"/>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p:nvPicPr>
        <p:blipFill>
          <a:blip r:embed="rId4"/>
          <a:stretch>
            <a:fillRect/>
          </a:stretch>
        </p:blipFill>
        <p:spPr>
          <a:xfrm>
            <a:off x="4442604" y="5928863"/>
            <a:ext cx="6597410" cy="735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6220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Funciones de Usuario (UDF)</a:t>
            </a:r>
            <a:endParaRPr lang="en-US" dirty="0"/>
          </a:p>
        </p:txBody>
      </p:sp>
      <p:sp>
        <p:nvSpPr>
          <p:cNvPr id="3" name="Marcador de contenido 2"/>
          <p:cNvSpPr>
            <a:spLocks noGrp="1"/>
          </p:cNvSpPr>
          <p:nvPr>
            <p:ph idx="1"/>
          </p:nvPr>
        </p:nvSpPr>
        <p:spPr/>
        <p:txBody>
          <a:bodyPr/>
          <a:lstStyle/>
          <a:p>
            <a:r>
              <a:rPr lang="es-CR" dirty="0"/>
              <a:t>Funciones escalares</a:t>
            </a:r>
          </a:p>
          <a:p>
            <a:pPr lvl="1"/>
            <a:r>
              <a:rPr lang="es-CR" dirty="0"/>
              <a:t>Reciben de cero a varios argumentos y retornan un valor escalar</a:t>
            </a:r>
          </a:p>
          <a:p>
            <a:pPr lvl="1"/>
            <a:r>
              <a:rPr lang="es-CR" dirty="0"/>
              <a:t>Los parámetros pueden tener un valor por defecto</a:t>
            </a:r>
          </a:p>
          <a:p>
            <a:pPr lvl="1"/>
            <a:r>
              <a:rPr lang="es-CR" dirty="0"/>
              <a:t>Para utilizar los valores por defecto se debe usar la palabra Default</a:t>
            </a:r>
          </a:p>
          <a:p>
            <a:pPr lvl="1"/>
            <a:r>
              <a:rPr lang="es-CR" dirty="0"/>
              <a:t>Se debe indicar el tipo de datos de retorno</a:t>
            </a:r>
          </a:p>
          <a:p>
            <a:pPr lvl="1"/>
            <a:r>
              <a:rPr lang="es-CR" dirty="0"/>
              <a:t>Soportan recursividad</a:t>
            </a:r>
          </a:p>
          <a:p>
            <a:r>
              <a:rPr lang="es-CR" dirty="0"/>
              <a:t>Funciones de tabla</a:t>
            </a:r>
          </a:p>
          <a:p>
            <a:pPr lvl="1"/>
            <a:r>
              <a:rPr lang="es-CR" dirty="0"/>
              <a:t>Declaran el tipo de retorno como tabla y ejecutan </a:t>
            </a:r>
            <a:r>
              <a:rPr lang="es-CR" dirty="0" err="1"/>
              <a:t>selects</a:t>
            </a:r>
            <a:endParaRPr lang="es-CR" dirty="0"/>
          </a:p>
        </p:txBody>
      </p:sp>
      <p:pic>
        <p:nvPicPr>
          <p:cNvPr id="4" name="Imagen 3"/>
          <p:cNvPicPr>
            <a:picLocks noChangeAspect="1"/>
          </p:cNvPicPr>
          <p:nvPr/>
        </p:nvPicPr>
        <p:blipFill>
          <a:blip r:embed="rId2"/>
          <a:stretch>
            <a:fillRect/>
          </a:stretch>
        </p:blipFill>
        <p:spPr>
          <a:xfrm>
            <a:off x="757508" y="5116902"/>
            <a:ext cx="5276850" cy="1524000"/>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3"/>
          <a:stretch>
            <a:fillRect/>
          </a:stretch>
        </p:blipFill>
        <p:spPr>
          <a:xfrm>
            <a:off x="6403848" y="5619750"/>
            <a:ext cx="4724400" cy="1104900"/>
          </a:xfrm>
          <a:prstGeom prst="rect">
            <a:avLst/>
          </a:prstGeom>
          <a:ln>
            <a:noFill/>
          </a:ln>
          <a:effectLst>
            <a:outerShdw blurRad="292100" dist="139700" dir="2700000" algn="tl" rotWithShape="0">
              <a:srgbClr val="333333">
                <a:alpha val="65000"/>
              </a:srgbClr>
            </a:outerShdw>
          </a:effectLst>
        </p:spPr>
      </p:pic>
      <p:pic>
        <p:nvPicPr>
          <p:cNvPr id="6" name="Imagen 5"/>
          <p:cNvPicPr>
            <a:picLocks noChangeAspect="1"/>
          </p:cNvPicPr>
          <p:nvPr/>
        </p:nvPicPr>
        <p:blipFill>
          <a:blip r:embed="rId4"/>
          <a:stretch>
            <a:fillRect/>
          </a:stretch>
        </p:blipFill>
        <p:spPr>
          <a:xfrm>
            <a:off x="6346698" y="5171536"/>
            <a:ext cx="5048250" cy="342900"/>
          </a:xfrm>
          <a:prstGeom prst="rect">
            <a:avLst/>
          </a:prstGeom>
        </p:spPr>
      </p:pic>
    </p:spTree>
    <p:extLst>
      <p:ext uri="{BB962C8B-B14F-4D97-AF65-F5344CB8AC3E}">
        <p14:creationId xmlns:p14="http://schemas.microsoft.com/office/powerpoint/2010/main" val="248876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sz="4400" dirty="0"/>
              <a:t>Procedimientos almacenados (SP)</a:t>
            </a:r>
            <a:endParaRPr lang="en-US" sz="4400" dirty="0"/>
          </a:p>
        </p:txBody>
      </p:sp>
      <p:sp>
        <p:nvSpPr>
          <p:cNvPr id="3" name="Marcador de contenido 2"/>
          <p:cNvSpPr>
            <a:spLocks noGrp="1"/>
          </p:cNvSpPr>
          <p:nvPr>
            <p:ph idx="1"/>
          </p:nvPr>
        </p:nvSpPr>
        <p:spPr>
          <a:xfrm>
            <a:off x="1069847" y="1802921"/>
            <a:ext cx="10213503" cy="4658263"/>
          </a:xfrm>
        </p:spPr>
        <p:txBody>
          <a:bodyPr>
            <a:normAutofit fontScale="92500" lnSpcReduction="20000"/>
          </a:bodyPr>
          <a:lstStyle/>
          <a:p>
            <a:r>
              <a:rPr lang="es-CR" dirty="0"/>
              <a:t>Conjunto de instrucciones T-</a:t>
            </a:r>
            <a:r>
              <a:rPr lang="es-CR" dirty="0" err="1"/>
              <a:t>Sql</a:t>
            </a:r>
            <a:r>
              <a:rPr lang="es-CR" dirty="0"/>
              <a:t> agrupadas en una unidad</a:t>
            </a:r>
          </a:p>
          <a:p>
            <a:r>
              <a:rPr lang="es-CR" dirty="0"/>
              <a:t>Si se crea una tabla temporal dentro del </a:t>
            </a:r>
            <a:r>
              <a:rPr lang="es-CR" dirty="0" err="1"/>
              <a:t>sp</a:t>
            </a:r>
            <a:r>
              <a:rPr lang="es-CR" dirty="0"/>
              <a:t>, se destruye al finalizar la ejecución</a:t>
            </a:r>
          </a:p>
          <a:p>
            <a:r>
              <a:rPr lang="es-CR" dirty="0"/>
              <a:t>Aceptan parámetros de tipo output para devolver resultados</a:t>
            </a:r>
          </a:p>
          <a:p>
            <a:r>
              <a:rPr lang="es-CR" dirty="0"/>
              <a:t>Pueden usar la instrucción </a:t>
            </a:r>
            <a:r>
              <a:rPr lang="es-CR" dirty="0" err="1"/>
              <a:t>return</a:t>
            </a:r>
            <a:r>
              <a:rPr lang="es-CR" dirty="0"/>
              <a:t> para devolver valores escalares </a:t>
            </a:r>
          </a:p>
          <a:p>
            <a:r>
              <a:rPr lang="es-CR" dirty="0"/>
              <a:t>Se pueden omitir las variables output y los </a:t>
            </a:r>
            <a:r>
              <a:rPr lang="es-CR" dirty="0" err="1"/>
              <a:t>return</a:t>
            </a:r>
            <a:r>
              <a:rPr lang="es-CR" dirty="0"/>
              <a:t>, en ese caso el </a:t>
            </a:r>
            <a:r>
              <a:rPr lang="es-CR" dirty="0" err="1"/>
              <a:t>sp</a:t>
            </a:r>
            <a:r>
              <a:rPr lang="es-CR" dirty="0"/>
              <a:t> </a:t>
            </a:r>
            <a:r>
              <a:rPr lang="es-CR" dirty="0" err="1"/>
              <a:t>ejecutaria</a:t>
            </a:r>
            <a:r>
              <a:rPr lang="es-CR" dirty="0"/>
              <a:t> las instrucciones y devolvería el resultado de los </a:t>
            </a:r>
            <a:r>
              <a:rPr lang="es-CR" dirty="0" err="1"/>
              <a:t>selects</a:t>
            </a:r>
            <a:r>
              <a:rPr lang="es-CR" dirty="0"/>
              <a:t> anidados, o ningún resultado en caso de que no haya instrucciones </a:t>
            </a:r>
            <a:r>
              <a:rPr lang="es-CR" dirty="0" err="1"/>
              <a:t>select</a:t>
            </a:r>
            <a:endParaRPr lang="es-CR" dirty="0"/>
          </a:p>
          <a:p>
            <a:r>
              <a:rPr lang="es-CR" dirty="0"/>
              <a:t>Los </a:t>
            </a:r>
            <a:r>
              <a:rPr lang="es-CR" dirty="0" err="1"/>
              <a:t>sp</a:t>
            </a:r>
            <a:r>
              <a:rPr lang="es-CR" dirty="0"/>
              <a:t> se pueden utilizar para consultar, ingresar, actualizar o eliminar registros</a:t>
            </a:r>
          </a:p>
          <a:p>
            <a:r>
              <a:rPr lang="es-CR" dirty="0"/>
              <a:t>Aunque un </a:t>
            </a:r>
            <a:r>
              <a:rPr lang="es-CR" dirty="0" err="1"/>
              <a:t>sp</a:t>
            </a:r>
            <a:r>
              <a:rPr lang="es-CR" dirty="0"/>
              <a:t> puede llevar a cabo muchas tareas, se recomienda no sobrecargarlos</a:t>
            </a:r>
          </a:p>
          <a:p>
            <a:r>
              <a:rPr lang="es-CR" dirty="0"/>
              <a:t>Se recomienda finalizar los </a:t>
            </a:r>
            <a:r>
              <a:rPr lang="es-CR" dirty="0" err="1"/>
              <a:t>sp</a:t>
            </a:r>
            <a:r>
              <a:rPr lang="es-CR" dirty="0"/>
              <a:t> siempre con </a:t>
            </a:r>
            <a:r>
              <a:rPr lang="es-CR" dirty="0" err="1"/>
              <a:t>Go</a:t>
            </a:r>
            <a:r>
              <a:rPr lang="es-CR" dirty="0"/>
              <a:t> para separarlos de otras instrucciones como por ejemplo, las asignación de permisos</a:t>
            </a:r>
          </a:p>
          <a:p>
            <a:r>
              <a:rPr lang="es-CR" dirty="0"/>
              <a:t>Se elimina con la instrucción </a:t>
            </a:r>
            <a:r>
              <a:rPr lang="es-CR" dirty="0" err="1"/>
              <a:t>Drop</a:t>
            </a:r>
            <a:r>
              <a:rPr lang="es-CR" dirty="0"/>
              <a:t> y se actualizan usando Alter en lugar de </a:t>
            </a:r>
            <a:r>
              <a:rPr lang="es-CR" dirty="0" err="1"/>
              <a:t>Create</a:t>
            </a:r>
            <a:endParaRPr lang="es-CR" dirty="0"/>
          </a:p>
          <a:p>
            <a:r>
              <a:rPr lang="es-CR" dirty="0"/>
              <a:t>Se pueden ejecutar usando su nombre directamente, o con la instrucción </a:t>
            </a:r>
            <a:r>
              <a:rPr lang="es-CR" dirty="0" err="1"/>
              <a:t>Execute</a:t>
            </a:r>
            <a:endParaRPr lang="es-CR" dirty="0"/>
          </a:p>
          <a:p>
            <a:r>
              <a:rPr lang="es-CR" dirty="0"/>
              <a:t>Soportan recursividad</a:t>
            </a:r>
            <a:endParaRPr lang="en-US" dirty="0"/>
          </a:p>
        </p:txBody>
      </p:sp>
    </p:spTree>
    <p:extLst>
      <p:ext uri="{BB962C8B-B14F-4D97-AF65-F5344CB8AC3E}">
        <p14:creationId xmlns:p14="http://schemas.microsoft.com/office/powerpoint/2010/main" val="3379002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TM03090434[[fn=Madera]]</Template>
  <TotalTime>642</TotalTime>
  <Words>2081</Words>
  <Application>Microsoft Office PowerPoint</Application>
  <PresentationFormat>Panorámica</PresentationFormat>
  <Paragraphs>206</Paragraphs>
  <Slides>26</Slides>
  <Notes>0</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Tipo de madera</vt:lpstr>
      <vt:lpstr>T-SQL</vt:lpstr>
      <vt:lpstr>Subconjuntos de SQL</vt:lpstr>
      <vt:lpstr>Manejo de Nulos</vt:lpstr>
      <vt:lpstr>Manejo de Nulos</vt:lpstr>
      <vt:lpstr>Declaración de variables</vt:lpstr>
      <vt:lpstr>Instrucciones de control de flujo</vt:lpstr>
      <vt:lpstr>Instrucciones de control de flujo</vt:lpstr>
      <vt:lpstr>Funciones de Usuario (UDF)</vt:lpstr>
      <vt:lpstr>Procedimientos almacenados (SP)</vt:lpstr>
      <vt:lpstr>Presentación de PowerPoint</vt:lpstr>
      <vt:lpstr>Procedimientos almacenados</vt:lpstr>
      <vt:lpstr>Procedimientos almacenados</vt:lpstr>
      <vt:lpstr>Cacheo</vt:lpstr>
      <vt:lpstr>Recompilación</vt:lpstr>
      <vt:lpstr>Common Table Expressions (CTEs)</vt:lpstr>
      <vt:lpstr>Presentación de PowerPoint</vt:lpstr>
      <vt:lpstr>Funciones de agregación</vt:lpstr>
      <vt:lpstr>Select - Over</vt:lpstr>
      <vt:lpstr>Select - Over</vt:lpstr>
      <vt:lpstr>Select - Over</vt:lpstr>
      <vt:lpstr>Window Functions</vt:lpstr>
      <vt:lpstr>Funciones de Fecha</vt:lpstr>
      <vt:lpstr>Manejo de errores</vt:lpstr>
      <vt:lpstr>Dynamic SQL</vt:lpstr>
      <vt:lpstr>Concatenar texto</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T-SQL</dc:title>
  <dc:creator>Oscar Rivera Salazar</dc:creator>
  <cp:lastModifiedBy>Oscar Rivera Salazar</cp:lastModifiedBy>
  <cp:revision>60</cp:revision>
  <dcterms:created xsi:type="dcterms:W3CDTF">2017-09-19T15:59:47Z</dcterms:created>
  <dcterms:modified xsi:type="dcterms:W3CDTF">2018-02-23T16:03:20Z</dcterms:modified>
</cp:coreProperties>
</file>