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/>
              <a:t>Tipos de </a:t>
            </a:r>
            <a:r>
              <a:rPr lang="es-CR" dirty="0" err="1"/>
              <a:t>Joins</a:t>
            </a:r>
            <a:r>
              <a:rPr lang="es-CR" dirty="0"/>
              <a:t> en T-SQL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son los JOINS?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072003" cy="4198348"/>
          </a:xfrm>
        </p:spPr>
        <p:txBody>
          <a:bodyPr>
            <a:normAutofit fontScale="85000" lnSpcReduction="10000"/>
          </a:bodyPr>
          <a:lstStyle/>
          <a:p>
            <a:r>
              <a:rPr lang="es-CR" sz="3100" dirty="0"/>
              <a:t>Son instrucciones que permiten combinar registros entre diferentes tablas</a:t>
            </a:r>
          </a:p>
          <a:p>
            <a:r>
              <a:rPr lang="es-CR" sz="3100" dirty="0"/>
              <a:t>Especifican cuales son los criterios para asociar un registro una tabla con uno o varios registros en otra tabla</a:t>
            </a:r>
          </a:p>
          <a:p>
            <a:r>
              <a:rPr lang="es-CR" sz="3100" dirty="0"/>
              <a:t>Los tipos de </a:t>
            </a:r>
            <a:r>
              <a:rPr lang="es-CR" sz="3100" dirty="0" err="1"/>
              <a:t>Join</a:t>
            </a:r>
            <a:r>
              <a:rPr lang="es-CR" sz="3100" dirty="0"/>
              <a:t> son:</a:t>
            </a:r>
          </a:p>
          <a:p>
            <a:pPr lvl="1"/>
            <a:r>
              <a:rPr lang="es-CR" sz="2300" dirty="0" err="1"/>
              <a:t>Inner</a:t>
            </a:r>
            <a:r>
              <a:rPr lang="es-CR" sz="2300" dirty="0"/>
              <a:t> </a:t>
            </a:r>
            <a:r>
              <a:rPr lang="es-CR" sz="2300" dirty="0" err="1"/>
              <a:t>Join</a:t>
            </a:r>
            <a:endParaRPr lang="es-CR" sz="2300" dirty="0"/>
          </a:p>
          <a:p>
            <a:pPr lvl="1"/>
            <a:r>
              <a:rPr lang="es-CR" sz="2300" dirty="0" err="1"/>
              <a:t>Outer</a:t>
            </a:r>
            <a:r>
              <a:rPr lang="es-CR" sz="2300" dirty="0"/>
              <a:t> </a:t>
            </a:r>
            <a:r>
              <a:rPr lang="es-CR" sz="2300" dirty="0" err="1"/>
              <a:t>Join</a:t>
            </a:r>
            <a:endParaRPr lang="es-CR" sz="2300" dirty="0"/>
          </a:p>
          <a:p>
            <a:pPr lvl="1"/>
            <a:r>
              <a:rPr lang="es-CR" sz="2300" dirty="0"/>
              <a:t>Cross </a:t>
            </a:r>
            <a:r>
              <a:rPr lang="es-CR" sz="2300" dirty="0" err="1"/>
              <a:t>Join</a:t>
            </a:r>
            <a:endParaRPr lang="es-CR" sz="2300" dirty="0"/>
          </a:p>
          <a:p>
            <a:pPr lvl="1"/>
            <a:endParaRPr lang="es-CR" sz="2000" dirty="0"/>
          </a:p>
          <a:p>
            <a:r>
              <a:rPr lang="es-CR" sz="3200" dirty="0"/>
              <a:t>* </a:t>
            </a:r>
            <a:r>
              <a:rPr lang="es-CR" sz="1900" dirty="0"/>
              <a:t>Nota: En adelante nos referiremos a la tabla que está antes del </a:t>
            </a:r>
            <a:r>
              <a:rPr lang="es-CR" sz="1900" dirty="0" err="1"/>
              <a:t>Join</a:t>
            </a:r>
            <a:r>
              <a:rPr lang="es-CR" sz="1900" dirty="0"/>
              <a:t> como la tabla A, y la tabla que esté después del </a:t>
            </a:r>
            <a:r>
              <a:rPr lang="es-CR" sz="1900" dirty="0" err="1"/>
              <a:t>Join</a:t>
            </a:r>
            <a:r>
              <a:rPr lang="es-CR" sz="1900" dirty="0"/>
              <a:t> será la tabla B</a:t>
            </a:r>
            <a:endParaRPr lang="en-US" sz="19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95235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Inner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42068"/>
            <a:ext cx="6594894" cy="3732522"/>
          </a:xfrm>
        </p:spPr>
        <p:txBody>
          <a:bodyPr>
            <a:normAutofit/>
          </a:bodyPr>
          <a:lstStyle/>
          <a:p>
            <a:r>
              <a:rPr lang="es-CR" dirty="0"/>
              <a:t>Equivale a hacer una intersección entre dos tablas</a:t>
            </a:r>
          </a:p>
          <a:p>
            <a:r>
              <a:rPr lang="es-CR" dirty="0"/>
              <a:t>Muestra únicamente los registros que cumplen una condición específica en ambas tablas</a:t>
            </a:r>
          </a:p>
          <a:p>
            <a:r>
              <a:rPr lang="es-CR" dirty="0"/>
              <a:t>Los que no cumplen el criterio se excluyen del resultado</a:t>
            </a:r>
          </a:p>
          <a:p>
            <a:r>
              <a:rPr lang="es-CR" dirty="0"/>
              <a:t>La condición puede basarse en una o varias columnas</a:t>
            </a:r>
          </a:p>
          <a:p>
            <a:r>
              <a:rPr lang="es-CR" dirty="0"/>
              <a:t>En este ejemplo se intersecan los productos y categorías, es decir:</a:t>
            </a:r>
          </a:p>
          <a:p>
            <a:pPr lvl="1"/>
            <a:r>
              <a:rPr lang="es-CR" dirty="0"/>
              <a:t>Solo se muestran los productos con categoría</a:t>
            </a:r>
          </a:p>
          <a:p>
            <a:pPr lvl="1"/>
            <a:r>
              <a:rPr lang="es-CR" dirty="0"/>
              <a:t>No se muestran los productos sin categoría, ni las categorías sin producto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393" y="2065867"/>
            <a:ext cx="4229100" cy="3505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4533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Outer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726946" cy="4094831"/>
          </a:xfrm>
        </p:spPr>
        <p:txBody>
          <a:bodyPr>
            <a:normAutofit/>
          </a:bodyPr>
          <a:lstStyle/>
          <a:p>
            <a:r>
              <a:rPr lang="es-CR" sz="2400" dirty="0"/>
              <a:t>Un </a:t>
            </a:r>
            <a:r>
              <a:rPr lang="es-CR" sz="2400" dirty="0" err="1"/>
              <a:t>outer</a:t>
            </a:r>
            <a:r>
              <a:rPr lang="es-CR" sz="2400" dirty="0"/>
              <a:t> </a:t>
            </a:r>
            <a:r>
              <a:rPr lang="es-CR" sz="2400" dirty="0" err="1"/>
              <a:t>join</a:t>
            </a:r>
            <a:r>
              <a:rPr lang="es-CR" sz="2400" dirty="0"/>
              <a:t> siempre trae los registros de una tabla, aunque no cumplan el criterio de unión en la otra tabla</a:t>
            </a:r>
          </a:p>
          <a:p>
            <a:r>
              <a:rPr lang="es-CR" sz="2400" dirty="0"/>
              <a:t>La columnas de la tabla que no cumple el criterio se muestran como NULL</a:t>
            </a:r>
          </a:p>
          <a:p>
            <a:r>
              <a:rPr lang="es-CR" sz="2400" dirty="0"/>
              <a:t>Hay tres tipos de </a:t>
            </a:r>
            <a:r>
              <a:rPr lang="es-CR" sz="2400" dirty="0" err="1"/>
              <a:t>Outer</a:t>
            </a:r>
            <a:r>
              <a:rPr lang="es-CR" sz="2400" dirty="0"/>
              <a:t> </a:t>
            </a:r>
            <a:r>
              <a:rPr lang="es-CR" sz="2400" dirty="0" err="1"/>
              <a:t>Join</a:t>
            </a:r>
            <a:endParaRPr lang="es-CR" sz="2400" dirty="0"/>
          </a:p>
          <a:p>
            <a:pPr lvl="1"/>
            <a:r>
              <a:rPr lang="es-CR" sz="2000" dirty="0" err="1"/>
              <a:t>Left</a:t>
            </a:r>
            <a:r>
              <a:rPr lang="es-CR" sz="2000" dirty="0"/>
              <a:t> </a:t>
            </a:r>
            <a:r>
              <a:rPr lang="es-CR" sz="2000" dirty="0" err="1"/>
              <a:t>Outer</a:t>
            </a:r>
            <a:r>
              <a:rPr lang="es-CR" sz="2000" dirty="0"/>
              <a:t> </a:t>
            </a:r>
            <a:r>
              <a:rPr lang="es-CR" sz="2000" dirty="0" err="1"/>
              <a:t>Join</a:t>
            </a:r>
            <a:r>
              <a:rPr lang="es-CR" sz="2000" dirty="0"/>
              <a:t>, o solo </a:t>
            </a:r>
            <a:r>
              <a:rPr lang="es-CR" sz="2000" dirty="0" err="1"/>
              <a:t>Left</a:t>
            </a:r>
            <a:r>
              <a:rPr lang="es-CR" sz="2000" dirty="0"/>
              <a:t> </a:t>
            </a:r>
            <a:r>
              <a:rPr lang="es-CR" sz="2000" dirty="0" err="1"/>
              <a:t>Join</a:t>
            </a:r>
            <a:endParaRPr lang="es-CR" sz="2000" dirty="0"/>
          </a:p>
          <a:p>
            <a:pPr lvl="1"/>
            <a:r>
              <a:rPr lang="es-CR" sz="2000" dirty="0" err="1"/>
              <a:t>Right</a:t>
            </a:r>
            <a:r>
              <a:rPr lang="es-CR" sz="2000" dirty="0"/>
              <a:t> </a:t>
            </a:r>
            <a:r>
              <a:rPr lang="es-CR" sz="2000" dirty="0" err="1"/>
              <a:t>Outer</a:t>
            </a:r>
            <a:r>
              <a:rPr lang="es-CR" sz="2000" dirty="0"/>
              <a:t> </a:t>
            </a:r>
            <a:r>
              <a:rPr lang="es-CR" sz="2000" dirty="0" err="1"/>
              <a:t>Join</a:t>
            </a:r>
            <a:r>
              <a:rPr lang="es-CR" sz="2000" dirty="0"/>
              <a:t>, o solo </a:t>
            </a:r>
            <a:r>
              <a:rPr lang="es-CR" sz="2000" dirty="0" err="1"/>
              <a:t>Right</a:t>
            </a:r>
            <a:r>
              <a:rPr lang="es-CR" sz="2000" dirty="0"/>
              <a:t> </a:t>
            </a:r>
            <a:r>
              <a:rPr lang="es-CR" sz="2000" dirty="0" err="1"/>
              <a:t>Join</a:t>
            </a:r>
            <a:endParaRPr lang="es-CR" sz="2000" dirty="0"/>
          </a:p>
          <a:p>
            <a:pPr lvl="1"/>
            <a:r>
              <a:rPr lang="es-CR" sz="2000" dirty="0"/>
              <a:t>Full </a:t>
            </a:r>
            <a:r>
              <a:rPr lang="es-CR" sz="2000" dirty="0" err="1"/>
              <a:t>Outer</a:t>
            </a:r>
            <a:r>
              <a:rPr lang="es-CR" sz="2000" dirty="0"/>
              <a:t> </a:t>
            </a:r>
            <a:r>
              <a:rPr lang="es-CR" sz="2000" dirty="0" err="1"/>
              <a:t>Join</a:t>
            </a:r>
            <a:r>
              <a:rPr lang="es-CR" sz="2000" dirty="0"/>
              <a:t>, o solo Full </a:t>
            </a:r>
            <a:r>
              <a:rPr lang="es-CR" sz="2000" dirty="0" err="1"/>
              <a:t>Join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20695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Left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863307"/>
            <a:ext cx="6707037" cy="3994030"/>
          </a:xfrm>
        </p:spPr>
        <p:txBody>
          <a:bodyPr>
            <a:normAutofit/>
          </a:bodyPr>
          <a:lstStyle/>
          <a:p>
            <a:r>
              <a:rPr lang="es-CR" sz="2000" dirty="0"/>
              <a:t>Incluye todos los registros de la tabla A y de la tabla B solo los que cumplen el criterio de unión</a:t>
            </a:r>
          </a:p>
          <a:p>
            <a:r>
              <a:rPr lang="es-CR" sz="2000" dirty="0"/>
              <a:t>Cuando el criterio no se cumple, las columnas de la tabla B se muestran con valor NULL</a:t>
            </a:r>
          </a:p>
          <a:p>
            <a:r>
              <a:rPr lang="es-CR" sz="2000" dirty="0"/>
              <a:t>En este ejemplo, cuando un producto no tiene categoría, se incluye en el resultado, pero la categoría se muestra como NULL</a:t>
            </a:r>
          </a:p>
          <a:p>
            <a:pPr lvl="1"/>
            <a:r>
              <a:rPr lang="es-CR" sz="1800" dirty="0"/>
              <a:t>Si fuese un </a:t>
            </a:r>
            <a:r>
              <a:rPr lang="es-CR" sz="1800" dirty="0" err="1"/>
              <a:t>inner</a:t>
            </a:r>
            <a:r>
              <a:rPr lang="es-CR" sz="1800" dirty="0"/>
              <a:t> </a:t>
            </a:r>
            <a:r>
              <a:rPr lang="es-CR" sz="1800" dirty="0" err="1"/>
              <a:t>join</a:t>
            </a:r>
            <a:r>
              <a:rPr lang="es-CR" sz="1800" dirty="0"/>
              <a:t> este registro no aparecería en el resultado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567" y="2458977"/>
            <a:ext cx="4200525" cy="27336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58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Right</a:t>
            </a:r>
            <a:r>
              <a:rPr lang="es-CR" dirty="0"/>
              <a:t> </a:t>
            </a:r>
            <a:r>
              <a:rPr lang="es-CR" dirty="0" err="1"/>
              <a:t>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6543135" cy="3649133"/>
          </a:xfrm>
        </p:spPr>
        <p:txBody>
          <a:bodyPr/>
          <a:lstStyle/>
          <a:p>
            <a:r>
              <a:rPr lang="es-CR" dirty="0"/>
              <a:t>Similar al </a:t>
            </a:r>
            <a:r>
              <a:rPr lang="es-CR" dirty="0" err="1"/>
              <a:t>Left</a:t>
            </a:r>
            <a:r>
              <a:rPr lang="es-CR" dirty="0"/>
              <a:t> </a:t>
            </a:r>
            <a:r>
              <a:rPr lang="es-CR" dirty="0" err="1"/>
              <a:t>Join</a:t>
            </a:r>
            <a:r>
              <a:rPr lang="es-CR" dirty="0"/>
              <a:t>, pero en sentido inverso</a:t>
            </a:r>
          </a:p>
          <a:p>
            <a:r>
              <a:rPr lang="es-CR" dirty="0"/>
              <a:t>El resultado incluye todos los registros de la tabla B (la que está después del </a:t>
            </a:r>
            <a:r>
              <a:rPr lang="es-CR" dirty="0" err="1"/>
              <a:t>Join</a:t>
            </a:r>
            <a:r>
              <a:rPr lang="es-CR" dirty="0"/>
              <a:t>), y los de la tabla A que cumplan el criterio de unión</a:t>
            </a:r>
          </a:p>
          <a:p>
            <a:r>
              <a:rPr lang="es-CR" dirty="0"/>
              <a:t>Cuando el criterio no se cumple, las columnas de la tabla A se muestran con valor NULL</a:t>
            </a:r>
          </a:p>
          <a:p>
            <a:r>
              <a:rPr lang="es-CR" dirty="0"/>
              <a:t>En este ejemplo, contrario al anterior, el resultado incluye todas las categorías</a:t>
            </a:r>
          </a:p>
          <a:p>
            <a:r>
              <a:rPr lang="es-CR" dirty="0"/>
              <a:t>Cuando una categoría no está relacionada a ningún producto siempre se incluye en resultado, pero el producto se muestra como NULL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664" y="2604558"/>
            <a:ext cx="4305300" cy="2724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5129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FULL 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1906438"/>
            <a:ext cx="6310222" cy="4209689"/>
          </a:xfrm>
        </p:spPr>
        <p:txBody>
          <a:bodyPr>
            <a:normAutofit/>
          </a:bodyPr>
          <a:lstStyle/>
          <a:p>
            <a:r>
              <a:rPr lang="es-CR" sz="2000" dirty="0"/>
              <a:t>El resultado siempre incluye los registros de ambas tablas</a:t>
            </a:r>
          </a:p>
          <a:p>
            <a:r>
              <a:rPr lang="es-CR" sz="2000" dirty="0"/>
              <a:t>Cuando no se cumple el criterio de unión, se agregan nulos ya sea en la tabla A o en la tabla B</a:t>
            </a:r>
          </a:p>
          <a:p>
            <a:r>
              <a:rPr lang="es-CR" sz="2000" dirty="0"/>
              <a:t>En esta ejemplo se incluyen los productos sin categoría, mostrando la categoría como NULL</a:t>
            </a:r>
          </a:p>
          <a:p>
            <a:r>
              <a:rPr lang="es-CR" sz="2000" dirty="0"/>
              <a:t>También se muestran las categorías sin producto, mostrando la columna de producto como NULL</a:t>
            </a:r>
            <a:endParaRPr lang="en-US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385" y="1841380"/>
            <a:ext cx="3790950" cy="11049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385" y="3557058"/>
            <a:ext cx="3048000" cy="8191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960" y="4800600"/>
            <a:ext cx="3019425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9179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Cross </a:t>
            </a:r>
            <a:r>
              <a:rPr lang="es-CR" dirty="0" err="1"/>
              <a:t>Join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2" y="2142067"/>
            <a:ext cx="5482086" cy="3649133"/>
          </a:xfrm>
        </p:spPr>
        <p:txBody>
          <a:bodyPr/>
          <a:lstStyle/>
          <a:p>
            <a:r>
              <a:rPr lang="es-CR" dirty="0"/>
              <a:t>Muestra el producto cartesiano entre dos tablas</a:t>
            </a:r>
          </a:p>
          <a:p>
            <a:r>
              <a:rPr lang="es-CR" dirty="0"/>
              <a:t>Combina todos los registros de la tabla A contra todos los registros de la tabla B</a:t>
            </a:r>
          </a:p>
          <a:p>
            <a:r>
              <a:rPr lang="es-CR" dirty="0"/>
              <a:t>No se especifica ningún criterio de unión, es decir, se omite la clausula </a:t>
            </a:r>
            <a:r>
              <a:rPr lang="es-CR" i="1" dirty="0" err="1"/>
              <a:t>On</a:t>
            </a:r>
            <a:endParaRPr lang="en-US" i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03" y="2065867"/>
            <a:ext cx="4048125" cy="3581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299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Ejemplo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CR" dirty="0"/>
              <a:t>Obtener las categorías que no tienen un producto asociado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13" y="3333750"/>
            <a:ext cx="4267200" cy="2457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67743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183</TotalTime>
  <Words>511</Words>
  <Application>Microsoft Office PowerPoint</Application>
  <PresentationFormat>Panorámica</PresentationFormat>
  <Paragraphs>47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Celestial</vt:lpstr>
      <vt:lpstr>Tipos de Joins en T-SQL</vt:lpstr>
      <vt:lpstr>Que son los JOINS?</vt:lpstr>
      <vt:lpstr>Inner Join</vt:lpstr>
      <vt:lpstr>Outer Join</vt:lpstr>
      <vt:lpstr>Left Join</vt:lpstr>
      <vt:lpstr>Right Join</vt:lpstr>
      <vt:lpstr>FULL JOIN</vt:lpstr>
      <vt:lpstr>Cross Join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Tipos de Joins en t-SQL</dc:title>
  <dc:creator>Oscar Rivera Salazar</dc:creator>
  <cp:lastModifiedBy>Oscar Rivera Salazar</cp:lastModifiedBy>
  <cp:revision>12</cp:revision>
  <dcterms:created xsi:type="dcterms:W3CDTF">2017-11-10T17:21:17Z</dcterms:created>
  <dcterms:modified xsi:type="dcterms:W3CDTF">2017-11-10T20:43:00Z</dcterms:modified>
</cp:coreProperties>
</file>