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5" r:id="rId11"/>
    <p:sldId id="266"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487C53C-00BB-4009-9076-D8B685E01638}"/>
    <pc:docChg chg="modSld">
      <pc:chgData name="" userId="" providerId="" clId="Web-{D487C53C-00BB-4009-9076-D8B685E01638}" dt="2018-02-22T17:14:09.480" v="5"/>
      <pc:docMkLst>
        <pc:docMk/>
      </pc:docMkLst>
      <pc:sldChg chg="modSp">
        <pc:chgData name="" userId="" providerId="" clId="Web-{D487C53C-00BB-4009-9076-D8B685E01638}" dt="2018-02-22T17:14:09.480" v="4"/>
        <pc:sldMkLst>
          <pc:docMk/>
          <pc:sldMk cId="3447631861" sldId="261"/>
        </pc:sldMkLst>
        <pc:spChg chg="mod">
          <ac:chgData name="" userId="" providerId="" clId="Web-{D487C53C-00BB-4009-9076-D8B685E01638}" dt="2018-02-22T17:14:09.480" v="4"/>
          <ac:spMkLst>
            <pc:docMk/>
            <pc:sldMk cId="3447631861"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A97EBB-E864-4448-A7A9-A0E8A886D79D}" type="datetimeFigureOut">
              <a:rPr lang="en-US"/>
              <a:t>2/22/2018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89874-EC82-42DC-BD21-8DE1FFC1291E}" type="slidenum">
              <a:rPr lang="en-US"/>
              <a:t>‹Nº›</a:t>
            </a:fld>
            <a:endParaRPr lang="en-US"/>
          </a:p>
        </p:txBody>
      </p:sp>
    </p:spTree>
    <p:extLst>
      <p:ext uri="{BB962C8B-B14F-4D97-AF65-F5344CB8AC3E}">
        <p14:creationId xmlns:p14="http://schemas.microsoft.com/office/powerpoint/2010/main" val="965397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AE89874-EC82-42DC-BD21-8DE1FFC1291E}" type="slidenum">
              <a:rPr lang="en-US"/>
              <a:t>9</a:t>
            </a:fld>
            <a:endParaRPr lang="en-US"/>
          </a:p>
        </p:txBody>
      </p:sp>
    </p:spTree>
    <p:extLst>
      <p:ext uri="{BB962C8B-B14F-4D97-AF65-F5344CB8AC3E}">
        <p14:creationId xmlns:p14="http://schemas.microsoft.com/office/powerpoint/2010/main" val="187358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AE89874-EC82-42DC-BD21-8DE1FFC1291E}" type="slidenum">
              <a:rPr lang="en-US"/>
              <a:t>10</a:t>
            </a:fld>
            <a:endParaRPr lang="en-US"/>
          </a:p>
        </p:txBody>
      </p:sp>
    </p:spTree>
    <p:extLst>
      <p:ext uri="{BB962C8B-B14F-4D97-AF65-F5344CB8AC3E}">
        <p14:creationId xmlns:p14="http://schemas.microsoft.com/office/powerpoint/2010/main" val="233855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DAE89874-EC82-42DC-BD21-8DE1FFC1291E}" type="slidenum">
              <a:rPr lang="en-US"/>
              <a:t>11</a:t>
            </a:fld>
            <a:endParaRPr lang="en-US"/>
          </a:p>
        </p:txBody>
      </p:sp>
    </p:spTree>
    <p:extLst>
      <p:ext uri="{BB962C8B-B14F-4D97-AF65-F5344CB8AC3E}">
        <p14:creationId xmlns:p14="http://schemas.microsoft.com/office/powerpoint/2010/main" val="141355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AE89874-EC82-42DC-BD21-8DE1FFC1291E}" type="slidenum">
              <a:rPr lang="en-US"/>
              <a:t>12</a:t>
            </a:fld>
            <a:endParaRPr lang="en-US"/>
          </a:p>
        </p:txBody>
      </p:sp>
    </p:spTree>
    <p:extLst>
      <p:ext uri="{BB962C8B-B14F-4D97-AF65-F5344CB8AC3E}">
        <p14:creationId xmlns:p14="http://schemas.microsoft.com/office/powerpoint/2010/main" val="141115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E0062AE-BE86-4BAA-AB30-32E5CB291396}"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2732239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0062AE-BE86-4BAA-AB30-32E5CB291396}"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1339001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E0062AE-BE86-4BAA-AB30-32E5CB291396}" type="datetimeFigureOut">
              <a:rPr lang="en-US" smtClean="0"/>
              <a:t>2/22/2018</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405401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E0062AE-BE86-4BAA-AB30-32E5CB291396}"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325534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1E0062AE-BE86-4BAA-AB30-32E5CB291396}" type="datetimeFigureOut">
              <a:rPr lang="en-US" smtClean="0"/>
              <a:t>2/22/2018</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0694FD04-B270-4410-BBC5-B6BF1BA49671}" type="slidenum">
              <a:rPr lang="en-US" smtClean="0"/>
              <a:t>‹Nº›</a:t>
            </a:fld>
            <a:endParaRPr lang="en-US"/>
          </a:p>
        </p:txBody>
      </p:sp>
    </p:spTree>
    <p:extLst>
      <p:ext uri="{BB962C8B-B14F-4D97-AF65-F5344CB8AC3E}">
        <p14:creationId xmlns:p14="http://schemas.microsoft.com/office/powerpoint/2010/main" val="3486302093"/>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E0062AE-BE86-4BAA-AB30-32E5CB291396}"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395719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E0062AE-BE86-4BAA-AB30-32E5CB291396}"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3245495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E0062AE-BE86-4BAA-AB30-32E5CB291396}"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263360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062AE-BE86-4BAA-AB30-32E5CB291396}"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195501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0062AE-BE86-4BAA-AB30-32E5CB291396}"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150061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E0062AE-BE86-4BAA-AB30-32E5CB291396}"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4FD04-B270-4410-BBC5-B6BF1BA49671}" type="slidenum">
              <a:rPr lang="en-US" smtClean="0"/>
              <a:t>‹Nº›</a:t>
            </a:fld>
            <a:endParaRPr lang="en-US"/>
          </a:p>
        </p:txBody>
      </p:sp>
    </p:spTree>
    <p:extLst>
      <p:ext uri="{BB962C8B-B14F-4D97-AF65-F5344CB8AC3E}">
        <p14:creationId xmlns:p14="http://schemas.microsoft.com/office/powerpoint/2010/main" val="1299846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E0062AE-BE86-4BAA-AB30-32E5CB291396}" type="datetimeFigureOut">
              <a:rPr lang="en-US" smtClean="0"/>
              <a:t>2/22/2018</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0694FD04-B270-4410-BBC5-B6BF1BA49671}" type="slidenum">
              <a:rPr lang="en-US" smtClean="0"/>
              <a:t>‹Nº›</a:t>
            </a:fld>
            <a:endParaRPr lang="en-US"/>
          </a:p>
        </p:txBody>
      </p:sp>
    </p:spTree>
    <p:extLst>
      <p:ext uri="{BB962C8B-B14F-4D97-AF65-F5344CB8AC3E}">
        <p14:creationId xmlns:p14="http://schemas.microsoft.com/office/powerpoint/2010/main" val="8682792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s-es/library/ms173763.aspx"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sideas.com/noticias/base-de-datos/973-acid-en-las-bases-de-datos" TargetMode="External"/><Relationship Id="rId5" Type="http://schemas.openxmlformats.org/officeDocument/2006/relationships/hyperlink" Target="https://www.mssqltips.com/sqlservertip/2517/using-a-clustered-index-to-solve-a-sql-server-deadlock-issue/" TargetMode="External"/><Relationship Id="rId4" Type="http://schemas.openxmlformats.org/officeDocument/2006/relationships/hyperlink" Target="https://msdn.microsoft.com/es-es/library/ms174377.asp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Transacciones en SQL Server</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8822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Deadlocks</a:t>
            </a:r>
          </a:p>
        </p:txBody>
      </p:sp>
      <p:sp>
        <p:nvSpPr>
          <p:cNvPr id="3" name="Marcador de contenido 2"/>
          <p:cNvSpPr>
            <a:spLocks noGrp="1"/>
          </p:cNvSpPr>
          <p:nvPr>
            <p:ph idx="1"/>
          </p:nvPr>
        </p:nvSpPr>
        <p:spPr/>
        <p:txBody>
          <a:bodyPr vert="horz" lIns="91440" tIns="45720" rIns="91440" bIns="45720" rtlCol="0" anchor="t">
            <a:normAutofit/>
          </a:bodyPr>
          <a:lstStyle/>
          <a:p>
            <a:r>
              <a:rPr lang="es-ES" dirty="0"/>
              <a:t>Ocurre cuando dos o más transacciones se bloquean entre sí, y ninguna puede terminar</a:t>
            </a:r>
          </a:p>
          <a:p>
            <a:r>
              <a:rPr lang="es-ES" dirty="0"/>
              <a:t>En estas situaciones el motor de base de datos escoge un transacción "víctima" y la detiene</a:t>
            </a:r>
          </a:p>
          <a:p>
            <a:r>
              <a:rPr lang="es-ES" dirty="0"/>
              <a:t>Ejemplo:</a:t>
            </a:r>
          </a:p>
          <a:p>
            <a:pPr lvl="1"/>
            <a:r>
              <a:rPr lang="es-ES" dirty="0"/>
              <a:t>La </a:t>
            </a:r>
            <a:r>
              <a:rPr lang="es-ES" dirty="0" err="1"/>
              <a:t>transacciónA</a:t>
            </a:r>
            <a:r>
              <a:rPr lang="es-ES" dirty="0"/>
              <a:t> lee y bloquea la </a:t>
            </a:r>
            <a:r>
              <a:rPr lang="es-ES" dirty="0" err="1"/>
              <a:t>tablaA</a:t>
            </a:r>
          </a:p>
          <a:p>
            <a:pPr lvl="1"/>
            <a:r>
              <a:rPr lang="es-ES" dirty="0"/>
              <a:t>Al mismo tiempo, una </a:t>
            </a:r>
            <a:r>
              <a:rPr lang="es-ES" dirty="0" err="1"/>
              <a:t>transacciónB</a:t>
            </a:r>
            <a:r>
              <a:rPr lang="es-ES" dirty="0"/>
              <a:t> lee y bloquea la </a:t>
            </a:r>
            <a:r>
              <a:rPr lang="es-ES" dirty="0" err="1"/>
              <a:t>tablaB</a:t>
            </a:r>
          </a:p>
          <a:p>
            <a:pPr lvl="1"/>
            <a:r>
              <a:rPr lang="es-ES" dirty="0"/>
              <a:t>La </a:t>
            </a:r>
            <a:r>
              <a:rPr lang="es-ES" dirty="0" err="1"/>
              <a:t>transacciónA</a:t>
            </a:r>
            <a:r>
              <a:rPr lang="es-ES" dirty="0"/>
              <a:t> ahora quiere leer la </a:t>
            </a:r>
            <a:r>
              <a:rPr lang="es-ES" dirty="0" err="1"/>
              <a:t>tablaB</a:t>
            </a:r>
            <a:r>
              <a:rPr lang="es-ES" dirty="0"/>
              <a:t> pero está bloqueada, por lo que debe esperar que la </a:t>
            </a:r>
            <a:r>
              <a:rPr lang="es-ES" dirty="0" err="1"/>
              <a:t>TransacciónB</a:t>
            </a:r>
            <a:r>
              <a:rPr lang="es-ES" dirty="0"/>
              <a:t> termine</a:t>
            </a:r>
          </a:p>
          <a:p>
            <a:pPr lvl="1"/>
            <a:r>
              <a:rPr lang="es-ES" dirty="0"/>
              <a:t>El problema es que la </a:t>
            </a:r>
            <a:r>
              <a:rPr lang="es-ES" dirty="0" err="1"/>
              <a:t>transacciónB</a:t>
            </a:r>
            <a:r>
              <a:rPr lang="es-ES" dirty="0"/>
              <a:t> quiere leer la </a:t>
            </a:r>
            <a:r>
              <a:rPr lang="es-ES" dirty="0" err="1"/>
              <a:t>tablaA</a:t>
            </a:r>
            <a:r>
              <a:rPr lang="es-ES" dirty="0"/>
              <a:t> y no puede porque esta bloqueada, por lo que también está esperando que la </a:t>
            </a:r>
            <a:r>
              <a:rPr lang="es-ES" dirty="0" err="1"/>
              <a:t>transacciónA</a:t>
            </a:r>
            <a:r>
              <a:rPr lang="es-ES" dirty="0"/>
              <a:t> termine</a:t>
            </a:r>
          </a:p>
        </p:txBody>
      </p:sp>
    </p:spTree>
    <p:extLst>
      <p:ext uri="{BB962C8B-B14F-4D97-AF65-F5344CB8AC3E}">
        <p14:creationId xmlns:p14="http://schemas.microsoft.com/office/powerpoint/2010/main" val="213735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solidFill>
                  <a:srgbClr val="099BDD"/>
                </a:solidFill>
              </a:rPr>
              <a:t>Deadlocks</a:t>
            </a:r>
            <a:endParaRPr lang="es-ES" dirty="0" err="1">
              <a:solidFill>
                <a:schemeClr val="tx1"/>
              </a:solidFill>
            </a:endParaRPr>
          </a:p>
        </p:txBody>
      </p:sp>
      <p:sp>
        <p:nvSpPr>
          <p:cNvPr id="3" name="Marcador de contenido 2"/>
          <p:cNvSpPr>
            <a:spLocks noGrp="1"/>
          </p:cNvSpPr>
          <p:nvPr>
            <p:ph idx="1"/>
          </p:nvPr>
        </p:nvSpPr>
        <p:spPr/>
        <p:txBody>
          <a:bodyPr vert="horz" lIns="91440" tIns="45720" rIns="91440" bIns="45720" rtlCol="0" anchor="t">
            <a:normAutofit/>
          </a:bodyPr>
          <a:lstStyle/>
          <a:p>
            <a:r>
              <a:rPr lang="es-ES" b="1" dirty="0">
                <a:solidFill>
                  <a:srgbClr val="FFFFFF"/>
                </a:solidFill>
                <a:latin typeface="Corbel"/>
              </a:rPr>
              <a:t>¿Cómo evitar los </a:t>
            </a:r>
            <a:r>
              <a:rPr lang="es-ES" b="1" dirty="0" err="1">
                <a:solidFill>
                  <a:srgbClr val="FFFFFF"/>
                </a:solidFill>
                <a:latin typeface="Corbel"/>
              </a:rPr>
              <a:t>deadlocks</a:t>
            </a:r>
            <a:r>
              <a:rPr lang="es-ES" b="1" dirty="0">
                <a:solidFill>
                  <a:srgbClr val="FFFFFF"/>
                </a:solidFill>
                <a:latin typeface="Corbel"/>
              </a:rPr>
              <a:t>?</a:t>
            </a:r>
          </a:p>
          <a:p>
            <a:pPr lvl="1"/>
            <a:r>
              <a:rPr lang="es-ES" dirty="0">
                <a:solidFill>
                  <a:srgbClr val="FFFFFF"/>
                </a:solidFill>
                <a:latin typeface="Corbel"/>
              </a:rPr>
              <a:t>Consulte las tablas siempre en el mismo orden</a:t>
            </a:r>
          </a:p>
          <a:p>
            <a:pPr lvl="1"/>
            <a:r>
              <a:rPr lang="es-ES" dirty="0">
                <a:solidFill>
                  <a:srgbClr val="FFFFFF"/>
                </a:solidFill>
                <a:latin typeface="Corbel"/>
              </a:rPr>
              <a:t>Mantenga las transacciones abiertas el menor tiempo posible</a:t>
            </a:r>
          </a:p>
          <a:p>
            <a:pPr lvl="1"/>
            <a:r>
              <a:rPr lang="es-ES" dirty="0">
                <a:solidFill>
                  <a:srgbClr val="FFFFFF"/>
                </a:solidFill>
                <a:latin typeface="Corbel"/>
              </a:rPr>
              <a:t>Use los niveles de aislamiento adecuados, por ejemplo </a:t>
            </a:r>
            <a:r>
              <a:rPr lang="es-ES" dirty="0" err="1">
                <a:solidFill>
                  <a:srgbClr val="FFFFFF"/>
                </a:solidFill>
                <a:latin typeface="Corbel"/>
              </a:rPr>
              <a:t>readCommited</a:t>
            </a:r>
            <a:r>
              <a:rPr lang="es-ES" dirty="0">
                <a:solidFill>
                  <a:srgbClr val="FFFFFF"/>
                </a:solidFill>
                <a:latin typeface="Corbel"/>
              </a:rPr>
              <a:t>, o </a:t>
            </a:r>
            <a:r>
              <a:rPr lang="es-ES" dirty="0" err="1">
                <a:solidFill>
                  <a:srgbClr val="FFFFFF"/>
                </a:solidFill>
                <a:latin typeface="Corbel"/>
              </a:rPr>
              <a:t>readUncommited</a:t>
            </a:r>
          </a:p>
          <a:p>
            <a:pPr lvl="1"/>
            <a:r>
              <a:rPr lang="es-ES" dirty="0">
                <a:solidFill>
                  <a:srgbClr val="FFFFFF"/>
                </a:solidFill>
                <a:latin typeface="Corbel"/>
              </a:rPr>
              <a:t>Use </a:t>
            </a:r>
            <a:r>
              <a:rPr lang="es-ES" dirty="0" err="1">
                <a:solidFill>
                  <a:srgbClr val="FFFFFF"/>
                </a:solidFill>
                <a:latin typeface="Corbel"/>
              </a:rPr>
              <a:t>hints</a:t>
            </a:r>
            <a:r>
              <a:rPr lang="es-ES" dirty="0">
                <a:solidFill>
                  <a:srgbClr val="FFFFFF"/>
                </a:solidFill>
                <a:latin typeface="Corbel"/>
              </a:rPr>
              <a:t> tales como </a:t>
            </a:r>
            <a:r>
              <a:rPr lang="es-ES" dirty="0" err="1">
                <a:solidFill>
                  <a:srgbClr val="FFFFFF"/>
                </a:solidFill>
                <a:latin typeface="Corbel"/>
              </a:rPr>
              <a:t>No_Lock</a:t>
            </a:r>
            <a:r>
              <a:rPr lang="es-ES" dirty="0">
                <a:solidFill>
                  <a:srgbClr val="FFFFFF"/>
                </a:solidFill>
                <a:latin typeface="Corbel"/>
              </a:rPr>
              <a:t> para evitar que una tabla se bloquee</a:t>
            </a:r>
          </a:p>
          <a:p>
            <a:pPr lvl="1"/>
            <a:r>
              <a:rPr lang="es-ES" dirty="0">
                <a:solidFill>
                  <a:srgbClr val="FFFFFF"/>
                </a:solidFill>
                <a:latin typeface="Corbel"/>
              </a:rPr>
              <a:t>Use los índices apropiados</a:t>
            </a:r>
          </a:p>
          <a:p>
            <a:pPr lvl="2"/>
            <a:r>
              <a:rPr lang="es-ES" dirty="0">
                <a:solidFill>
                  <a:srgbClr val="FFFFFF"/>
                </a:solidFill>
                <a:latin typeface="Corbel"/>
              </a:rPr>
              <a:t>Si una búsqueda en una transacción hace </a:t>
            </a:r>
            <a:r>
              <a:rPr lang="es-ES" dirty="0" err="1">
                <a:solidFill>
                  <a:srgbClr val="FFFFFF"/>
                </a:solidFill>
                <a:latin typeface="Corbel"/>
              </a:rPr>
              <a:t>index</a:t>
            </a:r>
            <a:r>
              <a:rPr lang="es-ES" dirty="0">
                <a:solidFill>
                  <a:srgbClr val="FFFFFF"/>
                </a:solidFill>
                <a:latin typeface="Corbel"/>
              </a:rPr>
              <a:t> o table </a:t>
            </a:r>
            <a:r>
              <a:rPr lang="es-ES" dirty="0" err="1">
                <a:solidFill>
                  <a:srgbClr val="FFFFFF"/>
                </a:solidFill>
                <a:latin typeface="Corbel"/>
              </a:rPr>
              <a:t>scan</a:t>
            </a:r>
            <a:r>
              <a:rPr lang="es-ES" dirty="0">
                <a:solidFill>
                  <a:srgbClr val="FFFFFF"/>
                </a:solidFill>
                <a:latin typeface="Corbel"/>
              </a:rPr>
              <a:t>, bloquea todos los registros</a:t>
            </a:r>
          </a:p>
          <a:p>
            <a:pPr lvl="2"/>
            <a:r>
              <a:rPr lang="es-ES" dirty="0">
                <a:solidFill>
                  <a:srgbClr val="FFFFFF"/>
                </a:solidFill>
                <a:latin typeface="Corbel"/>
              </a:rPr>
              <a:t>En cambio si utiliza </a:t>
            </a:r>
            <a:r>
              <a:rPr lang="es-ES" dirty="0" err="1">
                <a:solidFill>
                  <a:srgbClr val="FFFFFF"/>
                </a:solidFill>
                <a:latin typeface="Corbel"/>
              </a:rPr>
              <a:t>index</a:t>
            </a:r>
            <a:r>
              <a:rPr lang="es-ES" dirty="0">
                <a:solidFill>
                  <a:srgbClr val="FFFFFF"/>
                </a:solidFill>
                <a:latin typeface="Corbel"/>
              </a:rPr>
              <a:t> </a:t>
            </a:r>
            <a:r>
              <a:rPr lang="es-ES" dirty="0" err="1">
                <a:solidFill>
                  <a:srgbClr val="FFFFFF"/>
                </a:solidFill>
                <a:latin typeface="Corbel"/>
              </a:rPr>
              <a:t>seek</a:t>
            </a:r>
            <a:r>
              <a:rPr lang="es-ES" dirty="0">
                <a:solidFill>
                  <a:srgbClr val="FFFFFF"/>
                </a:solidFill>
                <a:latin typeface="Corbel"/>
              </a:rPr>
              <a:t>, solo bloquea el registro leído</a:t>
            </a:r>
          </a:p>
          <a:p>
            <a:pPr marL="457200" lvl="2" indent="0">
              <a:buNone/>
            </a:pPr>
            <a:endParaRPr lang="es-ES" dirty="0">
              <a:solidFill>
                <a:srgbClr val="FFFFFF"/>
              </a:solidFill>
              <a:latin typeface="Corbel"/>
            </a:endParaRPr>
          </a:p>
          <a:p>
            <a:pPr marL="457200" lvl="2" indent="0">
              <a:buNone/>
            </a:pPr>
            <a:r>
              <a:rPr lang="es-ES" dirty="0">
                <a:solidFill>
                  <a:srgbClr val="FFFFFF"/>
                </a:solidFill>
                <a:latin typeface="Corbel"/>
              </a:rPr>
              <a:t>*(</a:t>
            </a:r>
            <a:r>
              <a:rPr lang="es-ES" dirty="0" err="1">
                <a:solidFill>
                  <a:srgbClr val="FFFFFF"/>
                </a:solidFill>
                <a:latin typeface="Corbel"/>
              </a:rPr>
              <a:t>index</a:t>
            </a:r>
            <a:r>
              <a:rPr lang="es-ES" dirty="0">
                <a:solidFill>
                  <a:srgbClr val="FFFFFF"/>
                </a:solidFill>
                <a:latin typeface="Corbel"/>
              </a:rPr>
              <a:t> </a:t>
            </a:r>
            <a:r>
              <a:rPr lang="es-ES" dirty="0" err="1">
                <a:solidFill>
                  <a:srgbClr val="FFFFFF"/>
                </a:solidFill>
                <a:latin typeface="Corbel"/>
              </a:rPr>
              <a:t>seek</a:t>
            </a:r>
            <a:r>
              <a:rPr lang="es-ES" dirty="0">
                <a:solidFill>
                  <a:srgbClr val="FFFFFF"/>
                </a:solidFill>
                <a:latin typeface="Corbel"/>
              </a:rPr>
              <a:t> ocurre cuando se usan índices agrupados, de lo contrario ocurre un </a:t>
            </a:r>
            <a:r>
              <a:rPr lang="es-ES" dirty="0" err="1">
                <a:solidFill>
                  <a:srgbClr val="FFFFFF"/>
                </a:solidFill>
                <a:latin typeface="Corbel"/>
              </a:rPr>
              <a:t>index</a:t>
            </a:r>
            <a:r>
              <a:rPr lang="es-ES" dirty="0">
                <a:solidFill>
                  <a:srgbClr val="FFFFFF"/>
                </a:solidFill>
                <a:latin typeface="Corbel"/>
              </a:rPr>
              <a:t> </a:t>
            </a:r>
            <a:r>
              <a:rPr lang="es-ES" dirty="0" err="1">
                <a:solidFill>
                  <a:srgbClr val="FFFFFF"/>
                </a:solidFill>
                <a:latin typeface="Corbel"/>
              </a:rPr>
              <a:t>scan</a:t>
            </a:r>
            <a:r>
              <a:rPr lang="es-ES" dirty="0">
                <a:solidFill>
                  <a:srgbClr val="FFFFFF"/>
                </a:solidFill>
                <a:latin typeface="Corbel"/>
              </a:rPr>
              <a:t> en los no agrupados, o table </a:t>
            </a:r>
            <a:r>
              <a:rPr lang="es-ES" dirty="0" err="1">
                <a:solidFill>
                  <a:srgbClr val="FFFFFF"/>
                </a:solidFill>
                <a:latin typeface="Corbel"/>
              </a:rPr>
              <a:t>scan</a:t>
            </a:r>
            <a:r>
              <a:rPr lang="es-ES" dirty="0">
                <a:solidFill>
                  <a:srgbClr val="FFFFFF"/>
                </a:solidFill>
                <a:latin typeface="Corbel"/>
              </a:rPr>
              <a:t> cuando no se usan índices)</a:t>
            </a:r>
            <a:endParaRPr lang="es-ES" dirty="0">
              <a:latin typeface="Corbel"/>
            </a:endParaRPr>
          </a:p>
        </p:txBody>
      </p:sp>
    </p:spTree>
    <p:extLst>
      <p:ext uri="{BB962C8B-B14F-4D97-AF65-F5344CB8AC3E}">
        <p14:creationId xmlns:p14="http://schemas.microsoft.com/office/powerpoint/2010/main" val="3257894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Referencias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3"/>
              </a:rPr>
              <a:t>https://msdn.microsoft.com/es-es/library/ms173763.aspx</a:t>
            </a:r>
          </a:p>
          <a:p>
            <a:r>
              <a:rPr lang="en-US" dirty="0">
                <a:hlinkClick r:id="rId4"/>
              </a:rPr>
              <a:t>https://msdn.microsoft.com/es-es/library/ms174377.aspx</a:t>
            </a:r>
          </a:p>
          <a:p>
            <a:r>
              <a:rPr lang="en-US" dirty="0">
                <a:hlinkClick r:id="rId5"/>
              </a:rPr>
              <a:t>https://www.mssqltips.com/sqlservertip/2517/using-a-clustered-index-to-solve-a-sql-server-deadlock-issue/</a:t>
            </a:r>
          </a:p>
          <a:p>
            <a:r>
              <a:rPr lang="en-US" dirty="0">
                <a:hlinkClick r:id="rId6"/>
              </a:rPr>
              <a:t>https://dosideas.com/noticias/base-de-datos/973-acid-en-las-bases-de-datos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60082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Definición</a:t>
            </a:r>
            <a:endParaRPr lang="en-US" dirty="0"/>
          </a:p>
        </p:txBody>
      </p:sp>
      <p:sp>
        <p:nvSpPr>
          <p:cNvPr id="3" name="Marcador de contenido 2"/>
          <p:cNvSpPr>
            <a:spLocks noGrp="1"/>
          </p:cNvSpPr>
          <p:nvPr>
            <p:ph idx="1"/>
          </p:nvPr>
        </p:nvSpPr>
        <p:spPr/>
        <p:txBody>
          <a:bodyPr vert="horz" lIns="91440" tIns="45720" rIns="91440" bIns="45720" rtlCol="0" anchor="t">
            <a:normAutofit/>
          </a:bodyPr>
          <a:lstStyle/>
          <a:p>
            <a:r>
              <a:rPr lang="es-CR" dirty="0"/>
              <a:t>Una transacción es una unidad única de trabajo</a:t>
            </a:r>
          </a:p>
          <a:p>
            <a:r>
              <a:rPr lang="es-CR" dirty="0"/>
              <a:t>Si tiene éxito, todas las operaciones realizadas se mantienen, de lo contrario se regresa la base de datos al estado anterior a la transacción.</a:t>
            </a:r>
          </a:p>
          <a:p>
            <a:r>
              <a:rPr lang="es-CR" dirty="0"/>
              <a:t>El termino </a:t>
            </a:r>
            <a:r>
              <a:rPr lang="es-CR" b="1" dirty="0" err="1"/>
              <a:t>Commit</a:t>
            </a:r>
            <a:r>
              <a:rPr lang="es-CR" dirty="0"/>
              <a:t> se refiere al acto de </a:t>
            </a:r>
            <a:r>
              <a:rPr lang="es-CR" i="1" u="sng" dirty="0"/>
              <a:t>persistir</a:t>
            </a:r>
            <a:r>
              <a:rPr lang="es-CR" dirty="0"/>
              <a:t> todos los cambios realizados.</a:t>
            </a:r>
          </a:p>
          <a:p>
            <a:r>
              <a:rPr lang="es-CR" dirty="0"/>
              <a:t>El termino </a:t>
            </a:r>
            <a:r>
              <a:rPr lang="es-CR" b="1" dirty="0" err="1"/>
              <a:t>Rollback</a:t>
            </a:r>
            <a:r>
              <a:rPr lang="es-CR" dirty="0"/>
              <a:t> se refiere al acto de </a:t>
            </a:r>
            <a:r>
              <a:rPr lang="es-CR" i="1" u="sng" dirty="0"/>
              <a:t>deshacer</a:t>
            </a:r>
            <a:r>
              <a:rPr lang="es-CR" dirty="0"/>
              <a:t> todos los cambios realizados.</a:t>
            </a:r>
            <a:endParaRPr lang="en-US" dirty="0"/>
          </a:p>
        </p:txBody>
      </p:sp>
    </p:spTree>
    <p:extLst>
      <p:ext uri="{BB962C8B-B14F-4D97-AF65-F5344CB8AC3E}">
        <p14:creationId xmlns:p14="http://schemas.microsoft.com/office/powerpoint/2010/main" val="350709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Sintaxis</a:t>
            </a:r>
            <a:endParaRPr lang="en-US" dirty="0"/>
          </a:p>
        </p:txBody>
      </p:sp>
      <p:sp>
        <p:nvSpPr>
          <p:cNvPr id="3" name="Marcador de contenido 2"/>
          <p:cNvSpPr>
            <a:spLocks noGrp="1"/>
          </p:cNvSpPr>
          <p:nvPr>
            <p:ph sz="half" idx="1"/>
          </p:nvPr>
        </p:nvSpPr>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marL="0" indent="0">
              <a:buNone/>
            </a:pPr>
            <a:r>
              <a:rPr lang="es-CR" dirty="0"/>
              <a:t>Set </a:t>
            </a:r>
            <a:r>
              <a:rPr lang="es-CR" dirty="0" err="1"/>
              <a:t>Xact_Abort</a:t>
            </a:r>
            <a:r>
              <a:rPr lang="es-CR" dirty="0"/>
              <a:t> </a:t>
            </a:r>
            <a:r>
              <a:rPr lang="es-CR" dirty="0" err="1"/>
              <a:t>On</a:t>
            </a:r>
            <a:endParaRPr lang="es-CR" dirty="0"/>
          </a:p>
          <a:p>
            <a:pPr marL="0" indent="0">
              <a:buNone/>
            </a:pPr>
            <a:r>
              <a:rPr lang="es-CR" dirty="0" err="1"/>
              <a:t>Go</a:t>
            </a:r>
            <a:endParaRPr lang="es-CR" dirty="0"/>
          </a:p>
          <a:p>
            <a:pPr marL="0" indent="0">
              <a:buNone/>
            </a:pPr>
            <a:r>
              <a:rPr lang="es-CR" dirty="0"/>
              <a:t>Begin </a:t>
            </a:r>
            <a:r>
              <a:rPr lang="es-CR" dirty="0" err="1"/>
              <a:t>Transaction</a:t>
            </a:r>
            <a:r>
              <a:rPr lang="es-CR" dirty="0"/>
              <a:t> _</a:t>
            </a:r>
            <a:r>
              <a:rPr lang="es-CR" dirty="0" err="1"/>
              <a:t>DoSomething</a:t>
            </a:r>
            <a:endParaRPr lang="es-CR" dirty="0"/>
          </a:p>
          <a:p>
            <a:pPr marL="0" indent="0">
              <a:buNone/>
            </a:pPr>
            <a:r>
              <a:rPr lang="es-CR" dirty="0" err="1"/>
              <a:t>Go</a:t>
            </a:r>
            <a:endParaRPr lang="es-CR" dirty="0"/>
          </a:p>
          <a:p>
            <a:pPr marL="0" indent="0">
              <a:buNone/>
            </a:pPr>
            <a:r>
              <a:rPr lang="es-CR" dirty="0"/>
              <a:t>	</a:t>
            </a:r>
            <a:r>
              <a:rPr lang="es-CR" dirty="0" err="1"/>
              <a:t>select</a:t>
            </a:r>
            <a:r>
              <a:rPr lang="es-CR" dirty="0"/>
              <a:t> . . .</a:t>
            </a:r>
          </a:p>
          <a:p>
            <a:pPr marL="0" indent="0">
              <a:buNone/>
            </a:pPr>
            <a:r>
              <a:rPr lang="es-CR" dirty="0"/>
              <a:t>	</a:t>
            </a:r>
            <a:r>
              <a:rPr lang="es-CR" dirty="0" err="1"/>
              <a:t>update</a:t>
            </a:r>
            <a:r>
              <a:rPr lang="es-CR" dirty="0"/>
              <a:t> . . .</a:t>
            </a:r>
          </a:p>
          <a:p>
            <a:pPr marL="0" indent="0">
              <a:buNone/>
            </a:pPr>
            <a:r>
              <a:rPr lang="es-CR" dirty="0"/>
              <a:t>	</a:t>
            </a:r>
            <a:r>
              <a:rPr lang="es-CR" dirty="0" err="1"/>
              <a:t>delete</a:t>
            </a:r>
            <a:r>
              <a:rPr lang="es-CR" dirty="0"/>
              <a:t> . . .</a:t>
            </a:r>
          </a:p>
          <a:p>
            <a:pPr marL="0" indent="0">
              <a:buNone/>
            </a:pPr>
            <a:endParaRPr lang="es-CR" dirty="0"/>
          </a:p>
          <a:p>
            <a:pPr marL="0" indent="0">
              <a:buNone/>
            </a:pPr>
            <a:r>
              <a:rPr lang="es-CR" dirty="0" err="1"/>
              <a:t>Commit</a:t>
            </a:r>
            <a:r>
              <a:rPr lang="es-CR" dirty="0"/>
              <a:t>  </a:t>
            </a:r>
            <a:r>
              <a:rPr lang="es-CR" dirty="0" err="1"/>
              <a:t>Transaction</a:t>
            </a:r>
            <a:r>
              <a:rPr lang="es-CR" dirty="0"/>
              <a:t> _</a:t>
            </a:r>
            <a:r>
              <a:rPr lang="es-CR" dirty="0" err="1"/>
              <a:t>DoSomething</a:t>
            </a:r>
            <a:endParaRPr lang="es-CR" dirty="0"/>
          </a:p>
          <a:p>
            <a:pPr marL="0" indent="0">
              <a:buNone/>
            </a:pPr>
            <a:r>
              <a:rPr lang="es-CR" dirty="0" err="1"/>
              <a:t>Go</a:t>
            </a:r>
            <a:endParaRPr lang="en-US" dirty="0"/>
          </a:p>
        </p:txBody>
      </p:sp>
      <p:sp>
        <p:nvSpPr>
          <p:cNvPr id="5" name="Marcador de contenido 4"/>
          <p:cNvSpPr>
            <a:spLocks noGrp="1"/>
          </p:cNvSpPr>
          <p:nvPr>
            <p:ph sz="half" idx="2"/>
          </p:nvPr>
        </p:nvSpPr>
        <p:spPr/>
        <p:style>
          <a:lnRef idx="2">
            <a:schemeClr val="accent6"/>
          </a:lnRef>
          <a:fillRef idx="1">
            <a:schemeClr val="lt1"/>
          </a:fillRef>
          <a:effectRef idx="0">
            <a:schemeClr val="accent6"/>
          </a:effectRef>
          <a:fontRef idx="minor">
            <a:schemeClr val="dk1"/>
          </a:fontRef>
        </p:style>
        <p:txBody>
          <a:bodyPr>
            <a:normAutofit fontScale="92500" lnSpcReduction="10000"/>
          </a:bodyPr>
          <a:lstStyle/>
          <a:p>
            <a:pPr marL="0" indent="0">
              <a:buNone/>
            </a:pPr>
            <a:r>
              <a:rPr lang="es-CR" dirty="0"/>
              <a:t>Begin </a:t>
            </a:r>
            <a:r>
              <a:rPr lang="es-CR" dirty="0" err="1"/>
              <a:t>Transaction</a:t>
            </a:r>
            <a:endParaRPr lang="es-CR" dirty="0"/>
          </a:p>
          <a:p>
            <a:pPr marL="0" indent="0">
              <a:buNone/>
            </a:pPr>
            <a:r>
              <a:rPr lang="es-CR" dirty="0" err="1"/>
              <a:t>Go</a:t>
            </a:r>
            <a:endParaRPr lang="es-CR" dirty="0"/>
          </a:p>
          <a:p>
            <a:pPr marL="0" indent="0">
              <a:buNone/>
            </a:pPr>
            <a:r>
              <a:rPr lang="es-CR" dirty="0"/>
              <a:t>	Begin Try</a:t>
            </a:r>
          </a:p>
          <a:p>
            <a:pPr marL="0" indent="0">
              <a:buNone/>
            </a:pPr>
            <a:r>
              <a:rPr lang="es-CR" dirty="0"/>
              <a:t>		</a:t>
            </a:r>
            <a:r>
              <a:rPr lang="es-CR" dirty="0" err="1"/>
              <a:t>update</a:t>
            </a:r>
            <a:r>
              <a:rPr lang="es-CR" dirty="0"/>
              <a:t> . . .</a:t>
            </a:r>
          </a:p>
          <a:p>
            <a:pPr marL="0" indent="0">
              <a:buNone/>
            </a:pPr>
            <a:r>
              <a:rPr lang="es-CR" dirty="0"/>
              <a:t>		</a:t>
            </a:r>
            <a:r>
              <a:rPr lang="es-CR" dirty="0" err="1"/>
              <a:t>Commit</a:t>
            </a:r>
            <a:r>
              <a:rPr lang="es-CR" dirty="0"/>
              <a:t> </a:t>
            </a:r>
            <a:r>
              <a:rPr lang="es-CR" dirty="0" err="1"/>
              <a:t>Transaction</a:t>
            </a:r>
            <a:endParaRPr lang="es-CR" dirty="0"/>
          </a:p>
          <a:p>
            <a:pPr marL="0" indent="0">
              <a:buNone/>
            </a:pPr>
            <a:r>
              <a:rPr lang="es-CR" dirty="0"/>
              <a:t>	</a:t>
            </a:r>
            <a:r>
              <a:rPr lang="es-CR" dirty="0" err="1"/>
              <a:t>End</a:t>
            </a:r>
            <a:r>
              <a:rPr lang="es-CR" dirty="0"/>
              <a:t> Try	</a:t>
            </a:r>
          </a:p>
          <a:p>
            <a:pPr marL="0" indent="0">
              <a:buNone/>
            </a:pPr>
            <a:r>
              <a:rPr lang="es-CR" dirty="0"/>
              <a:t>	Begin Catch</a:t>
            </a:r>
          </a:p>
          <a:p>
            <a:pPr marL="0" indent="0">
              <a:buNone/>
            </a:pPr>
            <a:r>
              <a:rPr lang="es-CR" dirty="0"/>
              <a:t>		</a:t>
            </a:r>
            <a:r>
              <a:rPr lang="es-CR" dirty="0" err="1"/>
              <a:t>Rollback</a:t>
            </a:r>
            <a:r>
              <a:rPr lang="es-CR" dirty="0"/>
              <a:t> </a:t>
            </a:r>
            <a:r>
              <a:rPr lang="es-CR" dirty="0" err="1"/>
              <a:t>Transaction</a:t>
            </a:r>
            <a:endParaRPr lang="es-CR" dirty="0"/>
          </a:p>
          <a:p>
            <a:pPr marL="0" indent="0">
              <a:buNone/>
            </a:pPr>
            <a:r>
              <a:rPr lang="es-CR" dirty="0"/>
              <a:t> 	</a:t>
            </a:r>
            <a:r>
              <a:rPr lang="es-CR" dirty="0" err="1"/>
              <a:t>End</a:t>
            </a:r>
            <a:r>
              <a:rPr lang="es-CR" dirty="0"/>
              <a:t> Catch</a:t>
            </a:r>
            <a:endParaRPr lang="en-US" dirty="0"/>
          </a:p>
          <a:p>
            <a:pPr marL="0" indent="0">
              <a:buNone/>
            </a:pPr>
            <a:r>
              <a:rPr lang="es-CR" dirty="0" err="1"/>
              <a:t>Go</a:t>
            </a:r>
            <a:endParaRPr lang="en-US" dirty="0"/>
          </a:p>
        </p:txBody>
      </p:sp>
    </p:spTree>
    <p:extLst>
      <p:ext uri="{BB962C8B-B14F-4D97-AF65-F5344CB8AC3E}">
        <p14:creationId xmlns:p14="http://schemas.microsoft.com/office/powerpoint/2010/main" val="208000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Sintaxis</a:t>
            </a:r>
            <a:endParaRPr lang="en-US" dirty="0"/>
          </a:p>
        </p:txBody>
      </p:sp>
      <p:sp>
        <p:nvSpPr>
          <p:cNvPr id="5" name="Marcador de contenido 4"/>
          <p:cNvSpPr>
            <a:spLocks noGrp="1"/>
          </p:cNvSpPr>
          <p:nvPr>
            <p:ph idx="1"/>
          </p:nvPr>
        </p:nvSpPr>
        <p:spPr/>
        <p:txBody>
          <a:bodyPr vert="horz" lIns="91440" tIns="45720" rIns="91440" bIns="45720" rtlCol="0" anchor="t">
            <a:normAutofit/>
          </a:bodyPr>
          <a:lstStyle/>
          <a:p>
            <a:r>
              <a:rPr lang="es-CR" b="1" dirty="0"/>
              <a:t>Set </a:t>
            </a:r>
            <a:r>
              <a:rPr lang="es-CR" b="1" dirty="0" err="1"/>
              <a:t>Xact_Abort</a:t>
            </a:r>
            <a:r>
              <a:rPr lang="es-CR" b="1" dirty="0"/>
              <a:t> </a:t>
            </a:r>
            <a:r>
              <a:rPr lang="es-CR" b="1" dirty="0" err="1"/>
              <a:t>On</a:t>
            </a:r>
            <a:r>
              <a:rPr lang="es-CR" dirty="0"/>
              <a:t>: Hace </a:t>
            </a:r>
            <a:r>
              <a:rPr lang="es-CR" dirty="0" err="1"/>
              <a:t>rollback</a:t>
            </a:r>
            <a:r>
              <a:rPr lang="es-CR" dirty="0"/>
              <a:t> automático de la transacción si ocurre un error durante su ejecución. Si no se utiliza esta opción, se debe manejar manualmente en que casos llamar a </a:t>
            </a:r>
            <a:r>
              <a:rPr lang="es-CR" dirty="0" err="1"/>
              <a:t>Commit</a:t>
            </a:r>
            <a:r>
              <a:rPr lang="es-CR" dirty="0"/>
              <a:t> o a </a:t>
            </a:r>
            <a:r>
              <a:rPr lang="es-CR" dirty="0" err="1"/>
              <a:t>Rollback</a:t>
            </a:r>
            <a:r>
              <a:rPr lang="es-CR" dirty="0"/>
              <a:t>.</a:t>
            </a:r>
          </a:p>
          <a:p>
            <a:r>
              <a:rPr lang="es-CR" b="1" dirty="0"/>
              <a:t>Begin </a:t>
            </a:r>
            <a:r>
              <a:rPr lang="es-CR" b="1" dirty="0" err="1"/>
              <a:t>Transaction</a:t>
            </a:r>
            <a:r>
              <a:rPr lang="es-CR" dirty="0"/>
              <a:t>: Indica el inicio de la transacción. Se puede especificar un alias para la transacción para que no tenga conflicto con otras transacciones.</a:t>
            </a:r>
          </a:p>
          <a:p>
            <a:r>
              <a:rPr lang="es-CR" b="1" dirty="0" err="1"/>
              <a:t>Commit</a:t>
            </a:r>
            <a:r>
              <a:rPr lang="es-CR" b="1" dirty="0"/>
              <a:t> </a:t>
            </a:r>
            <a:r>
              <a:rPr lang="es-CR" b="1" dirty="0" err="1"/>
              <a:t>Transaction</a:t>
            </a:r>
            <a:r>
              <a:rPr lang="es-CR" dirty="0"/>
              <a:t>: Indica que se deben persistir los cambios, solo debe llamarse si no hubo errores.</a:t>
            </a:r>
          </a:p>
          <a:p>
            <a:r>
              <a:rPr lang="es-CR" b="1" dirty="0" err="1"/>
              <a:t>Rollback</a:t>
            </a:r>
            <a:r>
              <a:rPr lang="es-CR" b="1" dirty="0"/>
              <a:t> </a:t>
            </a:r>
            <a:r>
              <a:rPr lang="es-CR" b="1" dirty="0" err="1"/>
              <a:t>Transaction</a:t>
            </a:r>
            <a:r>
              <a:rPr lang="es-CR" dirty="0"/>
              <a:t>: Indica que se deben deshacer todos los cambios, se debe llamar cuando se detecta un error.</a:t>
            </a:r>
          </a:p>
          <a:p>
            <a:endParaRPr lang="en-US" dirty="0"/>
          </a:p>
        </p:txBody>
      </p:sp>
    </p:spTree>
    <p:extLst>
      <p:ext uri="{BB962C8B-B14F-4D97-AF65-F5344CB8AC3E}">
        <p14:creationId xmlns:p14="http://schemas.microsoft.com/office/powerpoint/2010/main" val="2185031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Niveles de aislamiento</a:t>
            </a:r>
            <a:endParaRPr lang="en-US" dirty="0"/>
          </a:p>
        </p:txBody>
      </p:sp>
      <p:sp>
        <p:nvSpPr>
          <p:cNvPr id="3" name="Marcador de contenido 2"/>
          <p:cNvSpPr>
            <a:spLocks noGrp="1"/>
          </p:cNvSpPr>
          <p:nvPr>
            <p:ph idx="1"/>
          </p:nvPr>
        </p:nvSpPr>
        <p:spPr/>
        <p:txBody>
          <a:bodyPr vert="horz" lIns="91440" tIns="45720" rIns="91440" bIns="45720" rtlCol="0" anchor="t">
            <a:normAutofit/>
          </a:bodyPr>
          <a:lstStyle/>
          <a:p>
            <a:r>
              <a:rPr lang="es-CR" dirty="0"/>
              <a:t>Los niveles de aislamiento controlan el comportamiento del bloqueo de datos usado en las transacciones.</a:t>
            </a:r>
          </a:p>
          <a:p>
            <a:r>
              <a:rPr lang="es-CR" dirty="0"/>
              <a:t>En ocasiones, para asegurar la integridad de las operaciones, durante el tiempo que dure la transacción se pueden bloquear los registros leídos o recién modificados para evitar que alguien más los modifique y se produzcan resultados indeseables, tales como tuplas fantasma o lecturas sucias</a:t>
            </a:r>
          </a:p>
          <a:p>
            <a:r>
              <a:rPr lang="es-CR" dirty="0"/>
              <a:t>Sin embargo, un bloqueo excesivo de datos puede causar que otras transacciones se bloqueen haciendo muy lento un sistema, o causando que se produzcan </a:t>
            </a:r>
            <a:r>
              <a:rPr lang="es-CR" dirty="0" err="1"/>
              <a:t>Deadlocks</a:t>
            </a:r>
            <a:r>
              <a:rPr lang="es-CR" dirty="0"/>
              <a:t> en la BD.</a:t>
            </a:r>
          </a:p>
          <a:p>
            <a:endParaRPr lang="en-US" dirty="0"/>
          </a:p>
        </p:txBody>
      </p:sp>
    </p:spTree>
    <p:extLst>
      <p:ext uri="{BB962C8B-B14F-4D97-AF65-F5344CB8AC3E}">
        <p14:creationId xmlns:p14="http://schemas.microsoft.com/office/powerpoint/2010/main" val="37148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Niveles de aislamiento</a:t>
            </a:r>
            <a:endParaRPr lang="en-US" dirty="0"/>
          </a:p>
        </p:txBody>
      </p:sp>
      <p:sp>
        <p:nvSpPr>
          <p:cNvPr id="3" name="Marcador de contenido 2"/>
          <p:cNvSpPr>
            <a:spLocks noGrp="1"/>
          </p:cNvSpPr>
          <p:nvPr>
            <p:ph idx="1"/>
          </p:nvPr>
        </p:nvSpPr>
        <p:spPr/>
        <p:txBody>
          <a:bodyPr vert="horz" lIns="91440" tIns="45720" rIns="91440" bIns="45720" rtlCol="0" anchor="t">
            <a:normAutofit fontScale="85000" lnSpcReduction="20000"/>
          </a:bodyPr>
          <a:lstStyle/>
          <a:p>
            <a:r>
              <a:rPr lang="en-US" dirty="0"/>
              <a:t>READ UNCOMMITTED</a:t>
            </a:r>
          </a:p>
          <a:p>
            <a:pPr lvl="1"/>
            <a:r>
              <a:rPr lang="es-CR" dirty="0"/>
              <a:t>Se pueden leer cambios que aun no se han confirmado, pueden haber </a:t>
            </a:r>
            <a:r>
              <a:rPr lang="es-CR" dirty="0" err="1"/>
              <a:t>dirty</a:t>
            </a:r>
            <a:r>
              <a:rPr lang="es-CR" dirty="0"/>
              <a:t> </a:t>
            </a:r>
            <a:r>
              <a:rPr lang="es-CR" dirty="0" err="1"/>
              <a:t>reads</a:t>
            </a:r>
            <a:endParaRPr lang="en-US" dirty="0"/>
          </a:p>
          <a:p>
            <a:r>
              <a:rPr lang="en-US" dirty="0"/>
              <a:t>READ COMMITTED</a:t>
            </a:r>
          </a:p>
          <a:p>
            <a:pPr lvl="1"/>
            <a:r>
              <a:rPr lang="es-CR" dirty="0"/>
              <a:t>No se pueden leer cambios que no se hayan confirmado por otras transacciones. Evita los </a:t>
            </a:r>
            <a:r>
              <a:rPr lang="es-CR" dirty="0" err="1"/>
              <a:t>dirty</a:t>
            </a:r>
            <a:r>
              <a:rPr lang="es-CR" dirty="0"/>
              <a:t> </a:t>
            </a:r>
            <a:r>
              <a:rPr lang="es-CR" dirty="0" err="1"/>
              <a:t>reads</a:t>
            </a:r>
            <a:r>
              <a:rPr lang="es-CR" dirty="0"/>
              <a:t> pero no las tuplas fantasma ni las lecturas no repetibles.</a:t>
            </a:r>
            <a:endParaRPr lang="en-US" dirty="0"/>
          </a:p>
          <a:p>
            <a:r>
              <a:rPr lang="en-US" dirty="0"/>
              <a:t>REPEATABLE READ</a:t>
            </a:r>
          </a:p>
          <a:p>
            <a:pPr lvl="1"/>
            <a:r>
              <a:rPr lang="es-CR" dirty="0"/>
              <a:t>No se pueden leer cambios sin confirmar, y además los datos leídos se mantienen bloqueados para que otra transacción no los modifique. Evita las lecturas sucias, y las lecturas no repetibles, Pero si pueden haber lecturas fantasma</a:t>
            </a:r>
            <a:endParaRPr lang="en-US" dirty="0"/>
          </a:p>
          <a:p>
            <a:r>
              <a:rPr lang="en-US" dirty="0"/>
              <a:t>SNAPSHOT</a:t>
            </a:r>
          </a:p>
          <a:p>
            <a:pPr lvl="1"/>
            <a:r>
              <a:rPr lang="es-CR" dirty="0"/>
              <a:t>Actúa sobre una “instantánea” de los datos, no hace bloqueos</a:t>
            </a:r>
            <a:endParaRPr lang="en-US" dirty="0"/>
          </a:p>
          <a:p>
            <a:r>
              <a:rPr lang="en-US" dirty="0"/>
              <a:t>SERIALIZABLE</a:t>
            </a:r>
          </a:p>
          <a:p>
            <a:pPr lvl="1"/>
            <a:r>
              <a:rPr lang="es-CR" dirty="0"/>
              <a:t>No solo bloquea los datos que lee, sino también el rango de esos datos, de modo que no pueden modificarse ni se pueden agregar registros dentro de ese rango. Se evitan las lecturas sucias, lecturas no repetibles y las tuplas fantasma.</a:t>
            </a:r>
            <a:endParaRPr lang="en-US" dirty="0"/>
          </a:p>
          <a:p>
            <a:endParaRPr lang="en-US"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READ COMMITTED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panose="020B0604020202020204" pitchFamily="34" charset="-128"/>
              </a:rPr>
              <a:t>READ COMMITTED</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7631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Niveles de aislamiento</a:t>
            </a:r>
            <a:endParaRPr lang="en-US" dirty="0"/>
          </a:p>
        </p:txBody>
      </p:sp>
      <p:pic>
        <p:nvPicPr>
          <p:cNvPr id="4" name="Marcador de contenido 3"/>
          <p:cNvPicPr>
            <a:picLocks noGrp="1" noChangeAspect="1"/>
          </p:cNvPicPr>
          <p:nvPr>
            <p:ph idx="1"/>
          </p:nvPr>
        </p:nvPicPr>
        <p:blipFill>
          <a:blip r:embed="rId2"/>
          <a:stretch>
            <a:fillRect/>
          </a:stretch>
        </p:blipFill>
        <p:spPr>
          <a:xfrm>
            <a:off x="2651919" y="2505075"/>
            <a:ext cx="6886575" cy="3219450"/>
          </a:xfrm>
          <a:prstGeom prst="rect">
            <a:avLst/>
          </a:prstGeom>
        </p:spPr>
      </p:pic>
    </p:spTree>
    <p:extLst>
      <p:ext uri="{BB962C8B-B14F-4D97-AF65-F5344CB8AC3E}">
        <p14:creationId xmlns:p14="http://schemas.microsoft.com/office/powerpoint/2010/main" val="362559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Niveles de aislamiento</a:t>
            </a:r>
            <a:endParaRPr lang="en-US" dirty="0"/>
          </a:p>
        </p:txBody>
      </p:sp>
      <p:sp>
        <p:nvSpPr>
          <p:cNvPr id="3" name="Marcador de contenido 2"/>
          <p:cNvSpPr>
            <a:spLocks noGrp="1"/>
          </p:cNvSpPr>
          <p:nvPr>
            <p:ph idx="1"/>
          </p:nvPr>
        </p:nvSpPr>
        <p:spPr/>
        <p:style>
          <a:lnRef idx="2">
            <a:schemeClr val="accent6"/>
          </a:lnRef>
          <a:fillRef idx="1">
            <a:schemeClr val="lt1"/>
          </a:fillRef>
          <a:effectRef idx="0">
            <a:schemeClr val="accent6"/>
          </a:effectRef>
          <a:fontRef idx="minor">
            <a:schemeClr val="dk1"/>
          </a:fontRef>
        </p:style>
        <p:txBody>
          <a:bodyPr>
            <a:normAutofit fontScale="70000" lnSpcReduction="20000"/>
          </a:bodyPr>
          <a:lstStyle/>
          <a:p>
            <a:r>
              <a:rPr lang="en-US" dirty="0">
                <a:solidFill>
                  <a:schemeClr val="accent4">
                    <a:lumMod val="75000"/>
                  </a:schemeClr>
                </a:solidFill>
              </a:rPr>
              <a:t>SET TRANSACTION ISOLATION LEVEL </a:t>
            </a:r>
            <a:r>
              <a:rPr lang="en-US" dirty="0">
                <a:solidFill>
                  <a:schemeClr val="bg2">
                    <a:lumMod val="50000"/>
                  </a:schemeClr>
                </a:solidFill>
              </a:rPr>
              <a:t>REPEATABLE READ</a:t>
            </a:r>
            <a:r>
              <a:rPr lang="en-US" dirty="0">
                <a:solidFill>
                  <a:schemeClr val="tx1">
                    <a:lumMod val="65000"/>
                  </a:schemeClr>
                </a:solidFill>
              </a:rPr>
              <a:t>;  </a:t>
            </a:r>
          </a:p>
          <a:p>
            <a:r>
              <a:rPr lang="en-US" dirty="0">
                <a:solidFill>
                  <a:schemeClr val="tx1">
                    <a:lumMod val="65000"/>
                  </a:schemeClr>
                </a:solidFill>
              </a:rPr>
              <a:t>GO  </a:t>
            </a:r>
          </a:p>
          <a:p>
            <a:r>
              <a:rPr lang="en-US" dirty="0">
                <a:solidFill>
                  <a:schemeClr val="tx1">
                    <a:lumMod val="65000"/>
                  </a:schemeClr>
                </a:solidFill>
              </a:rPr>
              <a:t>BEGIN TRANSACTION;  </a:t>
            </a:r>
          </a:p>
          <a:p>
            <a:r>
              <a:rPr lang="en-US" dirty="0">
                <a:solidFill>
                  <a:schemeClr val="tx1">
                    <a:lumMod val="65000"/>
                  </a:schemeClr>
                </a:solidFill>
              </a:rPr>
              <a:t>GO  </a:t>
            </a:r>
          </a:p>
          <a:p>
            <a:r>
              <a:rPr lang="en-US" dirty="0">
                <a:solidFill>
                  <a:schemeClr val="tx1">
                    <a:lumMod val="65000"/>
                  </a:schemeClr>
                </a:solidFill>
              </a:rPr>
              <a:t>SELECT *   </a:t>
            </a:r>
          </a:p>
          <a:p>
            <a:r>
              <a:rPr lang="en-US" dirty="0">
                <a:solidFill>
                  <a:schemeClr val="tx1">
                    <a:lumMod val="65000"/>
                  </a:schemeClr>
                </a:solidFill>
              </a:rPr>
              <a:t>    FROM </a:t>
            </a:r>
            <a:r>
              <a:rPr lang="en-US" dirty="0" err="1">
                <a:solidFill>
                  <a:schemeClr val="tx1">
                    <a:lumMod val="65000"/>
                  </a:schemeClr>
                </a:solidFill>
              </a:rPr>
              <a:t>HumanResources.EmployeePayHistory</a:t>
            </a:r>
            <a:r>
              <a:rPr lang="en-US" dirty="0">
                <a:solidFill>
                  <a:schemeClr val="tx1">
                    <a:lumMod val="65000"/>
                  </a:schemeClr>
                </a:solidFill>
              </a:rPr>
              <a:t>;  </a:t>
            </a:r>
          </a:p>
          <a:p>
            <a:r>
              <a:rPr lang="en-US" dirty="0">
                <a:solidFill>
                  <a:schemeClr val="tx1">
                    <a:lumMod val="65000"/>
                  </a:schemeClr>
                </a:solidFill>
              </a:rPr>
              <a:t>GO  </a:t>
            </a:r>
          </a:p>
          <a:p>
            <a:r>
              <a:rPr lang="en-US" dirty="0">
                <a:solidFill>
                  <a:schemeClr val="tx1">
                    <a:lumMod val="65000"/>
                  </a:schemeClr>
                </a:solidFill>
              </a:rPr>
              <a:t>SELECT *   </a:t>
            </a:r>
          </a:p>
          <a:p>
            <a:r>
              <a:rPr lang="en-US" dirty="0">
                <a:solidFill>
                  <a:schemeClr val="tx1">
                    <a:lumMod val="65000"/>
                  </a:schemeClr>
                </a:solidFill>
              </a:rPr>
              <a:t>    FROM </a:t>
            </a:r>
            <a:r>
              <a:rPr lang="en-US" dirty="0" err="1">
                <a:solidFill>
                  <a:schemeClr val="tx1">
                    <a:lumMod val="65000"/>
                  </a:schemeClr>
                </a:solidFill>
              </a:rPr>
              <a:t>HumanResources.Department</a:t>
            </a:r>
            <a:r>
              <a:rPr lang="en-US" dirty="0">
                <a:solidFill>
                  <a:schemeClr val="tx1">
                    <a:lumMod val="65000"/>
                  </a:schemeClr>
                </a:solidFill>
              </a:rPr>
              <a:t>;  </a:t>
            </a:r>
          </a:p>
          <a:p>
            <a:r>
              <a:rPr lang="en-US" dirty="0">
                <a:solidFill>
                  <a:schemeClr val="tx1">
                    <a:lumMod val="65000"/>
                  </a:schemeClr>
                </a:solidFill>
              </a:rPr>
              <a:t>GO  </a:t>
            </a:r>
          </a:p>
          <a:p>
            <a:r>
              <a:rPr lang="en-US" dirty="0">
                <a:solidFill>
                  <a:schemeClr val="tx1">
                    <a:lumMod val="65000"/>
                  </a:schemeClr>
                </a:solidFill>
              </a:rPr>
              <a:t>COMMIT  TRANSACTION;  </a:t>
            </a:r>
          </a:p>
          <a:p>
            <a:r>
              <a:rPr lang="en-US" dirty="0">
                <a:solidFill>
                  <a:schemeClr val="tx1">
                    <a:lumMod val="65000"/>
                  </a:schemeClr>
                </a:solidFill>
              </a:rPr>
              <a:t>GO </a:t>
            </a:r>
          </a:p>
        </p:txBody>
      </p:sp>
    </p:spTree>
    <p:extLst>
      <p:ext uri="{BB962C8B-B14F-4D97-AF65-F5344CB8AC3E}">
        <p14:creationId xmlns:p14="http://schemas.microsoft.com/office/powerpoint/2010/main" val="284039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ACID</a:t>
            </a:r>
          </a:p>
        </p:txBody>
      </p:sp>
      <p:sp>
        <p:nvSpPr>
          <p:cNvPr id="3" name="Marcador de contenido 2"/>
          <p:cNvSpPr>
            <a:spLocks noGrp="1"/>
          </p:cNvSpPr>
          <p:nvPr>
            <p:ph idx="1"/>
          </p:nvPr>
        </p:nvSpPr>
        <p:spPr/>
        <p:txBody>
          <a:bodyPr vert="horz" lIns="91440" tIns="45720" rIns="91440" bIns="45720" rtlCol="0" anchor="t">
            <a:normAutofit lnSpcReduction="10000"/>
          </a:bodyPr>
          <a:lstStyle/>
          <a:p>
            <a:r>
              <a:rPr lang="es-ES" dirty="0"/>
              <a:t>Características que debería tener una transacción óptima</a:t>
            </a:r>
          </a:p>
          <a:p>
            <a:r>
              <a:rPr lang="es-ES" dirty="0"/>
              <a:t>A: </a:t>
            </a:r>
            <a:r>
              <a:rPr lang="es-ES" dirty="0" err="1"/>
              <a:t>Atomicity</a:t>
            </a:r>
            <a:r>
              <a:rPr lang="es-ES" dirty="0"/>
              <a:t> (Atómica)</a:t>
            </a:r>
          </a:p>
          <a:p>
            <a:pPr lvl="1"/>
            <a:r>
              <a:rPr lang="es-ES" dirty="0"/>
              <a:t>Se ejecutan todas las acciones o ninguna, nada se deja a medias</a:t>
            </a:r>
          </a:p>
          <a:p>
            <a:r>
              <a:rPr lang="es-ES" dirty="0"/>
              <a:t>C: </a:t>
            </a:r>
            <a:r>
              <a:rPr lang="es-ES" dirty="0" err="1"/>
              <a:t>Consistency</a:t>
            </a:r>
            <a:r>
              <a:rPr lang="es-ES" dirty="0"/>
              <a:t> (Consistencia)</a:t>
            </a:r>
          </a:p>
          <a:p>
            <a:pPr lvl="1"/>
            <a:r>
              <a:rPr lang="es-ES" dirty="0"/>
              <a:t>La transacción debe dejar la base de datos en estado consistente. La base de datos pasa de un estado válido a otro estado válido</a:t>
            </a:r>
          </a:p>
          <a:p>
            <a:r>
              <a:rPr lang="es-ES" dirty="0"/>
              <a:t>I: </a:t>
            </a:r>
            <a:r>
              <a:rPr lang="es-ES" dirty="0" err="1"/>
              <a:t>Isolation</a:t>
            </a:r>
            <a:r>
              <a:rPr lang="es-ES" dirty="0"/>
              <a:t> (Aislamiento)</a:t>
            </a:r>
          </a:p>
          <a:p>
            <a:pPr lvl="1"/>
            <a:r>
              <a:rPr lang="es-ES" dirty="0"/>
              <a:t>Una operación no afecta a otras operaciones concurrentes</a:t>
            </a:r>
          </a:p>
          <a:p>
            <a:r>
              <a:rPr lang="es-ES" dirty="0"/>
              <a:t>D: </a:t>
            </a:r>
            <a:r>
              <a:rPr lang="es-ES" dirty="0" err="1"/>
              <a:t>Durabillity</a:t>
            </a:r>
            <a:r>
              <a:rPr lang="es-ES" dirty="0"/>
              <a:t> (Durable)</a:t>
            </a:r>
          </a:p>
          <a:p>
            <a:pPr lvl="1"/>
            <a:r>
              <a:rPr lang="es-ES" dirty="0"/>
              <a:t>Finalizada la transacción, los cambios realizados son persistes en la base de datos, incluso si el servidor fallará o se reiniciara</a:t>
            </a:r>
          </a:p>
        </p:txBody>
      </p:sp>
    </p:spTree>
    <p:extLst>
      <p:ext uri="{BB962C8B-B14F-4D97-AF65-F5344CB8AC3E}">
        <p14:creationId xmlns:p14="http://schemas.microsoft.com/office/powerpoint/2010/main" val="16635882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TM03090430[[fn=Con bandas]]</Template>
  <TotalTime>286</TotalTime>
  <Words>480</Words>
  <Application>Microsoft Office PowerPoint</Application>
  <PresentationFormat>Panorámica</PresentationFormat>
  <Paragraphs>63</Paragraphs>
  <Slides>12</Slides>
  <Notes>4</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Con bandas</vt:lpstr>
      <vt:lpstr>Transacciones en SQL Server</vt:lpstr>
      <vt:lpstr>Definición</vt:lpstr>
      <vt:lpstr>Sintaxis</vt:lpstr>
      <vt:lpstr>Sintaxis</vt:lpstr>
      <vt:lpstr>Niveles de aislamiento</vt:lpstr>
      <vt:lpstr>Niveles de aislamiento</vt:lpstr>
      <vt:lpstr>Niveles de aislamiento</vt:lpstr>
      <vt:lpstr>Niveles de aislamiento</vt:lpstr>
      <vt:lpstr>ACID</vt:lpstr>
      <vt:lpstr>Deadlocks</vt:lpstr>
      <vt:lpstr>Deadlocks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Transacciones en SQL Server</dc:title>
  <dc:creator>Oscar Rivera Salazar</dc:creator>
  <cp:lastModifiedBy>Oscar Rivera Salazar</cp:lastModifiedBy>
  <cp:revision>131</cp:revision>
  <dcterms:created xsi:type="dcterms:W3CDTF">2017-05-29T15:23:21Z</dcterms:created>
  <dcterms:modified xsi:type="dcterms:W3CDTF">2018-02-22T17:15:14Z</dcterms:modified>
</cp:coreProperties>
</file>