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36C01F3-4C9B-4380-92FA-D23D7CB8649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F289DA-DA7C-4B1C-9907-94E705E34BDD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84974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01F3-4C9B-4380-92FA-D23D7CB8649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89DA-DA7C-4B1C-9907-94E705E34B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0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01F3-4C9B-4380-92FA-D23D7CB8649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89DA-DA7C-4B1C-9907-94E705E34B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4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01F3-4C9B-4380-92FA-D23D7CB8649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89DA-DA7C-4B1C-9907-94E705E34B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0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6C01F3-4C9B-4380-92FA-D23D7CB8649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F289DA-DA7C-4B1C-9907-94E705E34BDD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79727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01F3-4C9B-4380-92FA-D23D7CB8649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89DA-DA7C-4B1C-9907-94E705E34B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3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01F3-4C9B-4380-92FA-D23D7CB8649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89DA-DA7C-4B1C-9907-94E705E34B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01F3-4C9B-4380-92FA-D23D7CB8649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89DA-DA7C-4B1C-9907-94E705E34B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9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01F3-4C9B-4380-92FA-D23D7CB8649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89DA-DA7C-4B1C-9907-94E705E34B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8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6C01F3-4C9B-4380-92FA-D23D7CB8649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F289DA-DA7C-4B1C-9907-94E705E34BDD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033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6C01F3-4C9B-4380-92FA-D23D7CB8649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F289DA-DA7C-4B1C-9907-94E705E34BDD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900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36C01F3-4C9B-4380-92FA-D23D7CB8649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EF289DA-DA7C-4B1C-9907-94E705E34BDD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528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Uso Correcto de </a:t>
            </a:r>
            <a:r>
              <a:rPr lang="es-CR" dirty="0" err="1" smtClean="0"/>
              <a:t>Group</a:t>
            </a:r>
            <a:r>
              <a:rPr lang="es-CR" dirty="0" smtClean="0"/>
              <a:t> </a:t>
            </a:r>
            <a:r>
              <a:rPr lang="es-CR" dirty="0" err="1" smtClean="0"/>
              <a:t>By</a:t>
            </a:r>
            <a:r>
              <a:rPr lang="es-CR" dirty="0" smtClean="0"/>
              <a:t> en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2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Qué se puede hacer con </a:t>
            </a:r>
            <a:r>
              <a:rPr lang="es-CR" dirty="0" err="1" smtClean="0"/>
              <a:t>Group</a:t>
            </a:r>
            <a:r>
              <a:rPr lang="es-CR" dirty="0" smtClean="0"/>
              <a:t> </a:t>
            </a:r>
            <a:r>
              <a:rPr lang="es-CR" dirty="0" err="1" smtClean="0"/>
              <a:t>By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 smtClean="0"/>
              <a:t>Se pueden agrupar registros que tengan valores repetidos</a:t>
            </a:r>
          </a:p>
          <a:p>
            <a:r>
              <a:rPr lang="es-CR" dirty="0" smtClean="0"/>
              <a:t>Se pueden realizar funciones de agregación como SUM, AVG, COUNT</a:t>
            </a:r>
          </a:p>
          <a:p>
            <a:r>
              <a:rPr lang="es-CR" dirty="0" smtClean="0"/>
              <a:t>Se pueden hacer filtros en base al resultado de las funciones de agrupación</a:t>
            </a:r>
          </a:p>
          <a:p>
            <a:pPr lvl="1"/>
            <a:r>
              <a:rPr lang="es-CR" dirty="0" smtClean="0"/>
              <a:t>Por medio de la cláusula </a:t>
            </a:r>
            <a:r>
              <a:rPr lang="es-CR" dirty="0" err="1" smtClean="0"/>
              <a:t>having</a:t>
            </a:r>
            <a:endParaRPr lang="es-CR" dirty="0" smtClean="0"/>
          </a:p>
          <a:p>
            <a:r>
              <a:rPr lang="es-CR" dirty="0" smtClean="0"/>
              <a:t>Las agrupaciones se pueden realizar por una o varias columnas</a:t>
            </a:r>
          </a:p>
          <a:p>
            <a:r>
              <a:rPr lang="es-CR" dirty="0" smtClean="0"/>
              <a:t>Los resultados se pueden ordenar con </a:t>
            </a:r>
            <a:r>
              <a:rPr lang="es-CR" dirty="0" err="1" smtClean="0"/>
              <a:t>Order</a:t>
            </a:r>
            <a:r>
              <a:rPr lang="es-CR" dirty="0" smtClean="0"/>
              <a:t> </a:t>
            </a:r>
            <a:r>
              <a:rPr lang="es-CR" dirty="0" err="1" smtClean="0"/>
              <a:t>By</a:t>
            </a:r>
            <a:endParaRPr lang="es-CR" dirty="0" smtClean="0"/>
          </a:p>
        </p:txBody>
      </p:sp>
    </p:spTree>
    <p:extLst>
      <p:ext uri="{BB962C8B-B14F-4D97-AF65-F5344CB8AC3E}">
        <p14:creationId xmlns:p14="http://schemas.microsoft.com/office/powerpoint/2010/main" val="398836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Aspectos a considerar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690774"/>
            <a:ext cx="10876473" cy="4658714"/>
          </a:xfrm>
        </p:spPr>
        <p:txBody>
          <a:bodyPr>
            <a:normAutofit fontScale="92500" lnSpcReduction="10000"/>
          </a:bodyPr>
          <a:lstStyle/>
          <a:p>
            <a:r>
              <a:rPr lang="es-CR" dirty="0" smtClean="0"/>
              <a:t>La cláusula </a:t>
            </a:r>
            <a:r>
              <a:rPr lang="es-CR" dirty="0" err="1" smtClean="0"/>
              <a:t>Where</a:t>
            </a:r>
            <a:r>
              <a:rPr lang="es-CR" dirty="0" smtClean="0"/>
              <a:t> se ejecuta antes que </a:t>
            </a:r>
            <a:r>
              <a:rPr lang="es-CR" dirty="0" err="1" smtClean="0"/>
              <a:t>Group</a:t>
            </a:r>
            <a:r>
              <a:rPr lang="es-CR" dirty="0" smtClean="0"/>
              <a:t> BY</a:t>
            </a:r>
          </a:p>
          <a:p>
            <a:pPr lvl="1"/>
            <a:r>
              <a:rPr lang="es-CR" dirty="0" smtClean="0"/>
              <a:t>Es decir, primero se traen los registros filtrados y luego se agrupan</a:t>
            </a:r>
          </a:p>
          <a:p>
            <a:pPr lvl="1"/>
            <a:endParaRPr lang="es-CR" dirty="0" smtClean="0"/>
          </a:p>
          <a:p>
            <a:r>
              <a:rPr lang="es-CR" dirty="0" smtClean="0"/>
              <a:t>Las funciones de agregación se ejecutan luego de que se han obtenido y agrupado los registros, por lo que no se pueden referenciar en la cláusula </a:t>
            </a:r>
            <a:r>
              <a:rPr lang="es-CR" dirty="0" err="1" smtClean="0"/>
              <a:t>where</a:t>
            </a:r>
            <a:endParaRPr lang="es-CR" dirty="0" smtClean="0"/>
          </a:p>
          <a:p>
            <a:pPr lvl="1"/>
            <a:r>
              <a:rPr lang="es-CR" dirty="0" smtClean="0"/>
              <a:t>Esto es un error: </a:t>
            </a:r>
            <a:r>
              <a:rPr lang="es-CR" dirty="0" err="1" smtClean="0"/>
              <a:t>Select</a:t>
            </a:r>
            <a:r>
              <a:rPr lang="es-CR" dirty="0"/>
              <a:t> AVG(precio) </a:t>
            </a:r>
            <a:r>
              <a:rPr lang="es-CR" dirty="0" smtClean="0"/>
              <a:t>As promedio</a:t>
            </a:r>
          </a:p>
          <a:p>
            <a:pPr lvl="5"/>
            <a:r>
              <a:rPr lang="es-CR" sz="2000" dirty="0" err="1" smtClean="0"/>
              <a:t>From</a:t>
            </a:r>
            <a:r>
              <a:rPr lang="es-CR" sz="2000" dirty="0" smtClean="0"/>
              <a:t> </a:t>
            </a:r>
            <a:r>
              <a:rPr lang="es-CR" sz="2000" dirty="0" err="1" smtClean="0"/>
              <a:t>Products</a:t>
            </a:r>
            <a:r>
              <a:rPr lang="es-CR" sz="2000" dirty="0" smtClean="0"/>
              <a:t> </a:t>
            </a:r>
          </a:p>
          <a:p>
            <a:pPr lvl="5"/>
            <a:r>
              <a:rPr lang="es-CR" sz="2000" dirty="0" err="1"/>
              <a:t>Where</a:t>
            </a:r>
            <a:r>
              <a:rPr lang="es-CR" sz="2000" dirty="0"/>
              <a:t>  promedio &lt; 500  , promedio aún no se ha </a:t>
            </a:r>
            <a:r>
              <a:rPr lang="es-CR" sz="2000" dirty="0" smtClean="0"/>
              <a:t>calculado</a:t>
            </a:r>
          </a:p>
          <a:p>
            <a:pPr lvl="5"/>
            <a:r>
              <a:rPr lang="es-CR" sz="2000" dirty="0" err="1" smtClean="0"/>
              <a:t>Group</a:t>
            </a:r>
            <a:r>
              <a:rPr lang="es-CR" sz="2000" dirty="0" smtClean="0"/>
              <a:t> </a:t>
            </a:r>
            <a:r>
              <a:rPr lang="es-CR" sz="2000" dirty="0" err="1" smtClean="0"/>
              <a:t>By</a:t>
            </a:r>
            <a:r>
              <a:rPr lang="es-CR" sz="2000" dirty="0" smtClean="0"/>
              <a:t> </a:t>
            </a:r>
            <a:r>
              <a:rPr lang="es-CR" sz="2000" dirty="0" err="1" smtClean="0"/>
              <a:t>Categoria</a:t>
            </a:r>
            <a:endParaRPr lang="es-CR" sz="2000" dirty="0" smtClean="0"/>
          </a:p>
          <a:p>
            <a:pPr lvl="1"/>
            <a:endParaRPr lang="es-CR" dirty="0" smtClean="0"/>
          </a:p>
          <a:p>
            <a:r>
              <a:rPr lang="es-CR" dirty="0" smtClean="0"/>
              <a:t>La cláusula </a:t>
            </a:r>
            <a:r>
              <a:rPr lang="es-CR" dirty="0" err="1" smtClean="0"/>
              <a:t>Having</a:t>
            </a:r>
            <a:r>
              <a:rPr lang="es-CR" dirty="0" smtClean="0"/>
              <a:t> se aplica luego del agrupamiento, por lo que </a:t>
            </a:r>
            <a:r>
              <a:rPr lang="es-CR" dirty="0" smtClean="0"/>
              <a:t>si </a:t>
            </a:r>
            <a:r>
              <a:rPr lang="es-CR" dirty="0" smtClean="0"/>
              <a:t>pueden emplear funciones de agregación</a:t>
            </a:r>
          </a:p>
          <a:p>
            <a:pPr lvl="1"/>
            <a:r>
              <a:rPr lang="es-CR" dirty="0" smtClean="0"/>
              <a:t>Esto si es correcto: </a:t>
            </a:r>
            <a:r>
              <a:rPr lang="es-CR" dirty="0" err="1" smtClean="0"/>
              <a:t>Having</a:t>
            </a:r>
            <a:r>
              <a:rPr lang="es-CR" dirty="0" smtClean="0"/>
              <a:t> AVG(precio) &lt; </a:t>
            </a:r>
            <a:r>
              <a:rPr lang="es-CR" dirty="0" smtClean="0"/>
              <a:t>500 </a:t>
            </a:r>
          </a:p>
          <a:p>
            <a:pPr lvl="1"/>
            <a:r>
              <a:rPr lang="es-CR" dirty="0"/>
              <a:t>Y</a:t>
            </a:r>
            <a:r>
              <a:rPr lang="es-CR" dirty="0" smtClean="0"/>
              <a:t>a los resultados fueron filtrados por lo que el costo es menor que hacerlo en la clausula </a:t>
            </a:r>
            <a:r>
              <a:rPr lang="es-CR" dirty="0" err="1" smtClean="0"/>
              <a:t>Where</a:t>
            </a:r>
            <a:endParaRPr lang="es-CR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8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Aspectos a considerar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R" dirty="0"/>
              <a:t>El orden correcto de declaración es:</a:t>
            </a:r>
          </a:p>
          <a:p>
            <a:pPr marL="0" indent="0">
              <a:buNone/>
            </a:pPr>
            <a:r>
              <a:rPr lang="es-CR" dirty="0"/>
              <a:t>	</a:t>
            </a:r>
            <a:r>
              <a:rPr lang="es-CR" dirty="0" err="1"/>
              <a:t>Select</a:t>
            </a:r>
            <a:r>
              <a:rPr lang="es-CR" dirty="0"/>
              <a:t>, </a:t>
            </a:r>
            <a:r>
              <a:rPr lang="es-CR" dirty="0" err="1"/>
              <a:t>From</a:t>
            </a:r>
            <a:r>
              <a:rPr lang="es-CR" dirty="0"/>
              <a:t>, </a:t>
            </a:r>
            <a:r>
              <a:rPr lang="es-CR" dirty="0" err="1"/>
              <a:t>Where</a:t>
            </a:r>
            <a:r>
              <a:rPr lang="es-CR" dirty="0"/>
              <a:t> , </a:t>
            </a:r>
            <a:r>
              <a:rPr lang="es-CR" dirty="0" err="1"/>
              <a:t>Group</a:t>
            </a:r>
            <a:r>
              <a:rPr lang="es-CR" dirty="0"/>
              <a:t> </a:t>
            </a:r>
            <a:r>
              <a:rPr lang="es-CR" dirty="0" err="1"/>
              <a:t>By</a:t>
            </a:r>
            <a:r>
              <a:rPr lang="es-CR" dirty="0"/>
              <a:t>, </a:t>
            </a:r>
            <a:r>
              <a:rPr lang="es-CR" dirty="0" err="1" smtClean="0"/>
              <a:t>Having</a:t>
            </a:r>
            <a:endParaRPr lang="es-CR" dirty="0"/>
          </a:p>
          <a:p>
            <a:pPr marL="0" indent="0">
              <a:buNone/>
            </a:pPr>
            <a:endParaRPr lang="es-CR" dirty="0" smtClean="0"/>
          </a:p>
          <a:p>
            <a:pPr marL="0" indent="0">
              <a:buNone/>
            </a:pPr>
            <a:r>
              <a:rPr lang="es-CR" dirty="0" smtClean="0"/>
              <a:t>El </a:t>
            </a:r>
            <a:r>
              <a:rPr lang="es-CR" dirty="0"/>
              <a:t>orden de ejecución es:</a:t>
            </a:r>
          </a:p>
          <a:p>
            <a:pPr marL="0" indent="0">
              <a:buNone/>
            </a:pPr>
            <a:r>
              <a:rPr lang="es-CR" dirty="0"/>
              <a:t>	 </a:t>
            </a:r>
            <a:r>
              <a:rPr lang="es-CR" dirty="0" err="1"/>
              <a:t>From</a:t>
            </a:r>
            <a:r>
              <a:rPr lang="es-CR" dirty="0"/>
              <a:t>, </a:t>
            </a:r>
            <a:r>
              <a:rPr lang="es-CR" dirty="0" err="1" smtClean="0"/>
              <a:t>Where</a:t>
            </a:r>
            <a:r>
              <a:rPr lang="es-CR" dirty="0" smtClean="0"/>
              <a:t>, </a:t>
            </a:r>
            <a:r>
              <a:rPr lang="es-CR" dirty="0" err="1"/>
              <a:t>Group</a:t>
            </a:r>
            <a:r>
              <a:rPr lang="es-CR" dirty="0"/>
              <a:t> </a:t>
            </a:r>
            <a:r>
              <a:rPr lang="es-CR" dirty="0" err="1"/>
              <a:t>By</a:t>
            </a:r>
            <a:r>
              <a:rPr lang="es-CR" dirty="0"/>
              <a:t>, </a:t>
            </a:r>
            <a:r>
              <a:rPr lang="es-CR" dirty="0" err="1" smtClean="0"/>
              <a:t>Having</a:t>
            </a:r>
            <a:r>
              <a:rPr lang="es-CR" dirty="0"/>
              <a:t>, </a:t>
            </a:r>
            <a:r>
              <a:rPr lang="es-CR" dirty="0" err="1"/>
              <a:t>Select</a:t>
            </a:r>
            <a:endParaRPr lang="es-CR" dirty="0"/>
          </a:p>
          <a:p>
            <a:pPr marL="0" indent="0">
              <a:buNone/>
            </a:pPr>
            <a:endParaRPr lang="es-CR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1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Funciones de agregación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 err="1" smtClean="0"/>
              <a:t>Count</a:t>
            </a:r>
            <a:r>
              <a:rPr lang="es-CR" dirty="0" smtClean="0"/>
              <a:t>, </a:t>
            </a:r>
            <a:r>
              <a:rPr lang="es-CR" dirty="0" err="1" smtClean="0"/>
              <a:t>Count_Big</a:t>
            </a:r>
            <a:r>
              <a:rPr lang="es-CR" dirty="0" smtClean="0"/>
              <a:t>: contar registros, </a:t>
            </a:r>
          </a:p>
          <a:p>
            <a:pPr lvl="1"/>
            <a:r>
              <a:rPr lang="es-CR" dirty="0" err="1" smtClean="0"/>
              <a:t>Count</a:t>
            </a:r>
            <a:r>
              <a:rPr lang="es-CR" dirty="0" smtClean="0"/>
              <a:t> siempre retorna </a:t>
            </a:r>
            <a:r>
              <a:rPr lang="es-CR" dirty="0" err="1"/>
              <a:t>I</a:t>
            </a:r>
            <a:r>
              <a:rPr lang="es-CR" dirty="0" err="1" smtClean="0"/>
              <a:t>nt</a:t>
            </a:r>
            <a:r>
              <a:rPr lang="es-CR" dirty="0" smtClean="0"/>
              <a:t>, </a:t>
            </a:r>
            <a:r>
              <a:rPr lang="es-CR" dirty="0" err="1" smtClean="0"/>
              <a:t>count_big</a:t>
            </a:r>
            <a:r>
              <a:rPr lang="es-CR" dirty="0" smtClean="0"/>
              <a:t> retorna siempre </a:t>
            </a:r>
            <a:r>
              <a:rPr lang="es-CR" dirty="0" err="1"/>
              <a:t>B</a:t>
            </a:r>
            <a:r>
              <a:rPr lang="es-CR" dirty="0" err="1" smtClean="0"/>
              <a:t>igInt</a:t>
            </a:r>
            <a:endParaRPr lang="es-CR" dirty="0" smtClean="0"/>
          </a:p>
          <a:p>
            <a:r>
              <a:rPr lang="es-CR" dirty="0" smtClean="0"/>
              <a:t>Sum: sumar valores</a:t>
            </a:r>
          </a:p>
          <a:p>
            <a:r>
              <a:rPr lang="es-CR" dirty="0" smtClean="0"/>
              <a:t>AVG: calcular promedio</a:t>
            </a:r>
          </a:p>
          <a:p>
            <a:r>
              <a:rPr lang="es-CR" dirty="0" smtClean="0"/>
              <a:t>Min: obtener valor mínimo</a:t>
            </a:r>
          </a:p>
          <a:p>
            <a:r>
              <a:rPr lang="es-CR" dirty="0" smtClean="0"/>
              <a:t>Max: obtener valor máximo</a:t>
            </a:r>
          </a:p>
          <a:p>
            <a:r>
              <a:rPr lang="es-CR" dirty="0" smtClean="0"/>
              <a:t>STDEVP, STDEV: desviación estándar, con y sin población</a:t>
            </a:r>
          </a:p>
          <a:p>
            <a:r>
              <a:rPr lang="es-CR" dirty="0" smtClean="0"/>
              <a:t>VAR: calcula la varianza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9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Consultar todos los productos que estén en mas de 20 ordenes de compra, e incluir la cantidad de ordenes</a:t>
            </a:r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373" y="3382473"/>
            <a:ext cx="3162300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263" y="3234835"/>
            <a:ext cx="3790950" cy="2686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02195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192</TotalTime>
  <Words>280</Words>
  <Application>Microsoft Office PowerPoint</Application>
  <PresentationFormat>Panorámica</PresentationFormat>
  <Paragraphs>38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Uso Correcto de Group By en SQL</vt:lpstr>
      <vt:lpstr>Qué se puede hacer con Group By</vt:lpstr>
      <vt:lpstr>Aspectos a considerar</vt:lpstr>
      <vt:lpstr>Aspectos a considerar</vt:lpstr>
      <vt:lpstr>Funciones de agregación</vt:lpstr>
      <vt:lpstr>Ejemplo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Correcto de Group By en SQL</dc:title>
  <dc:creator>Oscar Rivera Salazar</dc:creator>
  <cp:lastModifiedBy>Oscar Rivera Salazar</cp:lastModifiedBy>
  <cp:revision>26</cp:revision>
  <dcterms:created xsi:type="dcterms:W3CDTF">2017-09-20T18:03:05Z</dcterms:created>
  <dcterms:modified xsi:type="dcterms:W3CDTF">2017-10-19T16:45:37Z</dcterms:modified>
</cp:coreProperties>
</file>