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B61BEF0D-F0BB-DE4B-95CE-6DB70DBA9567}" type="datetimeFigureOut">
              <a:rPr lang="en-US" smtClean="0"/>
              <a:pPr/>
              <a:t>2/9/2018</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33009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1704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3419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23969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78147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890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0311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45173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166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2931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7708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349133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459618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394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289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530473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976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2/9/2018</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415641"/>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users.dcc.uchile.cl/~psalinas/uml/casosuso.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Especificación de Casos de Uso</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786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Modelo de casos de uso</a:t>
            </a:r>
            <a:endParaRPr lang="en-US" dirty="0"/>
          </a:p>
        </p:txBody>
      </p:sp>
      <p:sp>
        <p:nvSpPr>
          <p:cNvPr id="3" name="Marcador de contenido 2"/>
          <p:cNvSpPr>
            <a:spLocks noGrp="1"/>
          </p:cNvSpPr>
          <p:nvPr>
            <p:ph idx="1"/>
          </p:nvPr>
        </p:nvSpPr>
        <p:spPr>
          <a:xfrm>
            <a:off x="1154954" y="2603499"/>
            <a:ext cx="10680488" cy="3909443"/>
          </a:xfrm>
        </p:spPr>
        <p:txBody>
          <a:bodyPr>
            <a:normAutofit/>
          </a:bodyPr>
          <a:lstStyle/>
          <a:p>
            <a:r>
              <a:rPr lang="es-CR" dirty="0" smtClean="0"/>
              <a:t>El diagrama UML de casos de uso es utilizado en la especificación de requerimientos de un sistema</a:t>
            </a:r>
          </a:p>
          <a:p>
            <a:r>
              <a:rPr lang="es-CR" dirty="0"/>
              <a:t>El modelo de CU muestra el comportamiento del sistema desde la perspectiva del </a:t>
            </a:r>
            <a:r>
              <a:rPr lang="es-CR" dirty="0" smtClean="0"/>
              <a:t>usuario</a:t>
            </a:r>
          </a:p>
          <a:p>
            <a:r>
              <a:rPr lang="es-CR" dirty="0" smtClean="0"/>
              <a:t>Los dos elementos del diagrama son el actor y el nombre del caso de uso</a:t>
            </a:r>
          </a:p>
          <a:p>
            <a:pPr lvl="1"/>
            <a:r>
              <a:rPr lang="es-CR" dirty="0" smtClean="0"/>
              <a:t>El actor se representa con un ícono que representa a una persona, lleva el nombre</a:t>
            </a:r>
          </a:p>
          <a:p>
            <a:pPr lvl="1"/>
            <a:r>
              <a:rPr lang="es-CR" dirty="0" smtClean="0"/>
              <a:t>El CU se representa con un óvalo que contiene el nombre del CU</a:t>
            </a:r>
          </a:p>
          <a:p>
            <a:r>
              <a:rPr lang="es-CR" dirty="0" smtClean="0"/>
              <a:t>En el diagrama se utiliza una línea para relacionar actores con casos de uso</a:t>
            </a:r>
          </a:p>
          <a:p>
            <a:r>
              <a:rPr lang="es-CR" dirty="0" smtClean="0"/>
              <a:t>En el modelo los casos de uso también se pueden relacionar entre sí para representar inclusiones, extensiones o generalizaciones</a:t>
            </a:r>
            <a:endParaRPr lang="en-US" dirty="0"/>
          </a:p>
        </p:txBody>
      </p:sp>
    </p:spTree>
    <p:extLst>
      <p:ext uri="{BB962C8B-B14F-4D97-AF65-F5344CB8AC3E}">
        <p14:creationId xmlns:p14="http://schemas.microsoft.com/office/powerpoint/2010/main" val="116708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Modelo de casos de uso</a:t>
            </a:r>
            <a:endParaRPr lang="en-US" dirty="0"/>
          </a:p>
        </p:txBody>
      </p:sp>
      <p:sp>
        <p:nvSpPr>
          <p:cNvPr id="3" name="Marcador de contenido 2"/>
          <p:cNvSpPr>
            <a:spLocks noGrp="1"/>
          </p:cNvSpPr>
          <p:nvPr>
            <p:ph idx="1"/>
          </p:nvPr>
        </p:nvSpPr>
        <p:spPr>
          <a:xfrm>
            <a:off x="918220" y="2362798"/>
            <a:ext cx="10775378" cy="3995708"/>
          </a:xfrm>
        </p:spPr>
        <p:txBody>
          <a:bodyPr/>
          <a:lstStyle/>
          <a:p>
            <a:r>
              <a:rPr lang="es-CR" dirty="0" smtClean="0"/>
              <a:t>Ejemplo</a:t>
            </a:r>
            <a:endParaRPr lang="en-US" dirty="0"/>
          </a:p>
        </p:txBody>
      </p:sp>
      <p:sp>
        <p:nvSpPr>
          <p:cNvPr id="5" name="Elipse 4"/>
          <p:cNvSpPr/>
          <p:nvPr/>
        </p:nvSpPr>
        <p:spPr>
          <a:xfrm>
            <a:off x="2165230" y="3098485"/>
            <a:ext cx="2432649" cy="595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M</a:t>
            </a:r>
            <a:r>
              <a:rPr lang="es-CR" dirty="0" smtClean="0"/>
              <a:t>anejar </a:t>
            </a:r>
            <a:r>
              <a:rPr lang="es-CR" dirty="0"/>
              <a:t>s</a:t>
            </a:r>
            <a:r>
              <a:rPr lang="es-CR" dirty="0" smtClean="0"/>
              <a:t>esión</a:t>
            </a:r>
            <a:endParaRPr lang="en-US" dirty="0"/>
          </a:p>
        </p:txBody>
      </p:sp>
      <p:grpSp>
        <p:nvGrpSpPr>
          <p:cNvPr id="15" name="Grupo 14"/>
          <p:cNvGrpSpPr/>
          <p:nvPr/>
        </p:nvGrpSpPr>
        <p:grpSpPr>
          <a:xfrm>
            <a:off x="840446" y="2957948"/>
            <a:ext cx="1135003" cy="1105093"/>
            <a:chOff x="840446" y="2957948"/>
            <a:chExt cx="1135003" cy="1105093"/>
          </a:xfrm>
        </p:grpSpPr>
        <p:pic>
          <p:nvPicPr>
            <p:cNvPr id="4" name="Imagen 3"/>
            <p:cNvPicPr>
              <a:picLocks noChangeAspect="1"/>
            </p:cNvPicPr>
            <p:nvPr/>
          </p:nvPicPr>
          <p:blipFill>
            <a:blip r:embed="rId2"/>
            <a:stretch>
              <a:fillRect/>
            </a:stretch>
          </p:blipFill>
          <p:spPr>
            <a:xfrm>
              <a:off x="840446" y="2957948"/>
              <a:ext cx="866775" cy="876300"/>
            </a:xfrm>
            <a:prstGeom prst="rect">
              <a:avLst/>
            </a:prstGeom>
          </p:spPr>
        </p:pic>
        <p:sp>
          <p:nvSpPr>
            <p:cNvPr id="8" name="CuadroTexto 7"/>
            <p:cNvSpPr txBox="1"/>
            <p:nvPr/>
          </p:nvSpPr>
          <p:spPr>
            <a:xfrm>
              <a:off x="840446" y="3693709"/>
              <a:ext cx="1135003" cy="369332"/>
            </a:xfrm>
            <a:prstGeom prst="rect">
              <a:avLst/>
            </a:prstGeom>
            <a:noFill/>
          </p:spPr>
          <p:txBody>
            <a:bodyPr wrap="square" rtlCol="0">
              <a:spAutoFit/>
            </a:bodyPr>
            <a:lstStyle/>
            <a:p>
              <a:r>
                <a:rPr lang="es-CR" dirty="0" smtClean="0"/>
                <a:t>Usuario</a:t>
              </a:r>
              <a:endParaRPr lang="en-US" dirty="0"/>
            </a:p>
          </p:txBody>
        </p:sp>
      </p:grpSp>
      <p:cxnSp>
        <p:nvCxnSpPr>
          <p:cNvPr id="10" name="Conector recto de flecha 9"/>
          <p:cNvCxnSpPr>
            <a:stCxn id="4" idx="3"/>
            <a:endCxn id="5" idx="2"/>
          </p:cNvCxnSpPr>
          <p:nvPr/>
        </p:nvCxnSpPr>
        <p:spPr>
          <a:xfrm flipV="1">
            <a:off x="1707221" y="3396097"/>
            <a:ext cx="4580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Elipse 18"/>
          <p:cNvSpPr/>
          <p:nvPr/>
        </p:nvSpPr>
        <p:spPr>
          <a:xfrm>
            <a:off x="3491295" y="5429216"/>
            <a:ext cx="2432649" cy="595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Hacer pago</a:t>
            </a:r>
            <a:endParaRPr lang="en-US" dirty="0"/>
          </a:p>
        </p:txBody>
      </p:sp>
      <p:sp>
        <p:nvSpPr>
          <p:cNvPr id="20" name="Elipse 19"/>
          <p:cNvSpPr/>
          <p:nvPr/>
        </p:nvSpPr>
        <p:spPr>
          <a:xfrm>
            <a:off x="2165230" y="3965440"/>
            <a:ext cx="2432649" cy="595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Hacer transacción</a:t>
            </a:r>
            <a:endParaRPr lang="en-US" dirty="0"/>
          </a:p>
        </p:txBody>
      </p:sp>
      <p:sp>
        <p:nvSpPr>
          <p:cNvPr id="21" name="Elipse 20"/>
          <p:cNvSpPr/>
          <p:nvPr/>
        </p:nvSpPr>
        <p:spPr>
          <a:xfrm>
            <a:off x="840446" y="5462121"/>
            <a:ext cx="2432649" cy="595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Hacer transferencia</a:t>
            </a:r>
            <a:endParaRPr lang="en-US" dirty="0"/>
          </a:p>
        </p:txBody>
      </p:sp>
      <p:cxnSp>
        <p:nvCxnSpPr>
          <p:cNvPr id="23" name="Conector recto de flecha 22"/>
          <p:cNvCxnSpPr>
            <a:stCxn id="4" idx="3"/>
            <a:endCxn id="20" idx="2"/>
          </p:cNvCxnSpPr>
          <p:nvPr/>
        </p:nvCxnSpPr>
        <p:spPr>
          <a:xfrm>
            <a:off x="1707221" y="3396098"/>
            <a:ext cx="458009" cy="866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riángulo isósceles 23"/>
          <p:cNvSpPr/>
          <p:nvPr/>
        </p:nvSpPr>
        <p:spPr>
          <a:xfrm>
            <a:off x="3161580" y="4565219"/>
            <a:ext cx="439948" cy="4073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ector recto 25"/>
          <p:cNvCxnSpPr>
            <a:stCxn id="24" idx="2"/>
            <a:endCxn id="21" idx="0"/>
          </p:cNvCxnSpPr>
          <p:nvPr/>
        </p:nvCxnSpPr>
        <p:spPr>
          <a:xfrm flipH="1">
            <a:off x="2056771" y="4972562"/>
            <a:ext cx="1104809" cy="489559"/>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p:cNvCxnSpPr>
            <a:stCxn id="24" idx="4"/>
            <a:endCxn id="19" idx="0"/>
          </p:cNvCxnSpPr>
          <p:nvPr/>
        </p:nvCxnSpPr>
        <p:spPr>
          <a:xfrm>
            <a:off x="3601528" y="4972562"/>
            <a:ext cx="1106092" cy="456654"/>
          </a:xfrm>
          <a:prstGeom prst="line">
            <a:avLst/>
          </a:prstGeom>
        </p:spPr>
        <p:style>
          <a:lnRef idx="1">
            <a:schemeClr val="dk1"/>
          </a:lnRef>
          <a:fillRef idx="0">
            <a:schemeClr val="dk1"/>
          </a:fillRef>
          <a:effectRef idx="0">
            <a:schemeClr val="dk1"/>
          </a:effectRef>
          <a:fontRef idx="minor">
            <a:schemeClr val="tx1"/>
          </a:fontRef>
        </p:style>
      </p:cxnSp>
      <p:sp>
        <p:nvSpPr>
          <p:cNvPr id="34" name="Elipse 33"/>
          <p:cNvSpPr/>
          <p:nvPr/>
        </p:nvSpPr>
        <p:spPr>
          <a:xfrm>
            <a:off x="5713089" y="3512038"/>
            <a:ext cx="2432649" cy="595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Finalizar sesión</a:t>
            </a:r>
            <a:endParaRPr lang="en-US" dirty="0"/>
          </a:p>
        </p:txBody>
      </p:sp>
      <p:sp>
        <p:nvSpPr>
          <p:cNvPr id="35" name="Elipse 34"/>
          <p:cNvSpPr/>
          <p:nvPr/>
        </p:nvSpPr>
        <p:spPr>
          <a:xfrm>
            <a:off x="5713089" y="2528029"/>
            <a:ext cx="2432649" cy="595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smtClean="0"/>
              <a:t>Iniciar sesión</a:t>
            </a:r>
            <a:endParaRPr lang="en-US" dirty="0"/>
          </a:p>
        </p:txBody>
      </p:sp>
      <p:cxnSp>
        <p:nvCxnSpPr>
          <p:cNvPr id="37" name="Conector recto de flecha 36"/>
          <p:cNvCxnSpPr>
            <a:stCxn id="5" idx="6"/>
            <a:endCxn id="35" idx="2"/>
          </p:cNvCxnSpPr>
          <p:nvPr/>
        </p:nvCxnSpPr>
        <p:spPr>
          <a:xfrm flipV="1">
            <a:off x="4597879" y="2825641"/>
            <a:ext cx="1115210" cy="57045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8" name="Conector recto de flecha 37"/>
          <p:cNvCxnSpPr>
            <a:stCxn id="5" idx="6"/>
            <a:endCxn id="34" idx="2"/>
          </p:cNvCxnSpPr>
          <p:nvPr/>
        </p:nvCxnSpPr>
        <p:spPr>
          <a:xfrm>
            <a:off x="4597879" y="3396097"/>
            <a:ext cx="1115210" cy="413553"/>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1" name="Flecha derecha 40"/>
          <p:cNvSpPr/>
          <p:nvPr/>
        </p:nvSpPr>
        <p:spPr>
          <a:xfrm flipH="1">
            <a:off x="8419380" y="2957948"/>
            <a:ext cx="1423358" cy="43814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R" dirty="0" err="1" smtClean="0"/>
              <a:t>Include</a:t>
            </a:r>
            <a:endParaRPr lang="en-US" dirty="0"/>
          </a:p>
        </p:txBody>
      </p:sp>
      <p:sp>
        <p:nvSpPr>
          <p:cNvPr id="42" name="Flecha derecha 41"/>
          <p:cNvSpPr/>
          <p:nvPr/>
        </p:nvSpPr>
        <p:spPr>
          <a:xfrm flipH="1">
            <a:off x="6770249" y="5637536"/>
            <a:ext cx="1423358" cy="438148"/>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R" dirty="0" err="1" smtClean="0"/>
              <a:t>extend</a:t>
            </a:r>
            <a:endParaRPr lang="en-US" dirty="0"/>
          </a:p>
        </p:txBody>
      </p:sp>
    </p:spTree>
    <p:extLst>
      <p:ext uri="{BB962C8B-B14F-4D97-AF65-F5344CB8AC3E}">
        <p14:creationId xmlns:p14="http://schemas.microsoft.com/office/powerpoint/2010/main" val="353612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Modelo de casos de uso</a:t>
            </a:r>
            <a:endParaRPr lang="en-US" dirty="0"/>
          </a:p>
        </p:txBody>
      </p:sp>
      <p:sp>
        <p:nvSpPr>
          <p:cNvPr id="3" name="Marcador de contenido 2"/>
          <p:cNvSpPr>
            <a:spLocks noGrp="1"/>
          </p:cNvSpPr>
          <p:nvPr>
            <p:ph idx="1"/>
          </p:nvPr>
        </p:nvSpPr>
        <p:spPr/>
        <p:txBody>
          <a:bodyPr/>
          <a:lstStyle/>
          <a:p>
            <a:r>
              <a:rPr lang="es-CR" dirty="0" smtClean="0"/>
              <a:t>Ejemplo tomado de Wikipedia</a:t>
            </a:r>
          </a:p>
          <a:p>
            <a:pPr lvl="1"/>
            <a:endParaRPr lang="en-US" dirty="0"/>
          </a:p>
        </p:txBody>
      </p:sp>
      <p:pic>
        <p:nvPicPr>
          <p:cNvPr id="4" name="Imagen 3"/>
          <p:cNvPicPr>
            <a:picLocks noChangeAspect="1"/>
          </p:cNvPicPr>
          <p:nvPr/>
        </p:nvPicPr>
        <p:blipFill>
          <a:blip r:embed="rId2"/>
          <a:stretch>
            <a:fillRect/>
          </a:stretch>
        </p:blipFill>
        <p:spPr>
          <a:xfrm>
            <a:off x="5245219" y="2603500"/>
            <a:ext cx="5600700" cy="4133850"/>
          </a:xfrm>
          <a:prstGeom prst="rect">
            <a:avLst/>
          </a:prstGeom>
        </p:spPr>
      </p:pic>
    </p:spTree>
    <p:extLst>
      <p:ext uri="{BB962C8B-B14F-4D97-AF65-F5344CB8AC3E}">
        <p14:creationId xmlns:p14="http://schemas.microsoft.com/office/powerpoint/2010/main" val="366017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Errores comunes</a:t>
            </a:r>
            <a:endParaRPr lang="en-US" dirty="0"/>
          </a:p>
        </p:txBody>
      </p:sp>
      <p:sp>
        <p:nvSpPr>
          <p:cNvPr id="3" name="Marcador de contenido 2"/>
          <p:cNvSpPr>
            <a:spLocks noGrp="1"/>
          </p:cNvSpPr>
          <p:nvPr>
            <p:ph idx="1"/>
          </p:nvPr>
        </p:nvSpPr>
        <p:spPr/>
        <p:txBody>
          <a:bodyPr/>
          <a:lstStyle/>
          <a:p>
            <a:r>
              <a:rPr lang="es-CR" dirty="0" smtClean="0"/>
              <a:t>Identificar mal a los actores</a:t>
            </a:r>
          </a:p>
          <a:p>
            <a:r>
              <a:rPr lang="es-CR" dirty="0" smtClean="0"/>
              <a:t>Identificar mal los casos de uso</a:t>
            </a:r>
          </a:p>
          <a:p>
            <a:r>
              <a:rPr lang="es-CR" dirty="0" smtClean="0"/>
              <a:t>Identificar mal los escenarios</a:t>
            </a:r>
          </a:p>
          <a:p>
            <a:r>
              <a:rPr lang="es-CR" dirty="0" smtClean="0"/>
              <a:t>Exceso de detalle innecesario</a:t>
            </a:r>
          </a:p>
          <a:p>
            <a:r>
              <a:rPr lang="es-CR" dirty="0" smtClean="0"/>
              <a:t>Hacer el modelo cómo un diagrama de secuencia en vez de un diagrama de relaciones</a:t>
            </a:r>
          </a:p>
          <a:p>
            <a:r>
              <a:rPr lang="es-CR" dirty="0" smtClean="0"/>
              <a:t>Definir mal los objetivos</a:t>
            </a:r>
            <a:endParaRPr lang="en-US" dirty="0"/>
          </a:p>
        </p:txBody>
      </p:sp>
    </p:spTree>
    <p:extLst>
      <p:ext uri="{BB962C8B-B14F-4D97-AF65-F5344CB8AC3E}">
        <p14:creationId xmlns:p14="http://schemas.microsoft.com/office/powerpoint/2010/main" val="393847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Referencias</a:t>
            </a:r>
            <a:br>
              <a:rPr lang="es-CR" dirty="0" smtClean="0"/>
            </a:br>
            <a:r>
              <a:rPr lang="es-CR" sz="1100" dirty="0" smtClean="0"/>
              <a:t>(Por favor consideren leerlas para ampliar sus conocimientos)</a:t>
            </a:r>
            <a:endParaRPr lang="en-US" dirty="0"/>
          </a:p>
        </p:txBody>
      </p:sp>
      <p:sp>
        <p:nvSpPr>
          <p:cNvPr id="3" name="Marcador de contenido 2"/>
          <p:cNvSpPr>
            <a:spLocks noGrp="1"/>
          </p:cNvSpPr>
          <p:nvPr>
            <p:ph type="body" idx="1"/>
          </p:nvPr>
        </p:nvSpPr>
        <p:spPr>
          <a:xfrm>
            <a:off x="6469811" y="1940944"/>
            <a:ext cx="5477774" cy="3476446"/>
          </a:xfrm>
        </p:spPr>
        <p:txBody>
          <a:bodyPr>
            <a:normAutofit fontScale="92500"/>
          </a:bodyPr>
          <a:lstStyle/>
          <a:p>
            <a:r>
              <a:rPr lang="en-US" dirty="0">
                <a:hlinkClick r:id="rId2"/>
              </a:rPr>
              <a:t>https://users.dcc.uchile.cl/~</a:t>
            </a:r>
            <a:r>
              <a:rPr lang="en-US" dirty="0" smtClean="0">
                <a:hlinkClick r:id="rId2"/>
              </a:rPr>
              <a:t>psalinas/uml/casosuso.html</a:t>
            </a:r>
            <a:endParaRPr lang="en-US" dirty="0" smtClean="0"/>
          </a:p>
          <a:p>
            <a:endParaRPr lang="en-US" dirty="0" smtClean="0"/>
          </a:p>
          <a:p>
            <a:r>
              <a:rPr lang="es-CR" dirty="0" err="1" smtClean="0"/>
              <a:t>Alistair</a:t>
            </a:r>
            <a:r>
              <a:rPr lang="es-CR" dirty="0" smtClean="0"/>
              <a:t> </a:t>
            </a:r>
            <a:r>
              <a:rPr lang="es-CR" dirty="0" err="1" smtClean="0"/>
              <a:t>Cockburn</a:t>
            </a:r>
            <a:r>
              <a:rPr lang="es-CR" dirty="0"/>
              <a:t>,</a:t>
            </a:r>
            <a:r>
              <a:rPr lang="es-CR" dirty="0" smtClean="0"/>
              <a:t> </a:t>
            </a:r>
          </a:p>
          <a:p>
            <a:r>
              <a:rPr lang="es-CR" dirty="0" err="1" smtClean="0"/>
              <a:t>Writing</a:t>
            </a:r>
            <a:r>
              <a:rPr lang="es-CR" dirty="0" smtClean="0"/>
              <a:t> </a:t>
            </a:r>
            <a:r>
              <a:rPr lang="es-CR" dirty="0" err="1" smtClean="0"/>
              <a:t>Effective</a:t>
            </a:r>
            <a:r>
              <a:rPr lang="es-CR" dirty="0" smtClean="0"/>
              <a:t> Use Cases, 2001</a:t>
            </a:r>
          </a:p>
          <a:p>
            <a:endParaRPr lang="es-CR" dirty="0" smtClean="0"/>
          </a:p>
          <a:p>
            <a:r>
              <a:rPr lang="es-CR" dirty="0" smtClean="0"/>
              <a:t>José </a:t>
            </a:r>
            <a:r>
              <a:rPr lang="es-CR" dirty="0" err="1" smtClean="0"/>
              <a:t>Pow</a:t>
            </a:r>
            <a:r>
              <a:rPr lang="es-CR" dirty="0" smtClean="0"/>
              <a:t> </a:t>
            </a:r>
            <a:r>
              <a:rPr lang="es-CR" dirty="0" err="1" smtClean="0"/>
              <a:t>Sang</a:t>
            </a:r>
            <a:r>
              <a:rPr lang="es-CR" dirty="0" smtClean="0"/>
              <a:t> Portillo, </a:t>
            </a:r>
          </a:p>
          <a:p>
            <a:r>
              <a:rPr lang="es-CR" dirty="0" smtClean="0"/>
              <a:t>La Especificación de Requisitos con Casos de Uso: Buenas y Malas Prácticas</a:t>
            </a:r>
            <a:endParaRPr lang="en-US" dirty="0"/>
          </a:p>
        </p:txBody>
      </p:sp>
    </p:spTree>
    <p:extLst>
      <p:ext uri="{BB962C8B-B14F-4D97-AF65-F5344CB8AC3E}">
        <p14:creationId xmlns:p14="http://schemas.microsoft.com/office/powerpoint/2010/main" val="76375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¿Qué es un Caso de Uso?</a:t>
            </a:r>
            <a:endParaRPr lang="en-US" dirty="0"/>
          </a:p>
        </p:txBody>
      </p:sp>
      <p:sp>
        <p:nvSpPr>
          <p:cNvPr id="3" name="Marcador de contenido 2"/>
          <p:cNvSpPr>
            <a:spLocks noGrp="1"/>
          </p:cNvSpPr>
          <p:nvPr>
            <p:ph idx="1"/>
          </p:nvPr>
        </p:nvSpPr>
        <p:spPr>
          <a:xfrm>
            <a:off x="1154954" y="2603500"/>
            <a:ext cx="10645982" cy="3918070"/>
          </a:xfrm>
        </p:spPr>
        <p:txBody>
          <a:bodyPr/>
          <a:lstStyle/>
          <a:p>
            <a:r>
              <a:rPr lang="es-CR" dirty="0" smtClean="0"/>
              <a:t>Un caso de uso (</a:t>
            </a:r>
            <a:r>
              <a:rPr lang="es-CR" i="1" dirty="0" smtClean="0"/>
              <a:t>CU</a:t>
            </a:r>
            <a:r>
              <a:rPr lang="es-CR" dirty="0" smtClean="0"/>
              <a:t>) es la descripción de un comportamiento que debe tener un sistema en respuesta a una interacción con un actor</a:t>
            </a:r>
          </a:p>
          <a:p>
            <a:r>
              <a:rPr lang="es-CR" dirty="0" smtClean="0"/>
              <a:t>El actor inicia la interacción con el sistema para cumplir con un objetivo. El caso de uso describe los posibles escenarios producto de esa interacción e indica </a:t>
            </a:r>
            <a:r>
              <a:rPr lang="es-CR" dirty="0" smtClean="0"/>
              <a:t>cómo </a:t>
            </a:r>
            <a:r>
              <a:rPr lang="es-CR" dirty="0" smtClean="0"/>
              <a:t>se cumple con los objetivos esperados</a:t>
            </a:r>
          </a:p>
          <a:p>
            <a:r>
              <a:rPr lang="es-CR" dirty="0" smtClean="0"/>
              <a:t>Los casos de uso también describen las posibles desviaciones que se pueden presentar con respecto al comportamiento esperado</a:t>
            </a:r>
          </a:p>
          <a:p>
            <a:r>
              <a:rPr lang="es-CR" dirty="0"/>
              <a:t>Se pueden ver </a:t>
            </a:r>
            <a:r>
              <a:rPr lang="es-CR" dirty="0" smtClean="0"/>
              <a:t>cómo </a:t>
            </a:r>
            <a:r>
              <a:rPr lang="es-CR" dirty="0"/>
              <a:t>un contrato de causas y efectos, donde las causas son las acciones del actor, y los efectos las respuestas del </a:t>
            </a:r>
            <a:r>
              <a:rPr lang="es-CR" dirty="0" smtClean="0"/>
              <a:t>sistema</a:t>
            </a:r>
          </a:p>
          <a:p>
            <a:r>
              <a:rPr lang="es-CR" dirty="0" smtClean="0"/>
              <a:t>Los casos de uso no son las opciones del sistema, son lo que el usuario necesita del sistema</a:t>
            </a:r>
            <a:endParaRPr lang="es-CR" dirty="0"/>
          </a:p>
        </p:txBody>
      </p:sp>
    </p:spTree>
    <p:extLst>
      <p:ext uri="{BB962C8B-B14F-4D97-AF65-F5344CB8AC3E}">
        <p14:creationId xmlns:p14="http://schemas.microsoft.com/office/powerpoint/2010/main" val="397951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¿Qué es un actor?</a:t>
            </a:r>
            <a:endParaRPr lang="en-US" dirty="0"/>
          </a:p>
        </p:txBody>
      </p:sp>
      <p:sp>
        <p:nvSpPr>
          <p:cNvPr id="3" name="Marcador de contenido 2"/>
          <p:cNvSpPr>
            <a:spLocks noGrp="1"/>
          </p:cNvSpPr>
          <p:nvPr>
            <p:ph idx="1"/>
          </p:nvPr>
        </p:nvSpPr>
        <p:spPr>
          <a:xfrm>
            <a:off x="1154954" y="2603500"/>
            <a:ext cx="10714993" cy="3926696"/>
          </a:xfrm>
        </p:spPr>
        <p:txBody>
          <a:bodyPr/>
          <a:lstStyle/>
          <a:p>
            <a:r>
              <a:rPr lang="es-CR" dirty="0" smtClean="0"/>
              <a:t>Un actor es una entidad externa que interactúa con el sistema</a:t>
            </a:r>
          </a:p>
          <a:p>
            <a:r>
              <a:rPr lang="es-CR" dirty="0" smtClean="0"/>
              <a:t>Pueden ser personas u otros sistemas</a:t>
            </a:r>
          </a:p>
          <a:p>
            <a:r>
              <a:rPr lang="es-CR" dirty="0" smtClean="0"/>
              <a:t>Son abstracciones de papeles o roles y no necesariamente tienen una correspondencia directa con personas</a:t>
            </a:r>
          </a:p>
          <a:p>
            <a:pPr lvl="1"/>
            <a:r>
              <a:rPr lang="es-CR" dirty="0" smtClean="0"/>
              <a:t>Por ejemplo, el actor de un caso de uso podría llamarse </a:t>
            </a:r>
            <a:r>
              <a:rPr lang="es-CR" i="1" dirty="0" smtClean="0"/>
              <a:t>“Digitador de proforma”</a:t>
            </a:r>
            <a:r>
              <a:rPr lang="es-CR" dirty="0" smtClean="0"/>
              <a:t> haciendo referencia al rol, en lugar de llamarse </a:t>
            </a:r>
            <a:r>
              <a:rPr lang="es-CR" i="1" dirty="0" smtClean="0"/>
              <a:t>“Vendedor”</a:t>
            </a:r>
            <a:r>
              <a:rPr lang="es-CR" dirty="0" smtClean="0"/>
              <a:t>, haciendo referencia a la persona. Un vendedor podría tener varios roles </a:t>
            </a:r>
            <a:r>
              <a:rPr lang="es-CR" dirty="0" smtClean="0"/>
              <a:t>con base </a:t>
            </a:r>
            <a:r>
              <a:rPr lang="es-CR" dirty="0" smtClean="0"/>
              <a:t>en</a:t>
            </a:r>
            <a:r>
              <a:rPr lang="es-CR" dirty="0" smtClean="0"/>
              <a:t> </a:t>
            </a:r>
            <a:r>
              <a:rPr lang="es-CR" dirty="0" smtClean="0"/>
              <a:t>sus funciones y algunos de esos roles podría compartirlos con otros funcionarios de otros puestos</a:t>
            </a:r>
          </a:p>
          <a:p>
            <a:r>
              <a:rPr lang="es-CR" dirty="0" smtClean="0"/>
              <a:t>Hay actores primarios y secundarios</a:t>
            </a:r>
            <a:endParaRPr lang="en-US" dirty="0" smtClean="0"/>
          </a:p>
          <a:p>
            <a:endParaRPr lang="es-CR" dirty="0" smtClean="0"/>
          </a:p>
        </p:txBody>
      </p:sp>
    </p:spTree>
    <p:extLst>
      <p:ext uri="{BB962C8B-B14F-4D97-AF65-F5344CB8AC3E}">
        <p14:creationId xmlns:p14="http://schemas.microsoft.com/office/powerpoint/2010/main" val="63869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Tipos de actores</a:t>
            </a:r>
            <a:endParaRPr lang="en-US" dirty="0"/>
          </a:p>
        </p:txBody>
      </p:sp>
      <p:sp>
        <p:nvSpPr>
          <p:cNvPr id="3" name="Marcador de contenido 2"/>
          <p:cNvSpPr>
            <a:spLocks noGrp="1"/>
          </p:cNvSpPr>
          <p:nvPr>
            <p:ph idx="1"/>
          </p:nvPr>
        </p:nvSpPr>
        <p:spPr>
          <a:xfrm>
            <a:off x="1154954" y="2603499"/>
            <a:ext cx="10559718" cy="3892191"/>
          </a:xfrm>
        </p:spPr>
        <p:txBody>
          <a:bodyPr>
            <a:normAutofit fontScale="92500" lnSpcReduction="10000"/>
          </a:bodyPr>
          <a:lstStyle/>
          <a:p>
            <a:r>
              <a:rPr lang="es-CR" dirty="0" smtClean="0"/>
              <a:t>Actor primario</a:t>
            </a:r>
          </a:p>
          <a:p>
            <a:pPr lvl="1"/>
            <a:r>
              <a:rPr lang="es-CR" dirty="0" smtClean="0"/>
              <a:t>Quien invoca al sistema para obtener uno de sus servicios y cumplir con un objetivo</a:t>
            </a:r>
          </a:p>
          <a:p>
            <a:pPr lvl="1"/>
            <a:r>
              <a:rPr lang="es-CR" dirty="0" smtClean="0"/>
              <a:t>Es quien usualmente inicia el caso de uso</a:t>
            </a:r>
          </a:p>
          <a:p>
            <a:r>
              <a:rPr lang="es-CR" dirty="0" smtClean="0"/>
              <a:t>Actores secundarios o de soporte</a:t>
            </a:r>
          </a:p>
          <a:p>
            <a:pPr lvl="1"/>
            <a:r>
              <a:rPr lang="es-CR" dirty="0" smtClean="0"/>
              <a:t>Actores externos que proveen un servicio al sistema</a:t>
            </a:r>
          </a:p>
          <a:p>
            <a:pPr lvl="1"/>
            <a:r>
              <a:rPr lang="es-CR" dirty="0" smtClean="0"/>
              <a:t>Pueden ser dispositivos, servicios, o personas externas que participen en las acciones descritas en el caso de uso</a:t>
            </a:r>
          </a:p>
          <a:p>
            <a:r>
              <a:rPr lang="es-CR" dirty="0" smtClean="0"/>
              <a:t>El sistema mismo</a:t>
            </a:r>
          </a:p>
          <a:p>
            <a:pPr lvl="1"/>
            <a:r>
              <a:rPr lang="es-CR" dirty="0" smtClean="0"/>
              <a:t>Ciertas acciones son ejecutas por el mismo sistema por lo que al documentar el caso de uso se nombra a el mismo </a:t>
            </a:r>
            <a:r>
              <a:rPr lang="es-CR" dirty="0" smtClean="0"/>
              <a:t>cómo </a:t>
            </a:r>
            <a:r>
              <a:rPr lang="es-CR" dirty="0" smtClean="0"/>
              <a:t>actor</a:t>
            </a:r>
          </a:p>
          <a:p>
            <a:pPr lvl="1"/>
            <a:r>
              <a:rPr lang="es-CR" dirty="0" smtClean="0"/>
              <a:t>Por ejemplo, el actor que dispara un proceso calendarizado o automatizado podría ser el sistema mismo</a:t>
            </a:r>
            <a:endParaRPr lang="en-US" dirty="0"/>
          </a:p>
        </p:txBody>
      </p:sp>
    </p:spTree>
    <p:extLst>
      <p:ext uri="{BB962C8B-B14F-4D97-AF65-F5344CB8AC3E}">
        <p14:creationId xmlns:p14="http://schemas.microsoft.com/office/powerpoint/2010/main" val="283393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Alcance del CU</a:t>
            </a:r>
            <a:endParaRPr lang="en-US" dirty="0"/>
          </a:p>
        </p:txBody>
      </p:sp>
      <p:sp>
        <p:nvSpPr>
          <p:cNvPr id="3" name="Marcador de contenido 2"/>
          <p:cNvSpPr>
            <a:spLocks noGrp="1"/>
          </p:cNvSpPr>
          <p:nvPr>
            <p:ph idx="1"/>
          </p:nvPr>
        </p:nvSpPr>
        <p:spPr>
          <a:xfrm>
            <a:off x="1154954" y="2603500"/>
            <a:ext cx="10801257" cy="3969828"/>
          </a:xfrm>
        </p:spPr>
        <p:txBody>
          <a:bodyPr>
            <a:normAutofit fontScale="92500" lnSpcReduction="20000"/>
          </a:bodyPr>
          <a:lstStyle/>
          <a:p>
            <a:r>
              <a:rPr lang="es-CR" dirty="0" smtClean="0"/>
              <a:t>El alcance funcional se refiere a los servicios que el sistema ofrece, es decir, requerimientos funcionales</a:t>
            </a:r>
          </a:p>
          <a:p>
            <a:pPr lvl="1"/>
            <a:r>
              <a:rPr lang="es-CR" dirty="0" smtClean="0"/>
              <a:t>A pesar de ello los CU no representan todos los requerimientos funcionales</a:t>
            </a:r>
          </a:p>
          <a:p>
            <a:r>
              <a:rPr lang="es-CR" dirty="0" smtClean="0"/>
              <a:t>Usualmente se toman de listas redactadas en modo de historias de usuario</a:t>
            </a:r>
          </a:p>
          <a:p>
            <a:pPr lvl="1"/>
            <a:r>
              <a:rPr lang="es-CR" dirty="0" smtClean="0"/>
              <a:t>[Cómo un], [Quiero], [Con </a:t>
            </a:r>
            <a:r>
              <a:rPr lang="es-CR" dirty="0" smtClean="0"/>
              <a:t>el </a:t>
            </a:r>
            <a:r>
              <a:rPr lang="es-CR" dirty="0" smtClean="0"/>
              <a:t>fin de]</a:t>
            </a:r>
            <a:endParaRPr lang="es-CR" dirty="0" smtClean="0"/>
          </a:p>
          <a:p>
            <a:pPr lvl="1"/>
            <a:r>
              <a:rPr lang="es-CR" dirty="0" smtClean="0"/>
              <a:t>Este formato permite identificar al actor principal, el comportamiento del CU y el objetivo que se debe cumplir</a:t>
            </a:r>
          </a:p>
          <a:p>
            <a:r>
              <a:rPr lang="es-CR" dirty="0" smtClean="0"/>
              <a:t>El caso de uso solo debe mencionar las actividades mas significativas de cada escenario asociado al requerimiento</a:t>
            </a:r>
          </a:p>
          <a:p>
            <a:r>
              <a:rPr lang="es-CR" dirty="0" smtClean="0"/>
              <a:t>Los CU no son para describir opciones del sistema</a:t>
            </a:r>
          </a:p>
          <a:p>
            <a:pPr lvl="1"/>
            <a:r>
              <a:rPr lang="es-CR" dirty="0" smtClean="0"/>
              <a:t>Por ejemplo si el requerimiento es hacer un mantenimiento de usuarios, el alcance del CU debería ser justamente ese. No se debe crear un CU para cada acción del mantenimiento (agregar, editar, eliminar) ya que eso seria describir las opciones de un menú </a:t>
            </a:r>
            <a:r>
              <a:rPr lang="es-CR" sz="1000" dirty="0" smtClean="0"/>
              <a:t>[</a:t>
            </a:r>
            <a:r>
              <a:rPr lang="en-US" sz="1000" dirty="0"/>
              <a:t>Alistair </a:t>
            </a:r>
            <a:r>
              <a:rPr lang="en-US" sz="1000" dirty="0" smtClean="0"/>
              <a:t>Cockburn</a:t>
            </a:r>
            <a:r>
              <a:rPr lang="es-CR" sz="1000" dirty="0" smtClean="0"/>
              <a:t>]. </a:t>
            </a:r>
            <a:r>
              <a:rPr lang="es-CR" sz="1500" dirty="0" smtClean="0"/>
              <a:t>En estos casos se puede usar generalización, extensión, o inclusión</a:t>
            </a:r>
            <a:endParaRPr lang="en-US" sz="1500" dirty="0"/>
          </a:p>
          <a:p>
            <a:endParaRPr lang="es-CR" dirty="0" smtClean="0"/>
          </a:p>
          <a:p>
            <a:endParaRPr lang="en-US" dirty="0"/>
          </a:p>
        </p:txBody>
      </p:sp>
    </p:spTree>
    <p:extLst>
      <p:ext uri="{BB962C8B-B14F-4D97-AF65-F5344CB8AC3E}">
        <p14:creationId xmlns:p14="http://schemas.microsoft.com/office/powerpoint/2010/main" val="296849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Escenarios</a:t>
            </a:r>
            <a:endParaRPr lang="en-US" dirty="0"/>
          </a:p>
        </p:txBody>
      </p:sp>
      <p:sp>
        <p:nvSpPr>
          <p:cNvPr id="3" name="Marcador de contenido 2"/>
          <p:cNvSpPr>
            <a:spLocks noGrp="1"/>
          </p:cNvSpPr>
          <p:nvPr>
            <p:ph idx="1"/>
          </p:nvPr>
        </p:nvSpPr>
        <p:spPr>
          <a:xfrm>
            <a:off x="1154954" y="2603499"/>
            <a:ext cx="10749499" cy="3943949"/>
          </a:xfrm>
        </p:spPr>
        <p:txBody>
          <a:bodyPr>
            <a:normAutofit fontScale="92500"/>
          </a:bodyPr>
          <a:lstStyle/>
          <a:p>
            <a:r>
              <a:rPr lang="es-CR" dirty="0" smtClean="0"/>
              <a:t>Un CU describe un escenario principal en el que todo ocurre según se plantea en el requerimiento</a:t>
            </a:r>
          </a:p>
          <a:p>
            <a:r>
              <a:rPr lang="es-CR" dirty="0" smtClean="0"/>
              <a:t>Adicionalmente el CU debe describir los otros escenarios que ocurren cuando una acción del actor no es la esperada, o cuando no se cumple una condición necesaria para finalizar con éxito la funcionalidad</a:t>
            </a:r>
          </a:p>
          <a:p>
            <a:r>
              <a:rPr lang="es-CR" dirty="0" smtClean="0"/>
              <a:t>Si para cumplir con un objetivo hay diferentes caminos o decisiones, estás también se deben incluir en el CU en la sección de extensiones</a:t>
            </a:r>
          </a:p>
          <a:p>
            <a:r>
              <a:rPr lang="es-CR" dirty="0" smtClean="0"/>
              <a:t>Un escenario puede referenciar a otro CU para así evitar la repetición innecesaria de pasos</a:t>
            </a:r>
          </a:p>
          <a:p>
            <a:r>
              <a:rPr lang="es-CR" dirty="0" smtClean="0"/>
              <a:t>Un escenario de extensión puede extraerse en un caso de uso de </a:t>
            </a:r>
            <a:r>
              <a:rPr lang="es-CR" dirty="0" smtClean="0"/>
              <a:t>extensión</a:t>
            </a:r>
          </a:p>
          <a:p>
            <a:r>
              <a:rPr lang="es-CR" dirty="0" smtClean="0"/>
              <a:t>SI diferentes CU son muy similares y solo varían los parámetros que reciben, se pueden generalizar en un CU aparte</a:t>
            </a:r>
          </a:p>
          <a:p>
            <a:pPr lvl="1"/>
            <a:r>
              <a:rPr lang="es-CR" dirty="0" smtClean="0"/>
              <a:t>Por ejemplo: Buscar usuario, Buscar producto, Buscar factura, se pueden generalizar en el CU “Buscar”</a:t>
            </a:r>
            <a:endParaRPr lang="es-CR" dirty="0" smtClean="0"/>
          </a:p>
        </p:txBody>
      </p:sp>
    </p:spTree>
    <p:extLst>
      <p:ext uri="{BB962C8B-B14F-4D97-AF65-F5344CB8AC3E}">
        <p14:creationId xmlns:p14="http://schemas.microsoft.com/office/powerpoint/2010/main" val="16186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Secciones de un CU</a:t>
            </a:r>
            <a:endParaRPr lang="en-US" dirty="0"/>
          </a:p>
        </p:txBody>
      </p:sp>
      <p:sp>
        <p:nvSpPr>
          <p:cNvPr id="3" name="Marcador de contenido 2"/>
          <p:cNvSpPr>
            <a:spLocks noGrp="1"/>
          </p:cNvSpPr>
          <p:nvPr>
            <p:ph idx="1"/>
          </p:nvPr>
        </p:nvSpPr>
        <p:spPr>
          <a:xfrm>
            <a:off x="1154954" y="2603499"/>
            <a:ext cx="10525212" cy="3909443"/>
          </a:xfrm>
        </p:spPr>
        <p:txBody>
          <a:bodyPr/>
          <a:lstStyle/>
          <a:p>
            <a:r>
              <a:rPr lang="es-CR" dirty="0" smtClean="0"/>
              <a:t>No hay una plantilla universal para escribir Casos de uso</a:t>
            </a:r>
          </a:p>
          <a:p>
            <a:r>
              <a:rPr lang="es-CR" dirty="0" smtClean="0"/>
              <a:t>El nivel de detalle de CU dependerá mucho del contexto organizacional o de proyecto</a:t>
            </a:r>
          </a:p>
          <a:p>
            <a:r>
              <a:rPr lang="es-CR" dirty="0" smtClean="0"/>
              <a:t>En las siguientes filminas se describen las secciones que puede contener un CU y el contenido de las mismas</a:t>
            </a:r>
          </a:p>
          <a:p>
            <a:r>
              <a:rPr lang="es-CR" dirty="0" smtClean="0"/>
              <a:t>Un CU puede incluir algunas o todas dependiendo del nivel técnico o de formalidad que se requieran. También se pueden agregar secciones adicionales a las aquí descritas para cumplir con estándares o requerimientos de la organización</a:t>
            </a:r>
          </a:p>
          <a:p>
            <a:r>
              <a:rPr lang="es-CR" dirty="0" smtClean="0"/>
              <a:t>Los nombres de las secciones pueden variar según la terminología adoptada en la organización, pero su objetivo es el mismo</a:t>
            </a:r>
            <a:endParaRPr lang="en-US" dirty="0"/>
          </a:p>
        </p:txBody>
      </p:sp>
    </p:spTree>
    <p:extLst>
      <p:ext uri="{BB962C8B-B14F-4D97-AF65-F5344CB8AC3E}">
        <p14:creationId xmlns:p14="http://schemas.microsoft.com/office/powerpoint/2010/main" val="1217888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Secciones de un CU</a:t>
            </a:r>
            <a:endParaRPr lang="en-US" dirty="0"/>
          </a:p>
        </p:txBody>
      </p:sp>
      <p:sp>
        <p:nvSpPr>
          <p:cNvPr id="3" name="Marcador de contenido 2"/>
          <p:cNvSpPr>
            <a:spLocks noGrp="1"/>
          </p:cNvSpPr>
          <p:nvPr>
            <p:ph idx="1"/>
          </p:nvPr>
        </p:nvSpPr>
        <p:spPr>
          <a:xfrm>
            <a:off x="1154954" y="2603500"/>
            <a:ext cx="10784004" cy="4012960"/>
          </a:xfrm>
        </p:spPr>
        <p:txBody>
          <a:bodyPr>
            <a:normAutofit fontScale="92500" lnSpcReduction="20000"/>
          </a:bodyPr>
          <a:lstStyle/>
          <a:p>
            <a:r>
              <a:rPr lang="es-CR" dirty="0" smtClean="0"/>
              <a:t> Nombre: </a:t>
            </a:r>
          </a:p>
          <a:p>
            <a:pPr lvl="1"/>
            <a:r>
              <a:rPr lang="es-CR" dirty="0" smtClean="0"/>
              <a:t>Los CU deben tener un nombre descriptivo</a:t>
            </a:r>
          </a:p>
          <a:p>
            <a:pPr lvl="1"/>
            <a:r>
              <a:rPr lang="es-CR" dirty="0" smtClean="0"/>
              <a:t>Opcionalmente pueden tener un código</a:t>
            </a:r>
          </a:p>
          <a:p>
            <a:r>
              <a:rPr lang="es-CR" dirty="0" smtClean="0"/>
              <a:t>Requerimientos asociados</a:t>
            </a:r>
          </a:p>
          <a:p>
            <a:pPr lvl="1"/>
            <a:r>
              <a:rPr lang="es-CR" dirty="0" smtClean="0"/>
              <a:t>Código del requerimiento funcional al que pertenece el CU</a:t>
            </a:r>
          </a:p>
          <a:p>
            <a:r>
              <a:rPr lang="es-CR" dirty="0" smtClean="0"/>
              <a:t>Objetivos</a:t>
            </a:r>
          </a:p>
          <a:p>
            <a:pPr lvl="1"/>
            <a:r>
              <a:rPr lang="es-CR" dirty="0" smtClean="0"/>
              <a:t>Se debe detallar cual es el objetivo que delimita el alcance del CU</a:t>
            </a:r>
          </a:p>
          <a:p>
            <a:r>
              <a:rPr lang="es-CR" dirty="0" smtClean="0"/>
              <a:t>Actor principal</a:t>
            </a:r>
          </a:p>
          <a:p>
            <a:r>
              <a:rPr lang="es-CR" dirty="0" smtClean="0"/>
              <a:t>Precondiciones</a:t>
            </a:r>
          </a:p>
          <a:p>
            <a:pPr lvl="1"/>
            <a:r>
              <a:rPr lang="es-CR" dirty="0" smtClean="0"/>
              <a:t>Especifican condiciones necesarias para iniciar el escenario</a:t>
            </a:r>
          </a:p>
          <a:p>
            <a:r>
              <a:rPr lang="es-CR" dirty="0" smtClean="0"/>
              <a:t>Garantías</a:t>
            </a:r>
          </a:p>
          <a:p>
            <a:pPr lvl="1"/>
            <a:r>
              <a:rPr lang="es-CR" dirty="0" smtClean="0"/>
              <a:t>Indican qué debe cumplirse al finalizar el CU</a:t>
            </a:r>
          </a:p>
        </p:txBody>
      </p:sp>
    </p:spTree>
    <p:extLst>
      <p:ext uri="{BB962C8B-B14F-4D97-AF65-F5344CB8AC3E}">
        <p14:creationId xmlns:p14="http://schemas.microsoft.com/office/powerpoint/2010/main" val="328327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Secciones de un CU</a:t>
            </a:r>
            <a:endParaRPr lang="en-US" dirty="0"/>
          </a:p>
        </p:txBody>
      </p:sp>
      <p:sp>
        <p:nvSpPr>
          <p:cNvPr id="3" name="Marcador de contenido 2"/>
          <p:cNvSpPr>
            <a:spLocks noGrp="1"/>
          </p:cNvSpPr>
          <p:nvPr>
            <p:ph idx="1"/>
          </p:nvPr>
        </p:nvSpPr>
        <p:spPr>
          <a:xfrm>
            <a:off x="1154954" y="2663884"/>
            <a:ext cx="9929991" cy="3736916"/>
          </a:xfrm>
        </p:spPr>
        <p:txBody>
          <a:bodyPr>
            <a:normAutofit lnSpcReduction="10000"/>
          </a:bodyPr>
          <a:lstStyle/>
          <a:p>
            <a:r>
              <a:rPr lang="es-CR" dirty="0" err="1"/>
              <a:t>Trigger</a:t>
            </a:r>
            <a:r>
              <a:rPr lang="es-CR" dirty="0"/>
              <a:t>, o Condición de inicio</a:t>
            </a:r>
          </a:p>
          <a:p>
            <a:pPr lvl="1"/>
            <a:r>
              <a:rPr lang="es-CR" dirty="0" smtClean="0"/>
              <a:t>Indica cuál </a:t>
            </a:r>
            <a:r>
              <a:rPr lang="es-CR" dirty="0"/>
              <a:t>es la condición o acción del actor que da inicio al escenario descrito en el CU</a:t>
            </a:r>
            <a:endParaRPr lang="es-CR" dirty="0" smtClean="0"/>
          </a:p>
          <a:p>
            <a:r>
              <a:rPr lang="es-CR" dirty="0" smtClean="0"/>
              <a:t>Escenario </a:t>
            </a:r>
            <a:r>
              <a:rPr lang="es-CR" dirty="0"/>
              <a:t>Principal</a:t>
            </a:r>
          </a:p>
          <a:p>
            <a:pPr lvl="1"/>
            <a:r>
              <a:rPr lang="es-CR" dirty="0"/>
              <a:t>Describe las acciones del </a:t>
            </a:r>
            <a:r>
              <a:rPr lang="es-CR" dirty="0" smtClean="0"/>
              <a:t>actor y </a:t>
            </a:r>
            <a:r>
              <a:rPr lang="es-CR" dirty="0"/>
              <a:t>respuestas del sistema que cumplen con éxito el objetivo del CU</a:t>
            </a:r>
          </a:p>
          <a:p>
            <a:r>
              <a:rPr lang="es-CR" dirty="0" smtClean="0"/>
              <a:t>Pasos</a:t>
            </a:r>
          </a:p>
          <a:p>
            <a:pPr lvl="1"/>
            <a:r>
              <a:rPr lang="es-CR" dirty="0" smtClean="0"/>
              <a:t>Pueden o no estar enumerados e indican el flujo de acciones de un escenario</a:t>
            </a:r>
          </a:p>
          <a:p>
            <a:pPr lvl="1"/>
            <a:r>
              <a:rPr lang="es-CR" dirty="0" smtClean="0"/>
              <a:t>Incluyen las acciones del actor y las respuestas del sistema</a:t>
            </a:r>
          </a:p>
          <a:p>
            <a:r>
              <a:rPr lang="es-CR" dirty="0"/>
              <a:t>Extensiones</a:t>
            </a:r>
          </a:p>
          <a:p>
            <a:pPr lvl="1"/>
            <a:r>
              <a:rPr lang="es-CR" dirty="0"/>
              <a:t>Describen los cambios en las decisiones del actor que pueden producir un resultado diferente al </a:t>
            </a:r>
            <a:r>
              <a:rPr lang="es-CR" dirty="0" smtClean="0"/>
              <a:t>esperado</a:t>
            </a:r>
          </a:p>
          <a:p>
            <a:endParaRPr lang="en-US" dirty="0"/>
          </a:p>
        </p:txBody>
      </p:sp>
    </p:spTree>
    <p:extLst>
      <p:ext uri="{BB962C8B-B14F-4D97-AF65-F5344CB8AC3E}">
        <p14:creationId xmlns:p14="http://schemas.microsoft.com/office/powerpoint/2010/main" val="4265740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791</TotalTime>
  <Words>1134</Words>
  <Application>Microsoft Office PowerPoint</Application>
  <PresentationFormat>Panorámica</PresentationFormat>
  <Paragraphs>105</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Sala de reuniones Ion</vt:lpstr>
      <vt:lpstr>Especificación de Casos de Uso</vt:lpstr>
      <vt:lpstr>¿Qué es un Caso de Uso?</vt:lpstr>
      <vt:lpstr>¿Qué es un actor?</vt:lpstr>
      <vt:lpstr>Tipos de actores</vt:lpstr>
      <vt:lpstr>Alcance del CU</vt:lpstr>
      <vt:lpstr>Escenarios</vt:lpstr>
      <vt:lpstr>Secciones de un CU</vt:lpstr>
      <vt:lpstr>Secciones de un CU</vt:lpstr>
      <vt:lpstr>Secciones de un CU</vt:lpstr>
      <vt:lpstr>Modelo de casos de uso</vt:lpstr>
      <vt:lpstr>Modelo de casos de uso</vt:lpstr>
      <vt:lpstr>Modelo de casos de uso</vt:lpstr>
      <vt:lpstr>Errores comunes</vt:lpstr>
      <vt:lpstr>Referencias (Por favor consideren leerlas para ampliar sus conocimientos)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Especificación de Casos de Uso</dc:title>
  <dc:creator>Oscar Rivera Salazar</dc:creator>
  <cp:lastModifiedBy>Oscar Rivera Salazar</cp:lastModifiedBy>
  <cp:revision>51</cp:revision>
  <dcterms:created xsi:type="dcterms:W3CDTF">2018-02-08T16:36:12Z</dcterms:created>
  <dcterms:modified xsi:type="dcterms:W3CDTF">2018-02-09T22:24:55Z</dcterms:modified>
</cp:coreProperties>
</file>