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4" r:id="rId3"/>
    <p:sldId id="257" r:id="rId4"/>
    <p:sldId id="258" r:id="rId5"/>
    <p:sldId id="260" r:id="rId6"/>
    <p:sldId id="261" r:id="rId7"/>
    <p:sldId id="259" r:id="rId8"/>
    <p:sldId id="262" r:id="rId9"/>
    <p:sldId id="263" r:id="rId10"/>
    <p:sldId id="265" r:id="rId11"/>
    <p:sldId id="267" r:id="rId12"/>
    <p:sldId id="266" r:id="rId13"/>
    <p:sldId id="268" r:id="rId14"/>
    <p:sldId id="270" r:id="rId15"/>
    <p:sldId id="269" r:id="rId16"/>
    <p:sldId id="271" r:id="rId17"/>
  </p:sldIdLst>
  <p:sldSz cx="12192000" cy="6858000"/>
  <p:notesSz cx="6858000" cy="9144000"/>
  <p:defaultTextStyle>
    <a:defPPr>
      <a:defRPr lang="es-C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s-CR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578467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454748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2179190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1800872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819947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32022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2275844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328650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02778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6725111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785319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2259981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1260065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31040625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5671105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41028005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R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7057660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C6A43429-A8CB-42DE-95B5-4CB27F3947D7}" type="datetimeFigureOut">
              <a:rPr lang="es-CR" smtClean="0"/>
              <a:t>26/2/2018</a:t>
            </a:fld>
            <a:endParaRPr lang="es-C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s-CR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F34AF150-55A7-42A7-AACD-8C8FD051995C}" type="slidenum">
              <a:rPr lang="es-CR" smtClean="0"/>
              <a:t>‹Nº›</a:t>
            </a:fld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778454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s.msdn.microsoft.com/vbteam/2017/03/30/whats-new-in-visual-basic-2017/" TargetMode="External"/><Relationship Id="rId2" Type="http://schemas.openxmlformats.org/officeDocument/2006/relationships/hyperlink" Target="https://blogs.msdn.microsoft.com/vbteam/2014/12/09/new-language-features-in-visual-basic-14/" TargetMode="Externa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R" dirty="0" smtClean="0"/>
              <a:t>Características nuevas en VB.NET</a:t>
            </a:r>
            <a:endParaRPr lang="es-CR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15777121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smtClean="0"/>
              <a:t>VB 2017 (VB15)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15515999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Consideraciones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54954" y="2603500"/>
            <a:ext cx="5012933" cy="3416300"/>
          </a:xfrm>
        </p:spPr>
        <p:txBody>
          <a:bodyPr/>
          <a:lstStyle/>
          <a:p>
            <a:r>
              <a:rPr lang="es-CR" dirty="0" smtClean="0"/>
              <a:t>Nota: Para usar las nuevas características es necesario marcar las opciones de .NET Framework 4.7 al momento de instalar o actualizar Visual Studio 2017</a:t>
            </a:r>
          </a:p>
          <a:p>
            <a:r>
              <a:rPr lang="es-CR" dirty="0" smtClean="0"/>
              <a:t>Esto se hace para los proyectos Web y Desktop</a:t>
            </a:r>
            <a:endParaRPr lang="es-CR" dirty="0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01978" y="2449543"/>
            <a:ext cx="3619500" cy="43053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7" name="Rectángulo redondeado 6"/>
          <p:cNvSpPr/>
          <p:nvPr/>
        </p:nvSpPr>
        <p:spPr>
          <a:xfrm>
            <a:off x="7427343" y="6280030"/>
            <a:ext cx="3071004" cy="258793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R"/>
          </a:p>
        </p:txBody>
      </p:sp>
    </p:spTree>
    <p:extLst>
      <p:ext uri="{BB962C8B-B14F-4D97-AF65-F5344CB8AC3E}">
        <p14:creationId xmlns:p14="http://schemas.microsoft.com/office/powerpoint/2010/main" val="23458950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Tuplas</a:t>
            </a:r>
            <a:endParaRPr lang="es-CR" dirty="0"/>
          </a:p>
        </p:txBody>
      </p:sp>
      <p:sp>
        <p:nvSpPr>
          <p:cNvPr id="5" name="Marcador de contenido 4"/>
          <p:cNvSpPr>
            <a:spLocks noGrp="1"/>
          </p:cNvSpPr>
          <p:nvPr>
            <p:ph idx="1"/>
          </p:nvPr>
        </p:nvSpPr>
        <p:spPr>
          <a:xfrm>
            <a:off x="1154954" y="2603500"/>
            <a:ext cx="10594223" cy="3926696"/>
          </a:xfrm>
        </p:spPr>
        <p:txBody>
          <a:bodyPr/>
          <a:lstStyle/>
          <a:p>
            <a:r>
              <a:rPr lang="es-CR" dirty="0" smtClean="0"/>
              <a:t>Una </a:t>
            </a:r>
            <a:r>
              <a:rPr lang="es-CR" dirty="0" err="1" smtClean="0"/>
              <a:t>tupla</a:t>
            </a:r>
            <a:r>
              <a:rPr lang="es-CR" dirty="0" smtClean="0"/>
              <a:t> es una estructura que tiene un número especifico de valores en secuencia</a:t>
            </a:r>
          </a:p>
          <a:p>
            <a:r>
              <a:rPr lang="es-CR" dirty="0" smtClean="0"/>
              <a:t>Se pueden utilizar para representar una </a:t>
            </a:r>
            <a:r>
              <a:rPr lang="es-CR" dirty="0" err="1" smtClean="0"/>
              <a:t>tupla</a:t>
            </a:r>
            <a:r>
              <a:rPr lang="es-CR" dirty="0" smtClean="0"/>
              <a:t> de bases de datos o para enviar o recibir varios valores en un solo argumento</a:t>
            </a:r>
          </a:p>
          <a:p>
            <a:pPr lvl="1"/>
            <a:r>
              <a:rPr lang="es-CR" dirty="0" smtClean="0"/>
              <a:t>Por ejemplo las </a:t>
            </a:r>
            <a:r>
              <a:rPr lang="es-CR" dirty="0" err="1" smtClean="0"/>
              <a:t>tuplas</a:t>
            </a:r>
            <a:r>
              <a:rPr lang="es-CR" dirty="0" smtClean="0"/>
              <a:t> permiten que una función retorne mas de un </a:t>
            </a:r>
            <a:r>
              <a:rPr lang="es-CR" dirty="0" smtClean="0"/>
              <a:t>valor</a:t>
            </a:r>
          </a:p>
          <a:p>
            <a:r>
              <a:rPr lang="es-CR" dirty="0" smtClean="0"/>
              <a:t>Por defecto los elementos de una </a:t>
            </a:r>
            <a:r>
              <a:rPr lang="es-CR" dirty="0" err="1" smtClean="0"/>
              <a:t>tupla</a:t>
            </a:r>
            <a:r>
              <a:rPr lang="es-CR" dirty="0" smtClean="0"/>
              <a:t> se llama Item1, Item2, ….., </a:t>
            </a:r>
            <a:r>
              <a:rPr lang="es-CR" dirty="0" err="1" smtClean="0"/>
              <a:t>ItemN</a:t>
            </a:r>
            <a:r>
              <a:rPr lang="es-CR" dirty="0" smtClean="0"/>
              <a:t>, pero se les pueden asignar nombres concretos</a:t>
            </a:r>
          </a:p>
          <a:p>
            <a:r>
              <a:rPr lang="es-CR" dirty="0" smtClean="0"/>
              <a:t>Las </a:t>
            </a:r>
            <a:r>
              <a:rPr lang="es-CR" dirty="0" err="1" smtClean="0"/>
              <a:t>tuplas</a:t>
            </a:r>
            <a:r>
              <a:rPr lang="es-CR" dirty="0" smtClean="0"/>
              <a:t> se declaran usando paréntesis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0359999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Tuplas</a:t>
            </a:r>
            <a:endParaRPr lang="es-CR" dirty="0"/>
          </a:p>
        </p:txBody>
      </p:sp>
      <p:pic>
        <p:nvPicPr>
          <p:cNvPr id="4" name="Marcador de contenido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58144" y="2720975"/>
            <a:ext cx="7820025" cy="31813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7106947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Literales binarios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En VB ya existían los literales hexadecimales, estos se declaraban iniciando con &amp;H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&amp;H2A</a:t>
            </a:r>
          </a:p>
          <a:p>
            <a:r>
              <a:rPr lang="es-CR" dirty="0" smtClean="0"/>
              <a:t>Ahora también se pueden declarar literales binarios iniciando con &amp;B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&amp;B101010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28640402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Separadores de dígitos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516586" cy="3416300"/>
          </a:xfrm>
        </p:spPr>
        <p:txBody>
          <a:bodyPr/>
          <a:lstStyle/>
          <a:p>
            <a:r>
              <a:rPr lang="es-CR" dirty="0" smtClean="0"/>
              <a:t>Suponga que se tiene el número 3.444.555,66</a:t>
            </a:r>
          </a:p>
          <a:p>
            <a:r>
              <a:rPr lang="es-CR" dirty="0" smtClean="0"/>
              <a:t>Nótese que usar el punto como separador de miles facilita la lectura del número</a:t>
            </a:r>
          </a:p>
          <a:p>
            <a:r>
              <a:rPr lang="es-CR" dirty="0" smtClean="0"/>
              <a:t>¿Pero que pasaría si quisiéramos separar los dígitos en grupos de dos en dos, o de 4 en 4, o por ejemplo si escribiéramos números binarios?</a:t>
            </a:r>
          </a:p>
          <a:p>
            <a:r>
              <a:rPr lang="es-CR" dirty="0" smtClean="0"/>
              <a:t>Para mejorar la lectura de números VB15 permite usar el guion bajo</a:t>
            </a:r>
          </a:p>
          <a:p>
            <a:pPr lvl="1"/>
            <a:r>
              <a:rPr lang="es-CR" dirty="0" err="1" smtClean="0"/>
              <a:t>Ej</a:t>
            </a:r>
            <a:r>
              <a:rPr lang="es-CR" dirty="0" smtClean="0"/>
              <a:t>: 3_444_555,66</a:t>
            </a:r>
          </a:p>
          <a:p>
            <a:pPr lvl="1"/>
            <a:r>
              <a:rPr lang="es-CR" dirty="0" smtClean="0"/>
              <a:t>&amp;B1010_1011_1111</a:t>
            </a:r>
          </a:p>
          <a:p>
            <a:r>
              <a:rPr lang="es-CR" dirty="0" smtClean="0"/>
              <a:t>Este separador no afecta el valor numérico ya que solo es una ayuda visual</a:t>
            </a:r>
            <a:endParaRPr lang="es-CR" dirty="0"/>
          </a:p>
          <a:p>
            <a:pPr lvl="1"/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8535059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Referencias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s-CR" dirty="0">
                <a:hlinkClick r:id="rId2"/>
              </a:rPr>
              <a:t>https://blogs.msdn.microsoft.com/vbteam/2014/12/09/new-language-features-in-visual-basic-14</a:t>
            </a:r>
            <a:r>
              <a:rPr lang="es-CR" dirty="0" smtClean="0">
                <a:hlinkClick r:id="rId2"/>
              </a:rPr>
              <a:t>/</a:t>
            </a:r>
            <a:endParaRPr lang="es-CR" dirty="0" smtClean="0"/>
          </a:p>
          <a:p>
            <a:r>
              <a:rPr lang="es-CR" dirty="0">
                <a:hlinkClick r:id="rId3"/>
              </a:rPr>
              <a:t>https://blogs.msdn.microsoft.com/vbteam/2017/03/30/whats-new-in-visual-basic-2017</a:t>
            </a:r>
            <a:r>
              <a:rPr lang="es-CR" dirty="0" smtClean="0">
                <a:hlinkClick r:id="rId3"/>
              </a:rPr>
              <a:t>/</a:t>
            </a:r>
            <a:endParaRPr lang="es-CR" dirty="0" smtClean="0"/>
          </a:p>
          <a:p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4350194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VB 2015 (VB14)</a:t>
            </a:r>
            <a:endParaRPr lang="es-CR" dirty="0"/>
          </a:p>
        </p:txBody>
      </p:sp>
    </p:spTree>
    <p:extLst>
      <p:ext uri="{BB962C8B-B14F-4D97-AF65-F5344CB8AC3E}">
        <p14:creationId xmlns:p14="http://schemas.microsoft.com/office/powerpoint/2010/main" val="39696546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Refactorizaciones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Esta es una característica del IDE que nos permite extraer un fragmento de código a una nueva función</a:t>
            </a:r>
            <a:endParaRPr lang="es-CR" dirty="0"/>
          </a:p>
        </p:txBody>
      </p:sp>
      <p:pic>
        <p:nvPicPr>
          <p:cNvPr id="5" name="Imagen 4"/>
          <p:cNvPicPr/>
          <p:nvPr/>
        </p:nvPicPr>
        <p:blipFill rotWithShape="1">
          <a:blip r:embed="rId2"/>
          <a:srcRect l="602" r="21876"/>
          <a:stretch/>
        </p:blipFill>
        <p:spPr>
          <a:xfrm>
            <a:off x="6205388" y="3551046"/>
            <a:ext cx="5664228" cy="28380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4" name="Marcador de contenido 3"/>
          <p:cNvPicPr>
            <a:picLocks/>
          </p:cNvPicPr>
          <p:nvPr/>
        </p:nvPicPr>
        <p:blipFill rotWithShape="1">
          <a:blip r:embed="rId3"/>
          <a:srcRect l="10751" t="-129" b="-1"/>
          <a:stretch/>
        </p:blipFill>
        <p:spPr>
          <a:xfrm>
            <a:off x="281353" y="3674138"/>
            <a:ext cx="5721810" cy="207101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066829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operador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endParaRPr lang="es-CR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R" dirty="0" smtClean="0"/>
              <a:t>El operador </a:t>
            </a:r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CR" dirty="0" smtClean="0"/>
              <a:t> </a:t>
            </a:r>
            <a:r>
              <a:rPr lang="es-CR" dirty="0"/>
              <a:t>p</a:t>
            </a:r>
            <a:r>
              <a:rPr lang="es-CR" dirty="0" smtClean="0"/>
              <a:t>ermite simplificar la comprobación de valores nulos</a:t>
            </a:r>
          </a:p>
          <a:p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CR" dirty="0" smtClean="0"/>
              <a:t> Devuelve un valor solo cuando el objeto no es nulo</a:t>
            </a:r>
          </a:p>
          <a:p>
            <a:r>
              <a:rPr lang="es-CR" dirty="0" smtClean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r>
              <a:rPr lang="es-CR" dirty="0" smtClean="0"/>
              <a:t> Se puede encadenar y se lee de derecha a izquierda. </a:t>
            </a:r>
            <a:r>
              <a:rPr lang="es-CR" dirty="0" err="1" smtClean="0"/>
              <a:t>Ej</a:t>
            </a:r>
            <a:r>
              <a:rPr lang="es-CR" dirty="0" smtClean="0"/>
              <a:t>: </a:t>
            </a:r>
            <a:r>
              <a:rPr lang="es-CR" dirty="0" err="1" smtClean="0">
                <a:latin typeface="Arial" panose="020B0604020202020204" pitchFamily="34" charset="0"/>
                <a:cs typeface="Arial" panose="020B0604020202020204" pitchFamily="34" charset="0"/>
              </a:rPr>
              <a:t>a?.b?.c?.d</a:t>
            </a:r>
            <a:endParaRPr lang="es-CR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R" dirty="0" smtClean="0"/>
              <a:t>Ejemplos:</a:t>
            </a:r>
          </a:p>
          <a:p>
            <a:pPr lvl="1"/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980" y="4654550"/>
            <a:ext cx="5201884" cy="16255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4184" y="4462832"/>
            <a:ext cx="3561449" cy="200902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5940850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Interpolación de </a:t>
            </a:r>
            <a:r>
              <a:rPr lang="es-CR" dirty="0" err="1" smtClean="0"/>
              <a:t>Strings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861176" y="2603499"/>
            <a:ext cx="10965639" cy="3495375"/>
          </a:xfrm>
        </p:spPr>
        <p:txBody>
          <a:bodyPr/>
          <a:lstStyle/>
          <a:p>
            <a:r>
              <a:rPr lang="es-CR" dirty="0" smtClean="0"/>
              <a:t>Anteriormente se utilizaba la función </a:t>
            </a:r>
            <a:r>
              <a:rPr lang="es-CR" dirty="0" err="1" smtClean="0"/>
              <a:t>String.Format</a:t>
            </a:r>
            <a:r>
              <a:rPr lang="es-CR" dirty="0" smtClean="0"/>
              <a:t> para crear </a:t>
            </a:r>
            <a:r>
              <a:rPr lang="es-CR" dirty="0" err="1" smtClean="0"/>
              <a:t>Strings</a:t>
            </a:r>
            <a:r>
              <a:rPr lang="es-CR" dirty="0" smtClean="0"/>
              <a:t> parametrizados</a:t>
            </a:r>
          </a:p>
          <a:p>
            <a:r>
              <a:rPr lang="es-CR" dirty="0" smtClean="0"/>
              <a:t>La interpolación de </a:t>
            </a:r>
            <a:r>
              <a:rPr lang="es-CR" dirty="0" err="1" smtClean="0"/>
              <a:t>String</a:t>
            </a:r>
            <a:r>
              <a:rPr lang="es-CR" dirty="0" smtClean="0"/>
              <a:t> permite crear </a:t>
            </a:r>
            <a:r>
              <a:rPr lang="es-CR" dirty="0" err="1" smtClean="0"/>
              <a:t>String</a:t>
            </a:r>
            <a:r>
              <a:rPr lang="es-CR" dirty="0" smtClean="0"/>
              <a:t> de forma simplificada por medio del símbolo $</a:t>
            </a:r>
          </a:p>
          <a:p>
            <a:r>
              <a:rPr lang="es-CR" dirty="0" smtClean="0"/>
              <a:t>En lugar de enviar parámetros numerados dentro de llaves, se coloca el valor directamente dentro de las llaves</a:t>
            </a:r>
          </a:p>
          <a:p>
            <a:r>
              <a:rPr lang="es-CR" dirty="0" smtClean="0"/>
              <a:t>El resto de reglas aplica de la misma manera que </a:t>
            </a:r>
            <a:r>
              <a:rPr lang="es-CR" dirty="0" err="1" smtClean="0"/>
              <a:t>String.Format</a:t>
            </a:r>
            <a:r>
              <a:rPr lang="es-CR" dirty="0" smtClean="0"/>
              <a:t>, incluyendo el uso de formatos. </a:t>
            </a:r>
            <a:r>
              <a:rPr lang="es-CR" dirty="0" err="1" smtClean="0"/>
              <a:t>Ej</a:t>
            </a:r>
            <a:r>
              <a:rPr lang="es-CR" dirty="0" smtClean="0"/>
              <a:t>: “{0:d}”, “{</a:t>
            </a:r>
            <a:r>
              <a:rPr lang="es-CR" dirty="0" err="1" smtClean="0"/>
              <a:t>valor:d</a:t>
            </a:r>
            <a:r>
              <a:rPr lang="es-CR" dirty="0" smtClean="0"/>
              <a:t>}”</a:t>
            </a:r>
          </a:p>
          <a:p>
            <a:pPr marL="457200" lvl="1" indent="0">
              <a:buNone/>
            </a:pP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6" y="5304886"/>
            <a:ext cx="5048250" cy="10858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8295" y="5290598"/>
            <a:ext cx="4819650" cy="11144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487859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err="1" smtClean="0"/>
              <a:t>Strings</a:t>
            </a:r>
            <a:r>
              <a:rPr lang="es-CR" dirty="0" smtClean="0"/>
              <a:t> </a:t>
            </a:r>
            <a:r>
              <a:rPr lang="es-CR" dirty="0" err="1" smtClean="0"/>
              <a:t>multilínea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499"/>
            <a:ext cx="10697740" cy="3866311"/>
          </a:xfrm>
        </p:spPr>
        <p:txBody>
          <a:bodyPr/>
          <a:lstStyle/>
          <a:p>
            <a:r>
              <a:rPr lang="es-CR" dirty="0" smtClean="0"/>
              <a:t>Para crear un </a:t>
            </a:r>
            <a:r>
              <a:rPr lang="es-CR" dirty="0" err="1"/>
              <a:t>S</a:t>
            </a:r>
            <a:r>
              <a:rPr lang="es-CR" dirty="0" err="1" smtClean="0"/>
              <a:t>tring</a:t>
            </a:r>
            <a:r>
              <a:rPr lang="es-CR" dirty="0" smtClean="0"/>
              <a:t> de muchas líneas se utiliza la constate </a:t>
            </a:r>
            <a:r>
              <a:rPr lang="es-CR" dirty="0" err="1" smtClean="0"/>
              <a:t>vbCrLf</a:t>
            </a:r>
            <a:r>
              <a:rPr lang="es-CR" dirty="0" smtClean="0"/>
              <a:t>, o la variable </a:t>
            </a:r>
            <a:r>
              <a:rPr lang="es-CR" dirty="0" err="1" smtClean="0"/>
              <a:t>System.Enviroment.NewLine</a:t>
            </a:r>
            <a:endParaRPr lang="es-CR" dirty="0" smtClean="0"/>
          </a:p>
          <a:p>
            <a:r>
              <a:rPr lang="es-CR" dirty="0" smtClean="0"/>
              <a:t>Ahora se puede hacer declarando el </a:t>
            </a:r>
            <a:r>
              <a:rPr lang="es-CR" dirty="0" err="1" smtClean="0"/>
              <a:t>String</a:t>
            </a:r>
            <a:r>
              <a:rPr lang="es-CR" dirty="0" smtClean="0"/>
              <a:t> en muchas líneas, imitando el resultado final esperado</a:t>
            </a:r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71228" y="3942548"/>
            <a:ext cx="4206613" cy="27342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620516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El operador </a:t>
            </a:r>
            <a:r>
              <a:rPr lang="es-CR" dirty="0" err="1" smtClean="0"/>
              <a:t>NameOf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80488" cy="3969828"/>
          </a:xfrm>
        </p:spPr>
        <p:txBody>
          <a:bodyPr/>
          <a:lstStyle/>
          <a:p>
            <a:r>
              <a:rPr lang="es-CR" dirty="0" err="1" smtClean="0"/>
              <a:t>NameOf</a:t>
            </a:r>
            <a:r>
              <a:rPr lang="es-CR" dirty="0" smtClean="0"/>
              <a:t> devuelve el nombre del objeto o propiedad consultado, se utiliza para no tener valores </a:t>
            </a:r>
            <a:r>
              <a:rPr lang="es-CR" dirty="0" err="1" smtClean="0"/>
              <a:t>HardCoded</a:t>
            </a:r>
            <a:r>
              <a:rPr lang="es-CR" dirty="0" smtClean="0"/>
              <a:t> en el código</a:t>
            </a:r>
          </a:p>
          <a:p>
            <a:r>
              <a:rPr lang="es-CR" dirty="0" smtClean="0"/>
              <a:t>Por ejemplo si queremos imprimir el nombre de un argumento podemos usar </a:t>
            </a:r>
            <a:r>
              <a:rPr lang="es-CR" dirty="0" err="1" smtClean="0"/>
              <a:t>NameOf</a:t>
            </a:r>
            <a:r>
              <a:rPr lang="es-CR" dirty="0" smtClean="0"/>
              <a:t> en lugar de “quemar” el </a:t>
            </a:r>
            <a:r>
              <a:rPr lang="es-CR" dirty="0" smtClean="0"/>
              <a:t>nombre en </a:t>
            </a:r>
            <a:r>
              <a:rPr lang="es-CR" dirty="0" smtClean="0"/>
              <a:t>el </a:t>
            </a:r>
            <a:r>
              <a:rPr lang="es-CR" dirty="0" err="1" smtClean="0"/>
              <a:t>String</a:t>
            </a:r>
            <a:endParaRPr lang="es-CR" dirty="0" smtClean="0"/>
          </a:p>
          <a:p>
            <a:r>
              <a:rPr lang="es-CR" dirty="0" smtClean="0"/>
              <a:t>Es muy útil para realizar </a:t>
            </a:r>
            <a:r>
              <a:rPr lang="es-CR" dirty="0" err="1" smtClean="0"/>
              <a:t>logueos</a:t>
            </a:r>
            <a:endParaRPr lang="es-CR" dirty="0" smtClean="0"/>
          </a:p>
          <a:p>
            <a:pPr marL="457200" lvl="1" indent="0">
              <a:buNone/>
            </a:pPr>
            <a:endParaRPr lang="es-CR" dirty="0" smtClean="0"/>
          </a:p>
          <a:p>
            <a:pPr marL="457200" lvl="1" indent="0">
              <a:buNone/>
            </a:pPr>
            <a:endParaRPr lang="es-CR" dirty="0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7588" y="4588414"/>
            <a:ext cx="8124825" cy="11239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6" name="Imagen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000" y="5888576"/>
            <a:ext cx="5334000" cy="8096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232137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Propiedades automáticas de solo lectura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611476" cy="3969828"/>
          </a:xfrm>
        </p:spPr>
        <p:txBody>
          <a:bodyPr/>
          <a:lstStyle/>
          <a:p>
            <a:r>
              <a:rPr lang="es-CR" dirty="0" smtClean="0"/>
              <a:t>En VB anteriormente era posible declarar propiedades automáticas pero solo cuando eran de lectura y escritura</a:t>
            </a:r>
          </a:p>
          <a:p>
            <a:r>
              <a:rPr lang="es-CR" dirty="0" smtClean="0"/>
              <a:t>Ahora es posible declarar e inicializar una propiedad automática de solo lectura</a:t>
            </a:r>
          </a:p>
          <a:p>
            <a:r>
              <a:rPr lang="es-CR" dirty="0" smtClean="0"/>
              <a:t>El valor también se puede modificar directamente en el constructor</a:t>
            </a:r>
          </a:p>
          <a:p>
            <a:endParaRPr lang="es-CR" dirty="0"/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2580" y="4256417"/>
            <a:ext cx="4448175" cy="22098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pic>
        <p:nvPicPr>
          <p:cNvPr id="5" name="Imagen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67587" y="4894592"/>
            <a:ext cx="2943225" cy="9334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2905550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R" dirty="0" smtClean="0"/>
              <a:t>Comentarios</a:t>
            </a:r>
            <a:endParaRPr lang="es-CR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154954" y="2603500"/>
            <a:ext cx="10007627" cy="3416300"/>
          </a:xfrm>
        </p:spPr>
        <p:txBody>
          <a:bodyPr/>
          <a:lstStyle/>
          <a:p>
            <a:r>
              <a:rPr lang="es-CR" dirty="0" smtClean="0"/>
              <a:t>Ahora se pueden agregar comentarios a sentencias divididas en varias líneas</a:t>
            </a:r>
          </a:p>
          <a:p>
            <a:endParaRPr lang="es-CR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1459" y="3586803"/>
            <a:ext cx="8129852" cy="304869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0792803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la de reuniones Ion">
  <a:themeElements>
    <a:clrScheme name="Sala de reuniones Ion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Sala de reuniones 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ala de reuniones 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174</TotalTime>
  <Words>542</Words>
  <Application>Microsoft Office PowerPoint</Application>
  <PresentationFormat>Panorámica</PresentationFormat>
  <Paragraphs>54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Sala de reuniones Ion</vt:lpstr>
      <vt:lpstr>Características nuevas en VB.NET</vt:lpstr>
      <vt:lpstr>VB 2015 (VB14)</vt:lpstr>
      <vt:lpstr>Refactorizaciones</vt:lpstr>
      <vt:lpstr>El operador ?</vt:lpstr>
      <vt:lpstr>Interpolación de Strings</vt:lpstr>
      <vt:lpstr>Strings multilínea</vt:lpstr>
      <vt:lpstr>El operador NameOf</vt:lpstr>
      <vt:lpstr>Propiedades automáticas de solo lectura</vt:lpstr>
      <vt:lpstr>Comentarios</vt:lpstr>
      <vt:lpstr>VB 2017 (VB15)</vt:lpstr>
      <vt:lpstr>Consideraciones</vt:lpstr>
      <vt:lpstr>Tuplas</vt:lpstr>
      <vt:lpstr>Tuplas</vt:lpstr>
      <vt:lpstr>Literales binarios</vt:lpstr>
      <vt:lpstr>Separadores de dígitos</vt:lpstr>
      <vt:lpstr>Referencias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Características nuevas en VB.NET</dc:title>
  <dc:creator>Oscar Rivera Salazar</dc:creator>
  <cp:lastModifiedBy>Oscar Rivera Salazar</cp:lastModifiedBy>
  <cp:revision>29</cp:revision>
  <dcterms:created xsi:type="dcterms:W3CDTF">2018-02-23T19:17:55Z</dcterms:created>
  <dcterms:modified xsi:type="dcterms:W3CDTF">2018-02-26T20:27:45Z</dcterms:modified>
</cp:coreProperties>
</file>