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4" r:id="rId7"/>
    <p:sldId id="260" r:id="rId8"/>
    <p:sldId id="261" r:id="rId9"/>
    <p:sldId id="262"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794BB85-C479-4E24-9596-B7A46CFE953F}"/>
    <pc:docChg chg="modSld">
      <pc:chgData name="" userId="" providerId="" clId="Web-{E794BB85-C479-4E24-9596-B7A46CFE953F}" dt="2018-02-22T19:12:18.496" v="37"/>
      <pc:docMkLst>
        <pc:docMk/>
      </pc:docMkLst>
      <pc:sldChg chg="modSp">
        <pc:chgData name="" userId="" providerId="" clId="Web-{E794BB85-C479-4E24-9596-B7A46CFE953F}" dt="2018-02-22T19:09:35.306" v="6"/>
        <pc:sldMkLst>
          <pc:docMk/>
          <pc:sldMk cId="2722731236" sldId="265"/>
        </pc:sldMkLst>
        <pc:spChg chg="mod">
          <ac:chgData name="" userId="" providerId="" clId="Web-{E794BB85-C479-4E24-9596-B7A46CFE953F}" dt="2018-02-22T19:09:35.306" v="6"/>
          <ac:spMkLst>
            <pc:docMk/>
            <pc:sldMk cId="2722731236" sldId="265"/>
            <ac:spMk id="3" creationId="{00000000-0000-0000-0000-000000000000}"/>
          </ac:spMkLst>
        </pc:spChg>
      </pc:sldChg>
      <pc:sldChg chg="modSp">
        <pc:chgData name="" userId="" providerId="" clId="Web-{E794BB85-C479-4E24-9596-B7A46CFE953F}" dt="2018-02-22T19:09:55.759" v="14"/>
        <pc:sldMkLst>
          <pc:docMk/>
          <pc:sldMk cId="2865373676" sldId="269"/>
        </pc:sldMkLst>
        <pc:spChg chg="mod">
          <ac:chgData name="" userId="" providerId="" clId="Web-{E794BB85-C479-4E24-9596-B7A46CFE953F}" dt="2018-02-22T19:09:55.759" v="14"/>
          <ac:spMkLst>
            <pc:docMk/>
            <pc:sldMk cId="2865373676" sldId="269"/>
            <ac:spMk id="3" creationId="{00000000-0000-0000-0000-000000000000}"/>
          </ac:spMkLst>
        </pc:spChg>
      </pc:sldChg>
      <pc:sldChg chg="modSp">
        <pc:chgData name="" userId="" providerId="" clId="Web-{E794BB85-C479-4E24-9596-B7A46CFE953F}" dt="2018-02-22T19:12:18.496" v="36"/>
        <pc:sldMkLst>
          <pc:docMk/>
          <pc:sldMk cId="53190506" sldId="271"/>
        </pc:sldMkLst>
        <pc:spChg chg="mod">
          <ac:chgData name="" userId="" providerId="" clId="Web-{E794BB85-C479-4E24-9596-B7A46CFE953F}" dt="2018-02-22T19:12:18.496" v="36"/>
          <ac:spMkLst>
            <pc:docMk/>
            <pc:sldMk cId="53190506"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2/22/2018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2/22/2018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netflix-techblog/fault-tolerance-in-a-high-volume-distributed-system-91ab4faae74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Conceptos de </a:t>
            </a:r>
            <a:r>
              <a:rPr lang="es-CR" dirty="0" err="1"/>
              <a:t>Microservicios</a:t>
            </a:r>
            <a:endParaRPr lang="en-US" dirty="0"/>
          </a:p>
        </p:txBody>
      </p:sp>
      <p:sp>
        <p:nvSpPr>
          <p:cNvPr id="3" name="Subtítulo 2"/>
          <p:cNvSpPr>
            <a:spLocks noGrp="1"/>
          </p:cNvSpPr>
          <p:nvPr>
            <p:ph type="subTitle" idx="1"/>
          </p:nvPr>
        </p:nvSpPr>
        <p:spPr/>
        <p:txBody>
          <a:bodyPr/>
          <a:lstStyle/>
          <a:p>
            <a:r>
              <a:rPr lang="es-CR" dirty="0"/>
              <a:t>“Haz una sola cosa, y hazla bien”</a:t>
            </a:r>
            <a:endParaRPr lang="en-US" dirty="0"/>
          </a:p>
        </p:txBody>
      </p:sp>
    </p:spTree>
    <p:extLst>
      <p:ext uri="{BB962C8B-B14F-4D97-AF65-F5344CB8AC3E}">
        <p14:creationId xmlns:p14="http://schemas.microsoft.com/office/powerpoint/2010/main" val="369377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Endpoints</a:t>
            </a:r>
            <a:r>
              <a:rPr lang="es-CR" dirty="0"/>
              <a:t> inteligentes</a:t>
            </a:r>
            <a:endParaRPr lang="en-US" dirty="0"/>
          </a:p>
        </p:txBody>
      </p:sp>
      <p:sp>
        <p:nvSpPr>
          <p:cNvPr id="3" name="Marcador de contenido 2"/>
          <p:cNvSpPr>
            <a:spLocks noGrp="1"/>
          </p:cNvSpPr>
          <p:nvPr>
            <p:ph idx="1"/>
          </p:nvPr>
        </p:nvSpPr>
        <p:spPr>
          <a:xfrm>
            <a:off x="680321" y="2336873"/>
            <a:ext cx="11034351" cy="4219202"/>
          </a:xfrm>
        </p:spPr>
        <p:txBody>
          <a:bodyPr vert="horz" lIns="91440" tIns="45720" rIns="91440" bIns="45720" rtlCol="0" anchor="t">
            <a:normAutofit lnSpcReduction="10000"/>
          </a:bodyPr>
          <a:lstStyle/>
          <a:p>
            <a:r>
              <a:rPr lang="es-CR" dirty="0"/>
              <a:t>Algunos mecanismos de comunicación entre procesos son muy complejos y pueden incluir reglas de negocio</a:t>
            </a:r>
          </a:p>
          <a:p>
            <a:pPr lvl="1"/>
            <a:r>
              <a:rPr lang="es-CR" dirty="0"/>
              <a:t>Por ejemplo </a:t>
            </a:r>
            <a:r>
              <a:rPr lang="es-CR" dirty="0" err="1"/>
              <a:t>Enterprice</a:t>
            </a:r>
            <a:r>
              <a:rPr lang="es-CR" dirty="0"/>
              <a:t> </a:t>
            </a:r>
            <a:r>
              <a:rPr lang="es-CR" dirty="0" err="1"/>
              <a:t>Service</a:t>
            </a:r>
            <a:r>
              <a:rPr lang="es-CR" dirty="0"/>
              <a:t> Bus</a:t>
            </a:r>
          </a:p>
          <a:p>
            <a:r>
              <a:rPr lang="es-CR" dirty="0"/>
              <a:t>Los microservicios deben tan desacoplados como cohesivos</a:t>
            </a:r>
          </a:p>
          <a:p>
            <a:r>
              <a:rPr lang="es-CR" dirty="0"/>
              <a:t>Al recibir solicitudes, deben aplicar la lógica necesaria y producir una respuesta</a:t>
            </a:r>
          </a:p>
          <a:p>
            <a:r>
              <a:rPr lang="es-CR" dirty="0"/>
              <a:t>La respuesta debería enviarse usando un protocolos simples y estandarizados como REST</a:t>
            </a:r>
          </a:p>
          <a:p>
            <a:r>
              <a:rPr lang="es-CR" dirty="0"/>
              <a:t>Otra opción es usar mensajes en lugar de un bus de mensajes. Si se utiliza un bus de mensajería esta debería ser los más simple posible, dejando toda la lógica en los extremos de los servicios</a:t>
            </a:r>
            <a:endParaRPr lang="en-US" dirty="0"/>
          </a:p>
        </p:txBody>
      </p:sp>
    </p:spTree>
    <p:extLst>
      <p:ext uri="{BB962C8B-B14F-4D97-AF65-F5344CB8AC3E}">
        <p14:creationId xmlns:p14="http://schemas.microsoft.com/office/powerpoint/2010/main" val="272273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Gobernanza descentralizada</a:t>
            </a:r>
            <a:endParaRPr lang="en-US" dirty="0"/>
          </a:p>
        </p:txBody>
      </p:sp>
      <p:sp>
        <p:nvSpPr>
          <p:cNvPr id="3" name="Marcador de contenido 2"/>
          <p:cNvSpPr>
            <a:spLocks noGrp="1"/>
          </p:cNvSpPr>
          <p:nvPr>
            <p:ph idx="1"/>
          </p:nvPr>
        </p:nvSpPr>
        <p:spPr>
          <a:xfrm>
            <a:off x="680321" y="2336873"/>
            <a:ext cx="11129241" cy="4245082"/>
          </a:xfrm>
        </p:spPr>
        <p:txBody>
          <a:bodyPr>
            <a:normAutofit/>
          </a:bodyPr>
          <a:lstStyle/>
          <a:p>
            <a:r>
              <a:rPr lang="es-CR" dirty="0"/>
              <a:t>Podemos definir dos aspectos de esta característica</a:t>
            </a:r>
          </a:p>
          <a:p>
            <a:r>
              <a:rPr lang="es-CR" dirty="0"/>
              <a:t>1-Los contratos de los servicios no son absolutos</a:t>
            </a:r>
          </a:p>
          <a:p>
            <a:pPr lvl="1"/>
            <a:r>
              <a:rPr lang="es-CR" dirty="0"/>
              <a:t>Los servicios y contratos no están amarrados a una sola tecnología o </a:t>
            </a:r>
            <a:r>
              <a:rPr lang="es-CR" dirty="0" err="1"/>
              <a:t>estandar</a:t>
            </a:r>
            <a:endParaRPr lang="es-CR" dirty="0"/>
          </a:p>
          <a:p>
            <a:pPr lvl="1"/>
            <a:r>
              <a:rPr lang="es-CR" dirty="0"/>
              <a:t>Los servicios están hechos en diferentes tecnologías y con diferentes estándares</a:t>
            </a:r>
          </a:p>
          <a:p>
            <a:pPr lvl="1"/>
            <a:r>
              <a:rPr lang="es-CR" dirty="0"/>
              <a:t>Los clientes no están obligados a recibir datos que no necesitan</a:t>
            </a:r>
          </a:p>
          <a:p>
            <a:pPr lvl="1"/>
            <a:r>
              <a:rPr lang="es-CR" dirty="0"/>
              <a:t>Un mismo servicio puede ofrecer datos diferentes basado en las necesidades de los clientes</a:t>
            </a:r>
          </a:p>
          <a:p>
            <a:r>
              <a:rPr lang="es-CR" dirty="0"/>
              <a:t>2-Gobernanza del equipo de desarrollo</a:t>
            </a:r>
          </a:p>
          <a:p>
            <a:pPr lvl="1"/>
            <a:r>
              <a:rPr lang="es-CR" dirty="0"/>
              <a:t>Empresas como </a:t>
            </a:r>
            <a:r>
              <a:rPr lang="es-CR" dirty="0" err="1"/>
              <a:t>Netflix</a:t>
            </a:r>
            <a:r>
              <a:rPr lang="es-CR" dirty="0"/>
              <a:t> y Amazon dan cada vez más responsabilidades a los equipos de desarrollo haciéndolos responsables del cumplimiento de la calidad y el mantenimiento de los servicios</a:t>
            </a:r>
          </a:p>
          <a:p>
            <a:pPr lvl="1"/>
            <a:r>
              <a:rPr lang="es-CR" dirty="0"/>
              <a:t>Los equipos también son responsables 24/7 del soporte de los servicios</a:t>
            </a:r>
          </a:p>
          <a:p>
            <a:pPr lvl="1"/>
            <a:endParaRPr lang="en-US" dirty="0"/>
          </a:p>
        </p:txBody>
      </p:sp>
    </p:spTree>
    <p:extLst>
      <p:ext uri="{BB962C8B-B14F-4D97-AF65-F5344CB8AC3E}">
        <p14:creationId xmlns:p14="http://schemas.microsoft.com/office/powerpoint/2010/main" val="203077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Manejo de datos descentralizado</a:t>
            </a:r>
            <a:endParaRPr lang="en-US" dirty="0"/>
          </a:p>
        </p:txBody>
      </p:sp>
      <p:sp>
        <p:nvSpPr>
          <p:cNvPr id="3" name="Marcador de contenido 2"/>
          <p:cNvSpPr>
            <a:spLocks noGrp="1"/>
          </p:cNvSpPr>
          <p:nvPr>
            <p:ph idx="1"/>
          </p:nvPr>
        </p:nvSpPr>
        <p:spPr>
          <a:xfrm>
            <a:off x="680321" y="2336873"/>
            <a:ext cx="11042977" cy="4132938"/>
          </a:xfrm>
        </p:spPr>
        <p:txBody>
          <a:bodyPr>
            <a:normAutofit lnSpcReduction="10000"/>
          </a:bodyPr>
          <a:lstStyle/>
          <a:p>
            <a:r>
              <a:rPr lang="es-CR" dirty="0"/>
              <a:t>Cada servicio tiene su propio contexto del mundo de negocios</a:t>
            </a:r>
          </a:p>
          <a:p>
            <a:pPr lvl="1"/>
            <a:r>
              <a:rPr lang="es-CR" dirty="0"/>
              <a:t>La misma entidad puede tener nombre y propiedades diferentes en varios servicios, inclusive puede existir solo en algunos de los servicios y ser ignorada por otros</a:t>
            </a:r>
          </a:p>
          <a:p>
            <a:r>
              <a:rPr lang="es-CR" dirty="0"/>
              <a:t>Cada servicio sabe únicamente lo que necesita para realizar sus funciones e ignora los correspondiente a otros servicios</a:t>
            </a:r>
          </a:p>
          <a:p>
            <a:r>
              <a:rPr lang="es-CR" dirty="0"/>
              <a:t>Esto se conoce como </a:t>
            </a:r>
            <a:r>
              <a:rPr lang="es-CR" i="1" dirty="0" err="1"/>
              <a:t>Bounded</a:t>
            </a:r>
            <a:r>
              <a:rPr lang="es-CR" i="1" dirty="0"/>
              <a:t> </a:t>
            </a:r>
            <a:r>
              <a:rPr lang="es-CR" i="1" dirty="0" err="1"/>
              <a:t>Context</a:t>
            </a:r>
            <a:r>
              <a:rPr lang="es-CR" i="1" dirty="0"/>
              <a:t> </a:t>
            </a:r>
            <a:r>
              <a:rPr lang="es-CR" dirty="0"/>
              <a:t>(contexto delimitado) y es parte del patrón de </a:t>
            </a:r>
            <a:r>
              <a:rPr lang="es-CR" i="1" dirty="0" err="1"/>
              <a:t>Domain</a:t>
            </a:r>
            <a:r>
              <a:rPr lang="es-CR" i="1" dirty="0"/>
              <a:t> </a:t>
            </a:r>
            <a:r>
              <a:rPr lang="es-CR" i="1" dirty="0" err="1"/>
              <a:t>Driven</a:t>
            </a:r>
            <a:r>
              <a:rPr lang="es-CR" i="1" dirty="0"/>
              <a:t> </a:t>
            </a:r>
            <a:r>
              <a:rPr lang="es-CR" i="1" dirty="0" err="1"/>
              <a:t>Design</a:t>
            </a:r>
            <a:r>
              <a:rPr lang="es-CR" i="1" dirty="0"/>
              <a:t> </a:t>
            </a:r>
            <a:r>
              <a:rPr lang="es-CR" dirty="0"/>
              <a:t>(DDD) y significa que los servicios tienen contextos limitados y bien definidos</a:t>
            </a:r>
          </a:p>
          <a:p>
            <a:r>
              <a:rPr lang="es-CR" dirty="0"/>
              <a:t>Los servicios también usan bases de datos diferentes (</a:t>
            </a:r>
            <a:r>
              <a:rPr lang="es-CR" i="1" dirty="0"/>
              <a:t>persistencia poliglota</a:t>
            </a:r>
            <a:r>
              <a:rPr lang="es-CR" dirty="0"/>
              <a:t>)</a:t>
            </a:r>
          </a:p>
          <a:p>
            <a:r>
              <a:rPr lang="es-CR" dirty="0"/>
              <a:t>El inconveniente está en el manejo de transacciones distribuidas y estrategias de </a:t>
            </a:r>
            <a:r>
              <a:rPr lang="es-CR" dirty="0" err="1"/>
              <a:t>rollback</a:t>
            </a:r>
            <a:r>
              <a:rPr lang="es-CR" dirty="0"/>
              <a:t>, lo cual añade complejidad a los mecanismos de comunicación</a:t>
            </a:r>
            <a:endParaRPr lang="en-US" dirty="0"/>
          </a:p>
        </p:txBody>
      </p:sp>
    </p:spTree>
    <p:extLst>
      <p:ext uri="{BB962C8B-B14F-4D97-AF65-F5344CB8AC3E}">
        <p14:creationId xmlns:p14="http://schemas.microsoft.com/office/powerpoint/2010/main" val="290112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Automatización de infraestructura</a:t>
            </a:r>
            <a:endParaRPr lang="en-US" dirty="0"/>
          </a:p>
        </p:txBody>
      </p:sp>
      <p:sp>
        <p:nvSpPr>
          <p:cNvPr id="3" name="Marcador de contenido 2"/>
          <p:cNvSpPr>
            <a:spLocks noGrp="1"/>
          </p:cNvSpPr>
          <p:nvPr>
            <p:ph idx="1"/>
          </p:nvPr>
        </p:nvSpPr>
        <p:spPr/>
        <p:txBody>
          <a:bodyPr/>
          <a:lstStyle/>
          <a:p>
            <a:r>
              <a:rPr lang="es-CR" dirty="0"/>
              <a:t>Implica el uso de herramientas de pruebas automatizadas 	y liberaciones automatizadas</a:t>
            </a:r>
          </a:p>
          <a:p>
            <a:r>
              <a:rPr lang="es-CR" dirty="0"/>
              <a:t>Estas herramientas usualmente son servicios en la nube</a:t>
            </a:r>
          </a:p>
          <a:p>
            <a:r>
              <a:rPr lang="es-CR" dirty="0"/>
              <a:t>También se utilizan herramientas como </a:t>
            </a:r>
            <a:r>
              <a:rPr lang="es-CR" dirty="0" err="1"/>
              <a:t>Docker</a:t>
            </a:r>
            <a:r>
              <a:rPr lang="es-CR" dirty="0"/>
              <a:t> para que cada servicio se ejecute en su propio proceso </a:t>
            </a:r>
          </a:p>
          <a:p>
            <a:r>
              <a:rPr lang="es-CR" dirty="0"/>
              <a:t>Se utilizan las técnicas de integración continua y entrega continua</a:t>
            </a:r>
            <a:endParaRPr lang="en-US" dirty="0"/>
          </a:p>
        </p:txBody>
      </p:sp>
    </p:spTree>
    <p:extLst>
      <p:ext uri="{BB962C8B-B14F-4D97-AF65-F5344CB8AC3E}">
        <p14:creationId xmlns:p14="http://schemas.microsoft.com/office/powerpoint/2010/main" val="305499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Diseño tolerante al fallo</a:t>
            </a:r>
            <a:endParaRPr lang="en-US" dirty="0"/>
          </a:p>
        </p:txBody>
      </p:sp>
      <p:sp>
        <p:nvSpPr>
          <p:cNvPr id="3" name="Marcador de contenido 2"/>
          <p:cNvSpPr>
            <a:spLocks noGrp="1"/>
          </p:cNvSpPr>
          <p:nvPr>
            <p:ph idx="1"/>
          </p:nvPr>
        </p:nvSpPr>
        <p:spPr>
          <a:xfrm>
            <a:off x="680321" y="2336873"/>
            <a:ext cx="11155121" cy="4288214"/>
          </a:xfrm>
        </p:spPr>
        <p:txBody>
          <a:bodyPr vert="horz" lIns="91440" tIns="45720" rIns="91440" bIns="45720" rtlCol="0" anchor="t">
            <a:normAutofit fontScale="92500"/>
          </a:bodyPr>
          <a:lstStyle/>
          <a:p>
            <a:r>
              <a:rPr lang="es-CR" dirty="0"/>
              <a:t>Un servicio puede fallar en cualquier momento de una cadena de llamados, y al hacerlo, se debe responder agraciadamente al cliente</a:t>
            </a:r>
          </a:p>
          <a:p>
            <a:r>
              <a:rPr lang="es-CR" dirty="0"/>
              <a:t>En este enlace se explica un ejemplo de como Netflix maneja estas situaciones:</a:t>
            </a:r>
          </a:p>
          <a:p>
            <a:pPr lvl="1"/>
            <a:r>
              <a:rPr lang="es-CR" dirty="0">
                <a:hlinkClick r:id="rId2"/>
              </a:rPr>
              <a:t>https://medium.com/netflix-techblog/fault-tolerance-in-a-high-volume-distributed-system-91ab4faae74a</a:t>
            </a:r>
            <a:endParaRPr lang="es-CR" dirty="0"/>
          </a:p>
          <a:p>
            <a:pPr lvl="1"/>
            <a:r>
              <a:rPr lang="es-CR" dirty="0"/>
              <a:t>Netflix hace fallar servicios intencionalmente durante el día para verificar que el manejo de fallos funcione correctamente</a:t>
            </a:r>
          </a:p>
          <a:p>
            <a:r>
              <a:rPr lang="es-CR" dirty="0"/>
              <a:t>Deben haber pruebas automatizadas en producción</a:t>
            </a:r>
          </a:p>
          <a:p>
            <a:r>
              <a:rPr lang="es-CR" dirty="0"/>
              <a:t>También deben haber servicios de restauración automatizada</a:t>
            </a:r>
          </a:p>
          <a:p>
            <a:r>
              <a:rPr lang="es-CR" dirty="0"/>
              <a:t>Los servicios se deben monitorizar constantemente</a:t>
            </a:r>
          </a:p>
          <a:p>
            <a:pPr lvl="1"/>
            <a:r>
              <a:rPr lang="es-CR" dirty="0"/>
              <a:t>Es común que los microservicios tengan sofisticadas estrategias de </a:t>
            </a:r>
            <a:r>
              <a:rPr lang="es-CR" dirty="0" err="1"/>
              <a:t>bitacoreo</a:t>
            </a:r>
            <a:r>
              <a:rPr lang="es-CR" dirty="0"/>
              <a:t> y </a:t>
            </a:r>
            <a:r>
              <a:rPr lang="es-CR" dirty="0" err="1"/>
              <a:t>dashboardas</a:t>
            </a:r>
            <a:r>
              <a:rPr lang="es-CR" dirty="0"/>
              <a:t> de disponibilidad y rendimiento</a:t>
            </a:r>
            <a:endParaRPr lang="en-US" dirty="0"/>
          </a:p>
        </p:txBody>
      </p:sp>
    </p:spTree>
    <p:extLst>
      <p:ext uri="{BB962C8B-B14F-4D97-AF65-F5344CB8AC3E}">
        <p14:creationId xmlns:p14="http://schemas.microsoft.com/office/powerpoint/2010/main" val="286537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Diseño evolutivo</a:t>
            </a:r>
            <a:endParaRPr lang="en-US" dirty="0"/>
          </a:p>
        </p:txBody>
      </p:sp>
      <p:sp>
        <p:nvSpPr>
          <p:cNvPr id="3" name="Marcador de contenido 2"/>
          <p:cNvSpPr>
            <a:spLocks noGrp="1"/>
          </p:cNvSpPr>
          <p:nvPr>
            <p:ph idx="1"/>
          </p:nvPr>
        </p:nvSpPr>
        <p:spPr>
          <a:xfrm>
            <a:off x="680321" y="2336872"/>
            <a:ext cx="11051604" cy="4262335"/>
          </a:xfrm>
        </p:spPr>
        <p:txBody>
          <a:bodyPr>
            <a:normAutofit lnSpcReduction="10000"/>
          </a:bodyPr>
          <a:lstStyle/>
          <a:p>
            <a:r>
              <a:rPr lang="es-CR" dirty="0"/>
              <a:t>No es necesario hacer una aplicación enteramente orientada a </a:t>
            </a:r>
            <a:r>
              <a:rPr lang="es-CR" dirty="0" err="1"/>
              <a:t>microservicios</a:t>
            </a:r>
            <a:r>
              <a:rPr lang="es-CR" dirty="0"/>
              <a:t> desde el inicio</a:t>
            </a:r>
          </a:p>
          <a:p>
            <a:r>
              <a:rPr lang="es-CR" dirty="0"/>
              <a:t>Se puede comenzar con uno o dos </a:t>
            </a:r>
            <a:r>
              <a:rPr lang="es-CR" dirty="0" err="1"/>
              <a:t>microservicios</a:t>
            </a:r>
            <a:r>
              <a:rPr lang="es-CR" dirty="0"/>
              <a:t> e ir segregando más conforme los equipos desarrollen madurez en el tema</a:t>
            </a:r>
          </a:p>
          <a:p>
            <a:r>
              <a:rPr lang="es-CR" dirty="0"/>
              <a:t>En una aplicación monolítica se pueden agregar nuevas funcionalidades poco a poco en forma de </a:t>
            </a:r>
            <a:r>
              <a:rPr lang="es-CR" dirty="0" err="1"/>
              <a:t>microservicios</a:t>
            </a:r>
            <a:endParaRPr lang="es-CR" dirty="0"/>
          </a:p>
          <a:p>
            <a:r>
              <a:rPr lang="es-CR" dirty="0"/>
              <a:t>Las partes que cambian más a menudo deberían separarse de las que se mantienen uniformes</a:t>
            </a:r>
          </a:p>
          <a:p>
            <a:r>
              <a:rPr lang="es-CR" dirty="0"/>
              <a:t>Si dos servicios cambian juntos constantemente se debería considerar combinarlos en uno solo</a:t>
            </a:r>
          </a:p>
          <a:p>
            <a:pPr lvl="1"/>
            <a:r>
              <a:rPr lang="es-CR" dirty="0"/>
              <a:t>El hecho de que cambien juntos implica que pertenecen al mismo contexto y no debieron separarse en primer lugar</a:t>
            </a:r>
            <a:endParaRPr lang="en-US" dirty="0"/>
          </a:p>
        </p:txBody>
      </p:sp>
    </p:spTree>
    <p:extLst>
      <p:ext uri="{BB962C8B-B14F-4D97-AF65-F5344CB8AC3E}">
        <p14:creationId xmlns:p14="http://schemas.microsoft.com/office/powerpoint/2010/main" val="319025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Ejemplo de separación en </a:t>
            </a:r>
            <a:r>
              <a:rPr lang="es-CR" dirty="0" err="1"/>
              <a:t>microservicios</a:t>
            </a:r>
            <a:endParaRPr lang="en-US" dirty="0"/>
          </a:p>
        </p:txBody>
      </p:sp>
      <p:sp>
        <p:nvSpPr>
          <p:cNvPr id="3" name="Marcador de contenido 2"/>
          <p:cNvSpPr>
            <a:spLocks noGrp="1"/>
          </p:cNvSpPr>
          <p:nvPr>
            <p:ph idx="1"/>
          </p:nvPr>
        </p:nvSpPr>
        <p:spPr>
          <a:xfrm>
            <a:off x="680321" y="2336872"/>
            <a:ext cx="11137868" cy="4150191"/>
          </a:xfrm>
        </p:spPr>
        <p:txBody>
          <a:bodyPr vert="horz" lIns="91440" tIns="45720" rIns="91440" bIns="45720" rtlCol="0" anchor="t">
            <a:normAutofit fontScale="92500" lnSpcReduction="10000"/>
          </a:bodyPr>
          <a:lstStyle/>
          <a:p>
            <a:r>
              <a:rPr lang="es-CR" dirty="0"/>
              <a:t>Consideremos la siguiente estructura de servicios en Instagram</a:t>
            </a:r>
          </a:p>
          <a:p>
            <a:pPr lvl="1"/>
            <a:r>
              <a:rPr lang="es-CR" b="1" dirty="0"/>
              <a:t>Usuario</a:t>
            </a:r>
            <a:r>
              <a:rPr lang="es-CR" dirty="0"/>
              <a:t>: registrar, eliminar usuario</a:t>
            </a:r>
          </a:p>
          <a:p>
            <a:pPr lvl="1"/>
            <a:r>
              <a:rPr lang="es-CR" b="1" dirty="0"/>
              <a:t>Autenticación</a:t>
            </a:r>
            <a:r>
              <a:rPr lang="es-CR" dirty="0"/>
              <a:t>: Generar token de usuario/contraseña</a:t>
            </a:r>
          </a:p>
          <a:p>
            <a:pPr lvl="1"/>
            <a:r>
              <a:rPr lang="es-CR" b="1" dirty="0"/>
              <a:t>Foto</a:t>
            </a:r>
            <a:r>
              <a:rPr lang="es-CR" dirty="0"/>
              <a:t>: Guardar, remover fotos, cambiarles el tamaño</a:t>
            </a:r>
          </a:p>
          <a:p>
            <a:pPr lvl="1"/>
            <a:r>
              <a:rPr lang="es-CR" b="1" dirty="0"/>
              <a:t>Ubicación</a:t>
            </a:r>
            <a:r>
              <a:rPr lang="es-CR" dirty="0"/>
              <a:t>: Guardar y encontrar ubicaciones</a:t>
            </a:r>
          </a:p>
          <a:p>
            <a:pPr lvl="1"/>
            <a:r>
              <a:rPr lang="es-CR" b="1" dirty="0"/>
              <a:t>Tags</a:t>
            </a:r>
            <a:r>
              <a:rPr lang="es-CR" dirty="0"/>
              <a:t>: guardar, crear y remover tags</a:t>
            </a:r>
          </a:p>
          <a:p>
            <a:pPr lvl="1"/>
            <a:r>
              <a:rPr lang="es-CR" b="1" dirty="0"/>
              <a:t>Línea de tiempo</a:t>
            </a:r>
            <a:r>
              <a:rPr lang="es-CR" dirty="0"/>
              <a:t>: listar fotos</a:t>
            </a:r>
          </a:p>
          <a:p>
            <a:pPr lvl="1"/>
            <a:r>
              <a:rPr lang="es-CR" b="1" dirty="0"/>
              <a:t>Email</a:t>
            </a:r>
            <a:r>
              <a:rPr lang="es-CR" dirty="0"/>
              <a:t>: enviar emails</a:t>
            </a:r>
          </a:p>
          <a:p>
            <a:pPr lvl="1"/>
            <a:r>
              <a:rPr lang="es-CR" b="1" dirty="0"/>
              <a:t>Búsqueda</a:t>
            </a:r>
            <a:r>
              <a:rPr lang="es-CR" dirty="0"/>
              <a:t>: buscar fotos basándose en tags</a:t>
            </a:r>
          </a:p>
          <a:p>
            <a:r>
              <a:rPr lang="es-CR" dirty="0"/>
              <a:t>La granularidad escogida para separar servicios depende del tamaño de los equipos y la complejidad de los servicios</a:t>
            </a:r>
          </a:p>
          <a:p>
            <a:pPr lvl="1"/>
            <a:r>
              <a:rPr lang="es-CR" dirty="0"/>
              <a:t>Por ejemplo, ¿Cambiar el tamaño de las fotos debería ser parte del servicio de fotos o tener su propio servicio?</a:t>
            </a:r>
            <a:endParaRPr lang="en-US" dirty="0"/>
          </a:p>
        </p:txBody>
      </p:sp>
    </p:spTree>
    <p:extLst>
      <p:ext uri="{BB962C8B-B14F-4D97-AF65-F5344CB8AC3E}">
        <p14:creationId xmlns:p14="http://schemas.microsoft.com/office/powerpoint/2010/main" val="53190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APIs</a:t>
            </a:r>
            <a:r>
              <a:rPr lang="es-CR" dirty="0"/>
              <a:t> de </a:t>
            </a:r>
            <a:r>
              <a:rPr lang="es-CR" dirty="0" err="1"/>
              <a:t>Microservicios</a:t>
            </a:r>
            <a:endParaRPr lang="en-US" dirty="0"/>
          </a:p>
        </p:txBody>
      </p:sp>
      <p:sp>
        <p:nvSpPr>
          <p:cNvPr id="3" name="Marcador de contenido 2"/>
          <p:cNvSpPr>
            <a:spLocks noGrp="1"/>
          </p:cNvSpPr>
          <p:nvPr>
            <p:ph idx="1"/>
          </p:nvPr>
        </p:nvSpPr>
        <p:spPr>
          <a:xfrm>
            <a:off x="680320" y="2336872"/>
            <a:ext cx="11327649" cy="4314094"/>
          </a:xfrm>
        </p:spPr>
        <p:txBody>
          <a:bodyPr>
            <a:normAutofit fontScale="92500" lnSpcReduction="10000"/>
          </a:bodyPr>
          <a:lstStyle/>
          <a:p>
            <a:r>
              <a:rPr lang="es-CR" dirty="0"/>
              <a:t>Al trabajar con </a:t>
            </a:r>
            <a:r>
              <a:rPr lang="es-CR" dirty="0" err="1"/>
              <a:t>microservios</a:t>
            </a:r>
            <a:r>
              <a:rPr lang="es-CR" dirty="0"/>
              <a:t> es común (pero no obligatorio) usar </a:t>
            </a:r>
            <a:r>
              <a:rPr lang="es-CR" dirty="0" err="1"/>
              <a:t>APIs</a:t>
            </a:r>
            <a:r>
              <a:rPr lang="es-CR" dirty="0"/>
              <a:t> basadas en HTTP y REST debido a que se simplifica y estandariza la forma de comunicación</a:t>
            </a:r>
          </a:p>
          <a:p>
            <a:r>
              <a:rPr lang="es-CR" dirty="0"/>
              <a:t>Los verbos de HTTP se deben usar adecuadamente</a:t>
            </a:r>
          </a:p>
          <a:p>
            <a:pPr lvl="1"/>
            <a:r>
              <a:rPr lang="es-CR" dirty="0"/>
              <a:t>Por ejemplo si se quiere borrar un elemento no se debe hacer </a:t>
            </a:r>
            <a:r>
              <a:rPr lang="es-CR" i="1" dirty="0"/>
              <a:t>Post /elemento/borrar/{id}</a:t>
            </a:r>
            <a:r>
              <a:rPr lang="es-CR" dirty="0"/>
              <a:t>, en su lugar se usa </a:t>
            </a:r>
            <a:r>
              <a:rPr lang="es-CR" i="1" dirty="0" err="1"/>
              <a:t>Delete</a:t>
            </a:r>
            <a:r>
              <a:rPr lang="es-CR" i="1" dirty="0"/>
              <a:t> /elemento/{id}</a:t>
            </a:r>
          </a:p>
          <a:p>
            <a:r>
              <a:rPr lang="es-CR" dirty="0"/>
              <a:t>Los verbos de HTTP son:</a:t>
            </a:r>
          </a:p>
          <a:p>
            <a:pPr lvl="1"/>
            <a:r>
              <a:rPr lang="es-CR" b="1" dirty="0"/>
              <a:t>Post</a:t>
            </a:r>
            <a:r>
              <a:rPr lang="es-CR" dirty="0"/>
              <a:t>: crear nuevos recursos</a:t>
            </a:r>
          </a:p>
          <a:p>
            <a:pPr lvl="1"/>
            <a:r>
              <a:rPr lang="es-CR" b="1" dirty="0" err="1"/>
              <a:t>Get</a:t>
            </a:r>
            <a:r>
              <a:rPr lang="es-CR" dirty="0"/>
              <a:t>: consultar recursos, se pueden enviar parámetros adicionales de paginación</a:t>
            </a:r>
          </a:p>
          <a:p>
            <a:pPr lvl="1"/>
            <a:r>
              <a:rPr lang="es-CR" b="1" dirty="0" err="1"/>
              <a:t>Put</a:t>
            </a:r>
            <a:r>
              <a:rPr lang="es-CR" dirty="0"/>
              <a:t>: actualizar o crear un recurso si el id no existe, se envían todos los campos</a:t>
            </a:r>
          </a:p>
          <a:p>
            <a:pPr lvl="1"/>
            <a:r>
              <a:rPr lang="es-CR" b="1" dirty="0" err="1"/>
              <a:t>Patch</a:t>
            </a:r>
            <a:r>
              <a:rPr lang="es-CR" dirty="0"/>
              <a:t>: actualizar, solo envían los campos modificados</a:t>
            </a:r>
          </a:p>
          <a:p>
            <a:pPr lvl="1"/>
            <a:r>
              <a:rPr lang="es-CR" b="1" dirty="0" err="1"/>
              <a:t>Delete</a:t>
            </a:r>
            <a:r>
              <a:rPr lang="es-CR" dirty="0"/>
              <a:t>: eliminar</a:t>
            </a:r>
          </a:p>
          <a:p>
            <a:r>
              <a:rPr lang="es-CR" dirty="0"/>
              <a:t>No es obligatorio que un recurso implemente todos los métodos, puede ser de solo lectura o solo escritura</a:t>
            </a:r>
            <a:endParaRPr lang="en-US" dirty="0"/>
          </a:p>
        </p:txBody>
      </p:sp>
    </p:spTree>
    <p:extLst>
      <p:ext uri="{BB962C8B-B14F-4D97-AF65-F5344CB8AC3E}">
        <p14:creationId xmlns:p14="http://schemas.microsoft.com/office/powerpoint/2010/main" val="143554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APIs</a:t>
            </a:r>
            <a:r>
              <a:rPr lang="es-CR" dirty="0"/>
              <a:t> de </a:t>
            </a:r>
            <a:r>
              <a:rPr lang="es-CR" dirty="0" err="1"/>
              <a:t>Microservicios</a:t>
            </a:r>
            <a:endParaRPr lang="en-US" dirty="0"/>
          </a:p>
        </p:txBody>
      </p:sp>
      <p:sp>
        <p:nvSpPr>
          <p:cNvPr id="3" name="Marcador de contenido 2"/>
          <p:cNvSpPr>
            <a:spLocks noGrp="1"/>
          </p:cNvSpPr>
          <p:nvPr>
            <p:ph idx="1"/>
          </p:nvPr>
        </p:nvSpPr>
        <p:spPr>
          <a:xfrm>
            <a:off x="680321" y="2336872"/>
            <a:ext cx="10973966" cy="4184697"/>
          </a:xfrm>
        </p:spPr>
        <p:txBody>
          <a:bodyPr>
            <a:normAutofit fontScale="92500" lnSpcReduction="20000"/>
          </a:bodyPr>
          <a:lstStyle/>
          <a:p>
            <a:r>
              <a:rPr lang="es-CR" dirty="0"/>
              <a:t>Las solicitudes HTTP también tienen códigos de respuesta estandarizados</a:t>
            </a:r>
          </a:p>
          <a:p>
            <a:pPr lvl="1"/>
            <a:r>
              <a:rPr lang="es-CR" dirty="0"/>
              <a:t>200: Ok</a:t>
            </a:r>
          </a:p>
          <a:p>
            <a:pPr lvl="1"/>
            <a:r>
              <a:rPr lang="es-CR" dirty="0"/>
              <a:t>201: </a:t>
            </a:r>
            <a:r>
              <a:rPr lang="es-CR" dirty="0" err="1"/>
              <a:t>Created</a:t>
            </a:r>
            <a:endParaRPr lang="es-CR" dirty="0"/>
          </a:p>
          <a:p>
            <a:pPr lvl="1"/>
            <a:r>
              <a:rPr lang="es-CR" dirty="0"/>
              <a:t>204: No Content</a:t>
            </a:r>
          </a:p>
          <a:p>
            <a:pPr lvl="1"/>
            <a:r>
              <a:rPr lang="es-CR" dirty="0"/>
              <a:t>400: </a:t>
            </a:r>
            <a:r>
              <a:rPr lang="es-CR" dirty="0" err="1"/>
              <a:t>Invalid</a:t>
            </a:r>
            <a:r>
              <a:rPr lang="es-CR" dirty="0"/>
              <a:t> </a:t>
            </a:r>
            <a:r>
              <a:rPr lang="es-CR" dirty="0" err="1"/>
              <a:t>Request</a:t>
            </a:r>
            <a:endParaRPr lang="es-CR" dirty="0"/>
          </a:p>
          <a:p>
            <a:pPr lvl="1"/>
            <a:r>
              <a:rPr lang="es-CR" dirty="0"/>
              <a:t>404: </a:t>
            </a:r>
            <a:r>
              <a:rPr lang="es-CR" dirty="0" err="1"/>
              <a:t>Not</a:t>
            </a:r>
            <a:r>
              <a:rPr lang="es-CR" dirty="0"/>
              <a:t> </a:t>
            </a:r>
            <a:r>
              <a:rPr lang="es-CR" dirty="0" err="1"/>
              <a:t>Found</a:t>
            </a:r>
            <a:endParaRPr lang="es-CR" dirty="0"/>
          </a:p>
          <a:p>
            <a:pPr lvl="1"/>
            <a:r>
              <a:rPr lang="es-CR" dirty="0"/>
              <a:t>405: </a:t>
            </a:r>
            <a:r>
              <a:rPr lang="es-CR" dirty="0" err="1"/>
              <a:t>Method</a:t>
            </a:r>
            <a:r>
              <a:rPr lang="es-CR" dirty="0"/>
              <a:t> </a:t>
            </a:r>
            <a:r>
              <a:rPr lang="es-CR" dirty="0" err="1"/>
              <a:t>Not</a:t>
            </a:r>
            <a:r>
              <a:rPr lang="es-CR" dirty="0"/>
              <a:t> </a:t>
            </a:r>
            <a:r>
              <a:rPr lang="es-CR" dirty="0" err="1"/>
              <a:t>Allowed</a:t>
            </a:r>
            <a:endParaRPr lang="es-CR" dirty="0"/>
          </a:p>
          <a:p>
            <a:pPr lvl="1"/>
            <a:r>
              <a:rPr lang="es-CR" dirty="0"/>
              <a:t>409: </a:t>
            </a:r>
            <a:r>
              <a:rPr lang="es-CR" dirty="0" err="1"/>
              <a:t>Conflict</a:t>
            </a:r>
            <a:endParaRPr lang="es-CR" dirty="0"/>
          </a:p>
          <a:p>
            <a:pPr lvl="1"/>
            <a:r>
              <a:rPr lang="es-CR" dirty="0"/>
              <a:t>500: </a:t>
            </a:r>
            <a:r>
              <a:rPr lang="es-CR" dirty="0" err="1"/>
              <a:t>Internal</a:t>
            </a:r>
            <a:r>
              <a:rPr lang="es-CR" dirty="0"/>
              <a:t> Server Error</a:t>
            </a:r>
          </a:p>
          <a:p>
            <a:r>
              <a:rPr lang="es-CR" dirty="0"/>
              <a:t>Además de los códigos, las respuestas HTTP contienen información adicional en los </a:t>
            </a:r>
            <a:r>
              <a:rPr lang="es-CR" dirty="0" err="1"/>
              <a:t>headers</a:t>
            </a:r>
            <a:r>
              <a:rPr lang="es-CR" dirty="0"/>
              <a:t> como por ejemplo, el id del objeto recién creado</a:t>
            </a:r>
          </a:p>
          <a:p>
            <a:r>
              <a:rPr lang="es-CR" dirty="0"/>
              <a:t>Se recomienda que las </a:t>
            </a:r>
            <a:r>
              <a:rPr lang="es-CR" dirty="0" err="1"/>
              <a:t>urls</a:t>
            </a:r>
            <a:r>
              <a:rPr lang="es-CR" dirty="0"/>
              <a:t> del API utilicen https y estén en un subdominio por motivos de seguridad</a:t>
            </a:r>
          </a:p>
          <a:p>
            <a:pPr lvl="1"/>
            <a:r>
              <a:rPr lang="es-CR" dirty="0" err="1"/>
              <a:t>Ej</a:t>
            </a:r>
            <a:r>
              <a:rPr lang="es-CR" dirty="0"/>
              <a:t>: https://dominio/api/</a:t>
            </a:r>
            <a:endParaRPr lang="en-US" dirty="0"/>
          </a:p>
        </p:txBody>
      </p:sp>
    </p:spTree>
    <p:extLst>
      <p:ext uri="{BB962C8B-B14F-4D97-AF65-F5344CB8AC3E}">
        <p14:creationId xmlns:p14="http://schemas.microsoft.com/office/powerpoint/2010/main" val="18970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son </a:t>
            </a:r>
            <a:r>
              <a:rPr lang="es-CR" dirty="0" err="1"/>
              <a:t>microservicios</a:t>
            </a:r>
            <a:r>
              <a:rPr lang="es-CR" dirty="0"/>
              <a:t>?</a:t>
            </a:r>
            <a:endParaRPr lang="en-US" dirty="0"/>
          </a:p>
        </p:txBody>
      </p:sp>
      <p:sp>
        <p:nvSpPr>
          <p:cNvPr id="3" name="Marcador de contenido 2"/>
          <p:cNvSpPr>
            <a:spLocks noGrp="1"/>
          </p:cNvSpPr>
          <p:nvPr>
            <p:ph idx="1"/>
          </p:nvPr>
        </p:nvSpPr>
        <p:spPr>
          <a:xfrm>
            <a:off x="680321" y="2336873"/>
            <a:ext cx="11111988" cy="4081180"/>
          </a:xfrm>
        </p:spPr>
        <p:txBody>
          <a:bodyPr>
            <a:normAutofit/>
          </a:bodyPr>
          <a:lstStyle/>
          <a:p>
            <a:r>
              <a:rPr lang="es-CR" dirty="0"/>
              <a:t>Son un estilo arquitectural en el cual los sistemas se dividen en servicios pequeños</a:t>
            </a:r>
          </a:p>
          <a:p>
            <a:r>
              <a:rPr lang="es-CR" dirty="0"/>
              <a:t>Cada servicio es independiente y se ejecuta en su propio proceso separado de los demás</a:t>
            </a:r>
          </a:p>
          <a:p>
            <a:r>
              <a:rPr lang="es-CR" dirty="0"/>
              <a:t>Los servicios se comunican usando mecanismos simples, usualmente HTTP</a:t>
            </a:r>
          </a:p>
          <a:p>
            <a:r>
              <a:rPr lang="es-CR" dirty="0"/>
              <a:t>Se liberan de forma independiente y automatizada</a:t>
            </a:r>
          </a:p>
          <a:p>
            <a:r>
              <a:rPr lang="es-CR" dirty="0"/>
              <a:t>Pueden estar escritos en diferentes lenguajes y usar diferentes bases de datos</a:t>
            </a:r>
          </a:p>
          <a:p>
            <a:r>
              <a:rPr lang="es-CR" dirty="0"/>
              <a:t>Hay un manejo centralizado mínimo</a:t>
            </a:r>
            <a:endParaRPr lang="en-US" dirty="0"/>
          </a:p>
        </p:txBody>
      </p:sp>
    </p:spTree>
    <p:extLst>
      <p:ext uri="{BB962C8B-B14F-4D97-AF65-F5344CB8AC3E}">
        <p14:creationId xmlns:p14="http://schemas.microsoft.com/office/powerpoint/2010/main" val="390405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Beneficios</a:t>
            </a:r>
            <a:endParaRPr lang="en-US" dirty="0"/>
          </a:p>
        </p:txBody>
      </p:sp>
      <p:sp>
        <p:nvSpPr>
          <p:cNvPr id="3" name="Marcador de contenido 2"/>
          <p:cNvSpPr>
            <a:spLocks noGrp="1"/>
          </p:cNvSpPr>
          <p:nvPr>
            <p:ph idx="1"/>
          </p:nvPr>
        </p:nvSpPr>
        <p:spPr>
          <a:xfrm>
            <a:off x="680321" y="2336873"/>
            <a:ext cx="10801437" cy="4158818"/>
          </a:xfrm>
        </p:spPr>
        <p:txBody>
          <a:bodyPr>
            <a:normAutofit/>
          </a:bodyPr>
          <a:lstStyle/>
          <a:p>
            <a:r>
              <a:rPr lang="es-CR" dirty="0"/>
              <a:t>Los servicios son simples, concentrándose en hacer una cosa bien</a:t>
            </a:r>
          </a:p>
          <a:p>
            <a:r>
              <a:rPr lang="es-CR" dirty="0"/>
              <a:t>Cada servicio se puede construir usando la herramienta más apropiada para el trabajo</a:t>
            </a:r>
          </a:p>
          <a:p>
            <a:r>
              <a:rPr lang="es-CR" dirty="0"/>
              <a:t>Los sistemas basados en </a:t>
            </a:r>
            <a:r>
              <a:rPr lang="es-CR" dirty="0" err="1"/>
              <a:t>microservicios</a:t>
            </a:r>
            <a:r>
              <a:rPr lang="es-CR" dirty="0"/>
              <a:t> tienen bajo acoplamiento</a:t>
            </a:r>
          </a:p>
          <a:p>
            <a:r>
              <a:rPr lang="es-CR" dirty="0" err="1"/>
              <a:t>Multiples</a:t>
            </a:r>
            <a:r>
              <a:rPr lang="es-CR" dirty="0"/>
              <a:t> equipos de desarrollo pueden trabajar en diferentes servicios en paralelo</a:t>
            </a:r>
          </a:p>
          <a:p>
            <a:r>
              <a:rPr lang="es-CR" dirty="0"/>
              <a:t>Permiten realizar liberaciones frecuentes y continuas, manteniendo el sistema disponible y estable</a:t>
            </a:r>
          </a:p>
          <a:p>
            <a:r>
              <a:rPr lang="es-CR" dirty="0"/>
              <a:t>Tienen responsabilidades separadas y bien definidas</a:t>
            </a:r>
            <a:endParaRPr lang="en-US" dirty="0"/>
          </a:p>
        </p:txBody>
      </p:sp>
    </p:spTree>
    <p:extLst>
      <p:ext uri="{BB962C8B-B14F-4D97-AF65-F5344CB8AC3E}">
        <p14:creationId xmlns:p14="http://schemas.microsoft.com/office/powerpoint/2010/main" val="335920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Diferencias con aplicaciones monolíticas</a:t>
            </a:r>
            <a:endParaRPr lang="en-US" dirty="0"/>
          </a:p>
        </p:txBody>
      </p:sp>
      <p:sp>
        <p:nvSpPr>
          <p:cNvPr id="3" name="Marcador de contenido 2"/>
          <p:cNvSpPr>
            <a:spLocks noGrp="1"/>
          </p:cNvSpPr>
          <p:nvPr>
            <p:ph idx="1"/>
          </p:nvPr>
        </p:nvSpPr>
        <p:spPr>
          <a:xfrm>
            <a:off x="680321" y="2336872"/>
            <a:ext cx="10922207" cy="4029421"/>
          </a:xfrm>
        </p:spPr>
        <p:txBody>
          <a:bodyPr>
            <a:normAutofit/>
          </a:bodyPr>
          <a:lstStyle/>
          <a:p>
            <a:r>
              <a:rPr lang="es-CR" dirty="0"/>
              <a:t>En las aplicaciones monolíticas todos los módulos se ejecutan en el mismo proceso</a:t>
            </a:r>
          </a:p>
          <a:p>
            <a:r>
              <a:rPr lang="es-CR" dirty="0"/>
              <a:t>Para hacerlas escalables, se replica toda la aplicación en varios servidores</a:t>
            </a:r>
          </a:p>
          <a:p>
            <a:r>
              <a:rPr lang="es-CR" dirty="0"/>
              <a:t>En la arquitectura de </a:t>
            </a:r>
            <a:r>
              <a:rPr lang="es-CR" dirty="0" err="1"/>
              <a:t>microservicios</a:t>
            </a:r>
            <a:r>
              <a:rPr lang="es-CR" dirty="0"/>
              <a:t> cada servicio se ejecuta en un proceso independiente</a:t>
            </a:r>
          </a:p>
          <a:p>
            <a:r>
              <a:rPr lang="es-CR" dirty="0"/>
              <a:t>Los </a:t>
            </a:r>
            <a:r>
              <a:rPr lang="es-CR" dirty="0" err="1"/>
              <a:t>microservicios</a:t>
            </a:r>
            <a:r>
              <a:rPr lang="es-CR" dirty="0"/>
              <a:t> se escalan replicando diferentes servicios en varios servidores</a:t>
            </a:r>
          </a:p>
          <a:p>
            <a:pPr lvl="1"/>
            <a:r>
              <a:rPr lang="es-CR" dirty="0"/>
              <a:t>Se pueden escalar solo los servicios con mayor demanda, no es necesario escalar todos los módulos del sistema</a:t>
            </a:r>
            <a:endParaRPr lang="en-US" dirty="0"/>
          </a:p>
        </p:txBody>
      </p:sp>
    </p:spTree>
    <p:extLst>
      <p:ext uri="{BB962C8B-B14F-4D97-AF65-F5344CB8AC3E}">
        <p14:creationId xmlns:p14="http://schemas.microsoft.com/office/powerpoint/2010/main" val="39976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Diferencias con aplicaciones monolíticas</a:t>
            </a:r>
            <a:endParaRPr lang="en-US" dirty="0"/>
          </a:p>
        </p:txBody>
      </p:sp>
      <p:pic>
        <p:nvPicPr>
          <p:cNvPr id="4" name="Marcador de contenido 3"/>
          <p:cNvPicPr>
            <a:picLocks noGrp="1" noChangeAspect="1"/>
          </p:cNvPicPr>
          <p:nvPr>
            <p:ph idx="1"/>
          </p:nvPr>
        </p:nvPicPr>
        <p:blipFill>
          <a:blip r:embed="rId2"/>
          <a:stretch>
            <a:fillRect/>
          </a:stretch>
        </p:blipFill>
        <p:spPr>
          <a:xfrm>
            <a:off x="2493044" y="2336800"/>
            <a:ext cx="5989888" cy="3598863"/>
          </a:xfrm>
          <a:prstGeom prst="rect">
            <a:avLst/>
          </a:prstGeom>
        </p:spPr>
      </p:pic>
    </p:spTree>
    <p:extLst>
      <p:ext uri="{BB962C8B-B14F-4D97-AF65-F5344CB8AC3E}">
        <p14:creationId xmlns:p14="http://schemas.microsoft.com/office/powerpoint/2010/main" val="291953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Características</a:t>
            </a:r>
            <a:endParaRPr lang="en-US" dirty="0"/>
          </a:p>
        </p:txBody>
      </p:sp>
      <p:sp>
        <p:nvSpPr>
          <p:cNvPr id="3" name="Marcador de contenido 2"/>
          <p:cNvSpPr>
            <a:spLocks noGrp="1"/>
          </p:cNvSpPr>
          <p:nvPr>
            <p:ph idx="1"/>
          </p:nvPr>
        </p:nvSpPr>
        <p:spPr>
          <a:xfrm>
            <a:off x="680321" y="2336873"/>
            <a:ext cx="11025724" cy="4132938"/>
          </a:xfrm>
        </p:spPr>
        <p:txBody>
          <a:bodyPr>
            <a:normAutofit/>
          </a:bodyPr>
          <a:lstStyle/>
          <a:p>
            <a:r>
              <a:rPr lang="es-CR" dirty="0"/>
              <a:t>En general las arquitecturas orientas a </a:t>
            </a:r>
            <a:r>
              <a:rPr lang="es-CR" dirty="0" err="1"/>
              <a:t>microservicios</a:t>
            </a:r>
            <a:r>
              <a:rPr lang="es-CR" dirty="0"/>
              <a:t> presentan todas o algunas de las siguientes características:</a:t>
            </a:r>
          </a:p>
          <a:p>
            <a:pPr lvl="1"/>
            <a:r>
              <a:rPr lang="es-CR" dirty="0"/>
              <a:t>Componentes vía servicios</a:t>
            </a:r>
          </a:p>
          <a:p>
            <a:pPr lvl="1"/>
            <a:r>
              <a:rPr lang="es-CR" dirty="0"/>
              <a:t>Organización basada en capacidades de negocio</a:t>
            </a:r>
          </a:p>
          <a:p>
            <a:pPr lvl="1"/>
            <a:r>
              <a:rPr lang="es-CR" dirty="0"/>
              <a:t>Productos en lugar de proyectos</a:t>
            </a:r>
          </a:p>
          <a:p>
            <a:pPr lvl="1"/>
            <a:r>
              <a:rPr lang="es-CR" dirty="0" err="1"/>
              <a:t>Endpoints</a:t>
            </a:r>
            <a:r>
              <a:rPr lang="es-CR" dirty="0"/>
              <a:t> inteligentes</a:t>
            </a:r>
          </a:p>
          <a:p>
            <a:pPr lvl="1"/>
            <a:r>
              <a:rPr lang="es-CR" dirty="0"/>
              <a:t>Gobernanza descentralizado</a:t>
            </a:r>
          </a:p>
          <a:p>
            <a:pPr lvl="1"/>
            <a:r>
              <a:rPr lang="es-CR" dirty="0"/>
              <a:t>Manejo de datos descentralizado</a:t>
            </a:r>
          </a:p>
          <a:p>
            <a:pPr lvl="1"/>
            <a:r>
              <a:rPr lang="es-CR" dirty="0"/>
              <a:t>Automatización de estructura</a:t>
            </a:r>
          </a:p>
          <a:p>
            <a:pPr lvl="1"/>
            <a:r>
              <a:rPr lang="es-CR" dirty="0"/>
              <a:t>Diseño tolerante al fallo</a:t>
            </a:r>
          </a:p>
          <a:p>
            <a:pPr lvl="1"/>
            <a:r>
              <a:rPr lang="es-CR" dirty="0"/>
              <a:t>Diseño evolutivo</a:t>
            </a:r>
          </a:p>
        </p:txBody>
      </p:sp>
    </p:spTree>
    <p:extLst>
      <p:ext uri="{BB962C8B-B14F-4D97-AF65-F5344CB8AC3E}">
        <p14:creationId xmlns:p14="http://schemas.microsoft.com/office/powerpoint/2010/main" val="312936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Componentes vía servicios</a:t>
            </a:r>
            <a:endParaRPr lang="en-US" dirty="0"/>
          </a:p>
        </p:txBody>
      </p:sp>
      <p:sp>
        <p:nvSpPr>
          <p:cNvPr id="3" name="Marcador de contenido 2"/>
          <p:cNvSpPr>
            <a:spLocks noGrp="1"/>
          </p:cNvSpPr>
          <p:nvPr>
            <p:ph idx="1"/>
          </p:nvPr>
        </p:nvSpPr>
        <p:spPr>
          <a:xfrm>
            <a:off x="680321" y="2336872"/>
            <a:ext cx="10887702" cy="4055301"/>
          </a:xfrm>
        </p:spPr>
        <p:txBody>
          <a:bodyPr/>
          <a:lstStyle/>
          <a:p>
            <a:r>
              <a:rPr lang="es-CR" dirty="0"/>
              <a:t>Un componente es una pieza de software que se puede reemplazar o actualizar de manera independiente</a:t>
            </a:r>
          </a:p>
          <a:p>
            <a:r>
              <a:rPr lang="es-CR" dirty="0"/>
              <a:t>Los componentes pueden ser servicios que consumen una o varias librerías</a:t>
            </a:r>
          </a:p>
          <a:p>
            <a:r>
              <a:rPr lang="es-CR" dirty="0"/>
              <a:t>Es preferible tener servicios sobre librerías ya que son más independientes</a:t>
            </a:r>
          </a:p>
          <a:p>
            <a:pPr lvl="1"/>
            <a:r>
              <a:rPr lang="es-CR" dirty="0"/>
              <a:t>Actualizar una librería que se ejecuta en el mismo proceso que otras implica bajar el proceso y afectar a las demás librerías</a:t>
            </a:r>
          </a:p>
          <a:p>
            <a:r>
              <a:rPr lang="es-CR" dirty="0"/>
              <a:t>Los servicios tienen interfaces publicas consistentes y visibles/descubribles</a:t>
            </a:r>
          </a:p>
          <a:p>
            <a:r>
              <a:rPr lang="es-CR" dirty="0"/>
              <a:t>Una desventaja es que los llamados remotos son más costosos que los llamados en un mismo proceso</a:t>
            </a:r>
            <a:endParaRPr lang="en-US" dirty="0"/>
          </a:p>
        </p:txBody>
      </p:sp>
    </p:spTree>
    <p:extLst>
      <p:ext uri="{BB962C8B-B14F-4D97-AF65-F5344CB8AC3E}">
        <p14:creationId xmlns:p14="http://schemas.microsoft.com/office/powerpoint/2010/main" val="285682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Organización basada en capacidades de negocio</a:t>
            </a:r>
            <a:endParaRPr lang="en-US" dirty="0"/>
          </a:p>
        </p:txBody>
      </p:sp>
      <p:sp>
        <p:nvSpPr>
          <p:cNvPr id="3" name="Marcador de contenido 2"/>
          <p:cNvSpPr>
            <a:spLocks noGrp="1"/>
          </p:cNvSpPr>
          <p:nvPr>
            <p:ph idx="1"/>
          </p:nvPr>
        </p:nvSpPr>
        <p:spPr>
          <a:xfrm>
            <a:off x="680321" y="2336872"/>
            <a:ext cx="10844570" cy="3891399"/>
          </a:xfrm>
        </p:spPr>
        <p:txBody>
          <a:bodyPr/>
          <a:lstStyle/>
          <a:p>
            <a:r>
              <a:rPr lang="es-CR" dirty="0"/>
              <a:t>Si en una organización hay un equipo desarrolla el </a:t>
            </a:r>
            <a:r>
              <a:rPr lang="es-CR" i="1" dirty="0"/>
              <a:t>Front </a:t>
            </a:r>
            <a:r>
              <a:rPr lang="es-CR" i="1" dirty="0" err="1"/>
              <a:t>End</a:t>
            </a:r>
            <a:r>
              <a:rPr lang="es-CR" dirty="0"/>
              <a:t>, otro que desarrolla el </a:t>
            </a:r>
            <a:r>
              <a:rPr lang="es-CR" i="1" dirty="0" err="1"/>
              <a:t>MiddleWare</a:t>
            </a:r>
            <a:r>
              <a:rPr lang="es-CR" dirty="0"/>
              <a:t> y otro encargado de bases de datos, es probable que el sistema se divida en estas tres capas de acuerdo con la ley de </a:t>
            </a:r>
            <a:r>
              <a:rPr lang="es-CR" dirty="0" err="1"/>
              <a:t>Conway</a:t>
            </a:r>
            <a:endParaRPr lang="es-CR" dirty="0"/>
          </a:p>
          <a:p>
            <a:r>
              <a:rPr lang="es-CR" dirty="0"/>
              <a:t>Según </a:t>
            </a:r>
            <a:r>
              <a:rPr lang="es-CR" dirty="0" err="1"/>
              <a:t>Conway</a:t>
            </a:r>
            <a:r>
              <a:rPr lang="es-CR" dirty="0"/>
              <a:t> los sistemas tienden a ser un reflejo de la estructura de comunicación en la organización</a:t>
            </a:r>
          </a:p>
          <a:p>
            <a:r>
              <a:rPr lang="es-CR" dirty="0"/>
              <a:t>Los servicios deberían organizarse en base a capacidades de negocio </a:t>
            </a:r>
          </a:p>
          <a:p>
            <a:r>
              <a:rPr lang="es-CR" dirty="0"/>
              <a:t>Los equipos deberían ser multifuncionales para que cada uno pueda trabajar independientemente en un servicio basado en un área de negocio</a:t>
            </a:r>
            <a:endParaRPr lang="en-US" dirty="0"/>
          </a:p>
        </p:txBody>
      </p:sp>
    </p:spTree>
    <p:extLst>
      <p:ext uri="{BB962C8B-B14F-4D97-AF65-F5344CB8AC3E}">
        <p14:creationId xmlns:p14="http://schemas.microsoft.com/office/powerpoint/2010/main" val="416983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Productos no proyectos</a:t>
            </a:r>
            <a:endParaRPr lang="en-US" dirty="0"/>
          </a:p>
        </p:txBody>
      </p:sp>
      <p:sp>
        <p:nvSpPr>
          <p:cNvPr id="3" name="Marcador de contenido 2"/>
          <p:cNvSpPr>
            <a:spLocks noGrp="1"/>
          </p:cNvSpPr>
          <p:nvPr>
            <p:ph idx="1"/>
          </p:nvPr>
        </p:nvSpPr>
        <p:spPr>
          <a:xfrm>
            <a:off x="680321" y="2336872"/>
            <a:ext cx="11068856" cy="4063927"/>
          </a:xfrm>
        </p:spPr>
        <p:txBody>
          <a:bodyPr/>
          <a:lstStyle/>
          <a:p>
            <a:r>
              <a:rPr lang="es-CR" dirty="0"/>
              <a:t>El enfoque de proyectos pretende entregar una pieza de software completada. Luego se pasa a mantenimiento y el equipo de desarrollo se deshace</a:t>
            </a:r>
          </a:p>
          <a:p>
            <a:r>
              <a:rPr lang="es-CR" dirty="0"/>
              <a:t>Al trabajar con </a:t>
            </a:r>
            <a:r>
              <a:rPr lang="es-CR" dirty="0" err="1"/>
              <a:t>microservicios</a:t>
            </a:r>
            <a:r>
              <a:rPr lang="es-CR" dirty="0"/>
              <a:t> el equipo de desarrollo se responsabiliza por todo el ciclo de vida del servicio incluyendo la puesta en producción y el mantenimiento</a:t>
            </a:r>
          </a:p>
          <a:p>
            <a:r>
              <a:rPr lang="es-CR" dirty="0"/>
              <a:t>La comunicación continua con los clientes permite mejorar el servicio</a:t>
            </a:r>
          </a:p>
          <a:p>
            <a:r>
              <a:rPr lang="es-CR" dirty="0"/>
              <a:t>Este principio es utilizado por Amazon</a:t>
            </a:r>
            <a:endParaRPr lang="en-US" dirty="0"/>
          </a:p>
        </p:txBody>
      </p:sp>
    </p:spTree>
    <p:extLst>
      <p:ext uri="{BB962C8B-B14F-4D97-AF65-F5344CB8AC3E}">
        <p14:creationId xmlns:p14="http://schemas.microsoft.com/office/powerpoint/2010/main" val="3769635610"/>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Berlín</Template>
  <TotalTime>1285</TotalTime>
  <Words>1393</Words>
  <Application>Microsoft Office PowerPoint</Application>
  <PresentationFormat>Panorámica</PresentationFormat>
  <Paragraphs>132</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Berlín</vt:lpstr>
      <vt:lpstr>Conceptos de Microservicios</vt:lpstr>
      <vt:lpstr>¿Qué son microservicios?</vt:lpstr>
      <vt:lpstr>Beneficios</vt:lpstr>
      <vt:lpstr>Diferencias con aplicaciones monolíticas</vt:lpstr>
      <vt:lpstr>Diferencias con aplicaciones monolíticas</vt:lpstr>
      <vt:lpstr>Características</vt:lpstr>
      <vt:lpstr>Componentes vía servicios</vt:lpstr>
      <vt:lpstr>Organización basada en capacidades de negocio</vt:lpstr>
      <vt:lpstr>Productos no proyectos</vt:lpstr>
      <vt:lpstr>Endpoints inteligentes</vt:lpstr>
      <vt:lpstr>Gobernanza descentralizada</vt:lpstr>
      <vt:lpstr>Manejo de datos descentralizado</vt:lpstr>
      <vt:lpstr>Automatización de infraestructura</vt:lpstr>
      <vt:lpstr>Diseño tolerante al fallo</vt:lpstr>
      <vt:lpstr>Diseño evolutivo</vt:lpstr>
      <vt:lpstr>Ejemplo de separación en microservicios</vt:lpstr>
      <vt:lpstr>APIs de Microservicios</vt:lpstr>
      <vt:lpstr>APIs de Microservicios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de Microservicios</dc:title>
  <dc:creator>Oscar Rivera Salazar</dc:creator>
  <cp:lastModifiedBy>Oscar Rivera Salazar</cp:lastModifiedBy>
  <cp:revision>47</cp:revision>
  <dcterms:created xsi:type="dcterms:W3CDTF">2018-01-26T15:45:50Z</dcterms:created>
  <dcterms:modified xsi:type="dcterms:W3CDTF">2018-02-22T19:12:18Z</dcterms:modified>
</cp:coreProperties>
</file>