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375A86-19CF-479C-8B4B-9BBF0F4714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40E20A-D139-4D9D-BE5A-12C82AC86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417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5A86-19CF-479C-8B4B-9BBF0F4714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E20A-D139-4D9D-BE5A-12C82AC86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61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375A86-19CF-479C-8B4B-9BBF0F4714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40E20A-D139-4D9D-BE5A-12C82AC86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457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5A86-19CF-479C-8B4B-9BBF0F4714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2540E20A-D139-4D9D-BE5A-12C82AC86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152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375A86-19CF-479C-8B4B-9BBF0F4714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40E20A-D139-4D9D-BE5A-12C82AC86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878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5A86-19CF-479C-8B4B-9BBF0F4714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E20A-D139-4D9D-BE5A-12C82AC86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20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5A86-19CF-479C-8B4B-9BBF0F4714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E20A-D139-4D9D-BE5A-12C82AC86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9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5A86-19CF-479C-8B4B-9BBF0F4714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E20A-D139-4D9D-BE5A-12C82AC86BFA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566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5A86-19CF-479C-8B4B-9BBF0F4714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E20A-D139-4D9D-BE5A-12C82AC86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3665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C375A86-19CF-479C-8B4B-9BBF0F4714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540E20A-D139-4D9D-BE5A-12C82AC86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88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75A86-19CF-479C-8B4B-9BBF0F4714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40E20A-D139-4D9D-BE5A-12C82AC86BF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35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C375A86-19CF-479C-8B4B-9BBF0F471464}" type="datetimeFigureOut">
              <a:rPr lang="en-US" smtClean="0"/>
              <a:t>8/4/2017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2540E20A-D139-4D9D-BE5A-12C82AC86BFA}" type="slidenum">
              <a:rPr lang="en-US" smtClean="0"/>
              <a:t>‹Nº›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29119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El arte de las pruebas de software</a:t>
            </a:r>
            <a:endParaRPr lang="en-US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4545" y="5816614"/>
            <a:ext cx="10993546" cy="590321"/>
          </a:xfrm>
        </p:spPr>
        <p:txBody>
          <a:bodyPr>
            <a:normAutofit fontScale="92500" lnSpcReduction="20000"/>
          </a:bodyPr>
          <a:lstStyle/>
          <a:p>
            <a:r>
              <a:rPr lang="es-CR" i="1" dirty="0" smtClean="0"/>
              <a:t>Resumen del libro: </a:t>
            </a:r>
            <a:r>
              <a:rPr lang="es-CR" i="1" dirty="0" err="1" smtClean="0"/>
              <a:t>The</a:t>
            </a:r>
            <a:r>
              <a:rPr lang="es-CR" i="1" dirty="0" smtClean="0"/>
              <a:t> Art Of Software </a:t>
            </a:r>
            <a:r>
              <a:rPr lang="es-CR" i="1" dirty="0" err="1" smtClean="0"/>
              <a:t>Testing</a:t>
            </a:r>
            <a:r>
              <a:rPr lang="es-CR" i="1" dirty="0" smtClean="0"/>
              <a:t>, 3era edición, 2012</a:t>
            </a:r>
          </a:p>
          <a:p>
            <a:r>
              <a:rPr lang="es-CR" i="1" dirty="0" smtClean="0"/>
              <a:t>Escrito por </a:t>
            </a:r>
            <a:r>
              <a:rPr lang="es-CR" i="1" dirty="0" err="1" smtClean="0"/>
              <a:t>Glenfor</a:t>
            </a:r>
            <a:r>
              <a:rPr lang="es-CR" i="1" dirty="0" smtClean="0"/>
              <a:t> J. </a:t>
            </a:r>
            <a:r>
              <a:rPr lang="es-CR" i="1" dirty="0" err="1" smtClean="0"/>
              <a:t>Mayers</a:t>
            </a:r>
            <a:r>
              <a:rPr lang="es-CR" i="1" dirty="0" smtClean="0"/>
              <a:t>, Tom </a:t>
            </a:r>
            <a:r>
              <a:rPr lang="es-CR" i="1" dirty="0" err="1" smtClean="0"/>
              <a:t>Badget</a:t>
            </a:r>
            <a:r>
              <a:rPr lang="es-CR" i="1" dirty="0" smtClean="0"/>
              <a:t>, </a:t>
            </a:r>
            <a:r>
              <a:rPr lang="es-CR" i="1" dirty="0" err="1" smtClean="0"/>
              <a:t>Corey</a:t>
            </a:r>
            <a:r>
              <a:rPr lang="es-CR" i="1" dirty="0" smtClean="0"/>
              <a:t> </a:t>
            </a:r>
            <a:r>
              <a:rPr lang="es-CR" i="1" dirty="0" err="1" smtClean="0"/>
              <a:t>Sandler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442611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Particiones de equivalencia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Escoger el conjunto con más probabilidad de encontrar error</a:t>
            </a:r>
          </a:p>
          <a:p>
            <a:r>
              <a:rPr lang="es-CR" dirty="0"/>
              <a:t>Se deben </a:t>
            </a:r>
            <a:r>
              <a:rPr lang="es-CR" dirty="0" err="1"/>
              <a:t>particionar</a:t>
            </a:r>
            <a:r>
              <a:rPr lang="es-CR" dirty="0"/>
              <a:t> los datos en clases de equivalencia de manera que un dato de cada clase represente a los demás (y por lo tanto la prueba)</a:t>
            </a:r>
            <a:endParaRPr lang="en-US" dirty="0"/>
          </a:p>
          <a:p>
            <a:r>
              <a:rPr lang="es-CR" dirty="0"/>
              <a:t>Si se encontró un error con un dato de una clase, es probable que se encuentre para el resto de datos de la clase de equivalencia</a:t>
            </a:r>
            <a:endParaRPr lang="en-US" dirty="0"/>
          </a:p>
          <a:p>
            <a:r>
              <a:rPr lang="es-CR" dirty="0"/>
              <a:t>Se deben identificar las clases de equivalencia y crear los casos para cada </a:t>
            </a:r>
            <a:r>
              <a:rPr lang="es-CR" dirty="0" smtClean="0"/>
              <a:t>clase</a:t>
            </a:r>
          </a:p>
          <a:p>
            <a:pPr lvl="1"/>
            <a:r>
              <a:rPr lang="es-CR" dirty="0" smtClean="0"/>
              <a:t>Debe haber un caso de prueba individual para cada clase de equivalencia, no se deben </a:t>
            </a:r>
            <a:r>
              <a:rPr lang="es-CR" dirty="0" err="1" smtClean="0"/>
              <a:t>meclar</a:t>
            </a:r>
            <a:r>
              <a:rPr lang="es-CR" dirty="0" smtClean="0"/>
              <a:t> varias en un mismo caso</a:t>
            </a:r>
            <a:endParaRPr lang="es-CR" dirty="0" smtClean="0"/>
          </a:p>
          <a:p>
            <a:r>
              <a:rPr lang="es-CR" dirty="0"/>
              <a:t>Hay dos tipos de clases de equivalencia: Las válidas y las </a:t>
            </a:r>
            <a:r>
              <a:rPr lang="es-CR" dirty="0" smtClean="0"/>
              <a:t>inválidas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1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Particiones de equivalencia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Algunas formas </a:t>
            </a:r>
            <a:r>
              <a:rPr lang="es-CR" dirty="0"/>
              <a:t>de crear clases de </a:t>
            </a:r>
            <a:r>
              <a:rPr lang="es-CR" dirty="0" smtClean="0"/>
              <a:t>equivalencia</a:t>
            </a:r>
          </a:p>
          <a:p>
            <a:pPr lvl="1"/>
            <a:r>
              <a:rPr lang="es-CR" dirty="0"/>
              <a:t>Si una condición de entrada especifica unos rangos, hay una clase de equivalencia válida (el rango) y dos inválidas (los datos menores y mayores al rango)</a:t>
            </a:r>
            <a:endParaRPr lang="en-US" dirty="0"/>
          </a:p>
          <a:p>
            <a:pPr lvl="1"/>
            <a:r>
              <a:rPr lang="es-CR" dirty="0"/>
              <a:t>Si una condición especifica un número de </a:t>
            </a:r>
            <a:r>
              <a:rPr lang="es-CR" dirty="0" smtClean="0"/>
              <a:t>valores de cierto tipo, </a:t>
            </a:r>
            <a:r>
              <a:rPr lang="es-CR" dirty="0"/>
              <a:t>identifique una clase válida y dos inválidas (más de la cantidad, de otro tipo)</a:t>
            </a:r>
            <a:endParaRPr lang="en-US" dirty="0"/>
          </a:p>
          <a:p>
            <a:pPr lvl="1"/>
            <a:r>
              <a:rPr lang="es-CR" dirty="0"/>
              <a:t>Si se especifican un conjunto de valores de entrada y hay una razón para pensar que el programa los maneja diferente, identifique una clase de equivalencia para cada uno y haga clases para valores inválidos</a:t>
            </a:r>
            <a:endParaRPr lang="en-US" dirty="0"/>
          </a:p>
          <a:p>
            <a:pPr lvl="1"/>
            <a:r>
              <a:rPr lang="es-CR" dirty="0"/>
              <a:t>Si una condición establece una restricción, identifique una clase de equivalencia válida para los valores que cumplen y una clase de equivalencia inválida para los que </a:t>
            </a:r>
            <a:r>
              <a:rPr lang="es-CR" dirty="0" smtClean="0"/>
              <a:t>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8316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Análisis de valores frontera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Prueban los datos en los límites de las clases de equivalencia de entrada y de </a:t>
            </a:r>
            <a:r>
              <a:rPr lang="es-CR" dirty="0" smtClean="0"/>
              <a:t>salida</a:t>
            </a:r>
          </a:p>
          <a:p>
            <a:endParaRPr lang="en-US" dirty="0"/>
          </a:p>
          <a:p>
            <a:r>
              <a:rPr lang="es-CR" dirty="0"/>
              <a:t>Formas de escoger </a:t>
            </a:r>
            <a:r>
              <a:rPr lang="es-CR" dirty="0" smtClean="0"/>
              <a:t>valores</a:t>
            </a:r>
          </a:p>
          <a:p>
            <a:pPr lvl="1"/>
            <a:r>
              <a:rPr lang="es-CR" dirty="0"/>
              <a:t>Si hay un rango de datos, escoger los valores válidos en los extremos del rango, y los inválidos recién pasados los extremos</a:t>
            </a:r>
            <a:endParaRPr lang="en-US" dirty="0"/>
          </a:p>
          <a:p>
            <a:pPr lvl="1"/>
            <a:r>
              <a:rPr lang="es-CR" dirty="0"/>
              <a:t>Si hay un mayor y mínimo de datos aceptados, seleccione el mínimo y máximo, así como el anterior al mínimo y el inmediatamente posterior al máximo. (por ejemplo si una factura acepta de una a </a:t>
            </a:r>
            <a:r>
              <a:rPr lang="es-CR" dirty="0" smtClean="0"/>
              <a:t>diez</a:t>
            </a:r>
            <a:r>
              <a:rPr lang="es-CR" dirty="0" smtClean="0"/>
              <a:t> líneas, </a:t>
            </a:r>
            <a:r>
              <a:rPr lang="es-CR" dirty="0"/>
              <a:t>probar con 0, 1, 10 y 11 líneas)</a:t>
            </a:r>
            <a:endParaRPr lang="en-US" dirty="0"/>
          </a:p>
          <a:p>
            <a:pPr lvl="1"/>
            <a:r>
              <a:rPr lang="es-CR" dirty="0"/>
              <a:t>Si las salidas están dentro de un rango, haga casos que provoquen salidas en los límites del rango, y evalúe si es posible salirse de ese </a:t>
            </a:r>
            <a:r>
              <a:rPr lang="es-CR" dirty="0" smtClean="0"/>
              <a:t>rango. (por ejemplo si una consulta trae un máximo de 100 registros, trate de obtener mas de 100)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94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Grafo de causa-efecto y Predicción de error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44460"/>
            <a:ext cx="11029615" cy="4615132"/>
          </a:xfrm>
        </p:spPr>
        <p:txBody>
          <a:bodyPr/>
          <a:lstStyle/>
          <a:p>
            <a:r>
              <a:rPr lang="es-CR" dirty="0"/>
              <a:t>Grafo de </a:t>
            </a:r>
            <a:r>
              <a:rPr lang="es-CR" dirty="0" smtClean="0"/>
              <a:t>causa-efecto</a:t>
            </a:r>
          </a:p>
          <a:p>
            <a:pPr lvl="1"/>
            <a:r>
              <a:rPr lang="es-CR" dirty="0" smtClean="0"/>
              <a:t>Una desventaja del análisis de valores frontera es que no explora combinaciones de circunstancias de entrada</a:t>
            </a:r>
            <a:endParaRPr lang="es-CR" dirty="0" smtClean="0"/>
          </a:p>
          <a:p>
            <a:pPr lvl="1"/>
            <a:r>
              <a:rPr lang="es-CR" dirty="0" smtClean="0"/>
              <a:t>Se </a:t>
            </a:r>
            <a:r>
              <a:rPr lang="es-CR" dirty="0"/>
              <a:t>crea una tabla de decisión, cada resultado es un caso de </a:t>
            </a:r>
            <a:r>
              <a:rPr lang="es-CR" dirty="0" smtClean="0"/>
              <a:t>prueba</a:t>
            </a:r>
          </a:p>
          <a:p>
            <a:pPr lvl="1"/>
            <a:r>
              <a:rPr lang="es-CR" dirty="0"/>
              <a:t>Se deben combinar diferentes condiciones, siempre que sea posible que se presenten a la vez	</a:t>
            </a:r>
            <a:endParaRPr lang="es-CR" dirty="0" smtClean="0"/>
          </a:p>
          <a:p>
            <a:pPr lvl="1"/>
            <a:r>
              <a:rPr lang="es-CR" dirty="0" smtClean="0"/>
              <a:t>Se crean casos de prueba que exploran diferentes combinaciones de datos de entrada, es decir que combinan clases de equivalencia, y se evalúa el efecto esperado de dicha combinación</a:t>
            </a:r>
            <a:endParaRPr lang="es-CR" dirty="0" smtClean="0"/>
          </a:p>
          <a:p>
            <a:pPr lvl="1"/>
            <a:r>
              <a:rPr lang="es-CR" dirty="0" smtClean="0"/>
              <a:t>Estos casos no sustituyen los casos individuales para cada clase de equivalencia</a:t>
            </a:r>
            <a:endParaRPr lang="es-CR" dirty="0" smtClean="0"/>
          </a:p>
          <a:p>
            <a:endParaRPr lang="es-CR" dirty="0"/>
          </a:p>
          <a:p>
            <a:r>
              <a:rPr lang="es-CR" dirty="0" smtClean="0"/>
              <a:t>Predicción de error</a:t>
            </a:r>
          </a:p>
          <a:p>
            <a:pPr lvl="1"/>
            <a:r>
              <a:rPr lang="es-CR" dirty="0"/>
              <a:t>Se buscan ciertos errores probables basándose en la experiencia e </a:t>
            </a:r>
            <a:r>
              <a:rPr lang="es-CR" dirty="0" smtClean="0"/>
              <a:t>intuición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958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Categorías de casos de </a:t>
            </a:r>
            <a:r>
              <a:rPr lang="es-CR" dirty="0" smtClean="0"/>
              <a:t>prueba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Facilidad</a:t>
            </a:r>
          </a:p>
          <a:p>
            <a:pPr lvl="1"/>
            <a:r>
              <a:rPr lang="es-CR" dirty="0"/>
              <a:t>La funcionalidad de los objetivos se implementó, se cumple el qué</a:t>
            </a:r>
            <a:endParaRPr lang="en-US" dirty="0"/>
          </a:p>
          <a:p>
            <a:r>
              <a:rPr lang="es-CR" dirty="0" smtClean="0"/>
              <a:t>Volumen</a:t>
            </a:r>
          </a:p>
          <a:p>
            <a:pPr lvl="1"/>
            <a:r>
              <a:rPr lang="es-CR" dirty="0"/>
              <a:t>P</a:t>
            </a:r>
            <a:r>
              <a:rPr lang="es-CR" dirty="0" smtClean="0"/>
              <a:t>robar </a:t>
            </a:r>
            <a:r>
              <a:rPr lang="es-CR" dirty="0"/>
              <a:t>contra volúmenes de datos grandes o </a:t>
            </a:r>
            <a:r>
              <a:rPr lang="es-CR" dirty="0" smtClean="0"/>
              <a:t>anormales</a:t>
            </a:r>
          </a:p>
          <a:p>
            <a:r>
              <a:rPr lang="es-CR" dirty="0" smtClean="0"/>
              <a:t>Estrés</a:t>
            </a:r>
          </a:p>
          <a:p>
            <a:pPr lvl="1"/>
            <a:r>
              <a:rPr lang="es-CR" dirty="0"/>
              <a:t>P</a:t>
            </a:r>
            <a:r>
              <a:rPr lang="es-CR" dirty="0" smtClean="0"/>
              <a:t>robar </a:t>
            </a:r>
            <a:r>
              <a:rPr lang="es-CR" dirty="0"/>
              <a:t>contra cargas de datos grandes, anormales, y </a:t>
            </a:r>
            <a:r>
              <a:rPr lang="es-CR" dirty="0" smtClean="0"/>
              <a:t>concurrentes</a:t>
            </a:r>
          </a:p>
          <a:p>
            <a:pPr lvl="1"/>
            <a:r>
              <a:rPr lang="es-CR" dirty="0"/>
              <a:t>A diferencia de las de volumen, son picos de estrés durante periodos cortos de tiempo</a:t>
            </a:r>
            <a:endParaRPr lang="en-US" dirty="0"/>
          </a:p>
          <a:p>
            <a:r>
              <a:rPr lang="es-CR" dirty="0" smtClean="0"/>
              <a:t>Usabilidad</a:t>
            </a:r>
          </a:p>
          <a:p>
            <a:pPr lvl="1"/>
            <a:r>
              <a:rPr lang="es-CR" dirty="0"/>
              <a:t>Q</a:t>
            </a:r>
            <a:r>
              <a:rPr lang="es-CR" dirty="0" smtClean="0"/>
              <a:t>ue </a:t>
            </a:r>
            <a:r>
              <a:rPr lang="es-CR" dirty="0"/>
              <a:t>tan bien puede </a:t>
            </a:r>
            <a:r>
              <a:rPr lang="es-CR" dirty="0" smtClean="0"/>
              <a:t>interactuar el usuario </a:t>
            </a:r>
            <a:r>
              <a:rPr lang="es-CR" dirty="0"/>
              <a:t>con el </a:t>
            </a:r>
            <a:r>
              <a:rPr lang="es-CR" dirty="0" smtClean="0"/>
              <a:t>sistema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64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Categorías de casos de prueba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Seguridad</a:t>
            </a:r>
          </a:p>
          <a:p>
            <a:pPr lvl="1"/>
            <a:r>
              <a:rPr lang="es-CR" dirty="0"/>
              <a:t>T</a:t>
            </a:r>
            <a:r>
              <a:rPr lang="es-CR" dirty="0" smtClean="0"/>
              <a:t>ratar </a:t>
            </a:r>
            <a:r>
              <a:rPr lang="es-CR" dirty="0"/>
              <a:t>de romper la seguridad del </a:t>
            </a:r>
            <a:r>
              <a:rPr lang="es-CR" dirty="0" smtClean="0"/>
              <a:t>sistema</a:t>
            </a:r>
          </a:p>
          <a:p>
            <a:pPr lvl="1"/>
            <a:r>
              <a:rPr lang="es-CR" dirty="0"/>
              <a:t>P</a:t>
            </a:r>
            <a:r>
              <a:rPr lang="es-CR" dirty="0" smtClean="0"/>
              <a:t>or </a:t>
            </a:r>
            <a:r>
              <a:rPr lang="es-CR" dirty="0"/>
              <a:t>ejemplo, desbordar la memoria de un sistema, </a:t>
            </a:r>
            <a:r>
              <a:rPr lang="es-CR" dirty="0" smtClean="0"/>
              <a:t> o probar </a:t>
            </a:r>
            <a:r>
              <a:rPr lang="es-CR" dirty="0"/>
              <a:t>la seguridad de una base de </a:t>
            </a:r>
            <a:r>
              <a:rPr lang="es-CR" dirty="0" smtClean="0"/>
              <a:t>datos</a:t>
            </a:r>
          </a:p>
          <a:p>
            <a:pPr lvl="1"/>
            <a:r>
              <a:rPr lang="es-CR" dirty="0"/>
              <a:t>Se deben estudiar y listar problemas de seguridad comunes</a:t>
            </a:r>
            <a:endParaRPr lang="en-US" dirty="0"/>
          </a:p>
          <a:p>
            <a:r>
              <a:rPr lang="es-CR" dirty="0" smtClean="0"/>
              <a:t>Desempeño</a:t>
            </a:r>
          </a:p>
          <a:p>
            <a:pPr lvl="1"/>
            <a:r>
              <a:rPr lang="es-CR" dirty="0"/>
              <a:t>D</a:t>
            </a:r>
            <a:r>
              <a:rPr lang="es-CR" dirty="0" smtClean="0"/>
              <a:t>eterminar </a:t>
            </a:r>
            <a:r>
              <a:rPr lang="es-CR" dirty="0"/>
              <a:t>si le programa cumple los requerimientos de tiempo de respuesta y </a:t>
            </a:r>
            <a:r>
              <a:rPr lang="es-CR" dirty="0" smtClean="0"/>
              <a:t>carga</a:t>
            </a:r>
          </a:p>
          <a:p>
            <a:r>
              <a:rPr lang="es-CR" dirty="0" smtClean="0"/>
              <a:t>Almacenamiento</a:t>
            </a:r>
          </a:p>
          <a:p>
            <a:pPr lvl="1"/>
            <a:r>
              <a:rPr lang="es-CR" dirty="0"/>
              <a:t>V</a:t>
            </a:r>
            <a:r>
              <a:rPr lang="es-CR" dirty="0" smtClean="0"/>
              <a:t>erificar </a:t>
            </a:r>
            <a:r>
              <a:rPr lang="es-CR" dirty="0"/>
              <a:t>que las necesidades de almacenamiento se manejen bien, por ejemplo, el tamaño máximo de un archivo de log, o de archivos temporales, o caché</a:t>
            </a:r>
            <a:endParaRPr lang="en-US" dirty="0"/>
          </a:p>
          <a:p>
            <a:pPr lvl="1"/>
            <a:r>
              <a:rPr lang="es-CR" dirty="0"/>
              <a:t>Se debe probar también que el sistema controla su uso de memoria de manera que no afecte a otros </a:t>
            </a:r>
            <a:r>
              <a:rPr lang="es-CR" dirty="0" smtClean="0"/>
              <a:t>procesos</a:t>
            </a: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490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Categorías de casos de prueba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R" dirty="0" smtClean="0"/>
              <a:t>Configuración</a:t>
            </a:r>
          </a:p>
          <a:p>
            <a:pPr lvl="1"/>
            <a:r>
              <a:rPr lang="es-CR" dirty="0"/>
              <a:t>V</a:t>
            </a:r>
            <a:r>
              <a:rPr lang="es-CR" dirty="0" smtClean="0"/>
              <a:t>erificar </a:t>
            </a:r>
            <a:r>
              <a:rPr lang="es-CR" dirty="0"/>
              <a:t>que el programa se desempeñe adecuadamente bajo las configuraciones recomendadas, por ejemplo diferentes combinaciones de componentes de hardware y de software (una página se puede mostrar de formas diferentes dependiendo del navegador y los navegadores se pueden comportar diferente dependiendo del sistema operativo</a:t>
            </a:r>
            <a:r>
              <a:rPr lang="es-CR" dirty="0" smtClean="0"/>
              <a:t>)</a:t>
            </a:r>
          </a:p>
          <a:p>
            <a:r>
              <a:rPr lang="es-CR" dirty="0" smtClean="0"/>
              <a:t>Compatibilidad/Conversión</a:t>
            </a:r>
          </a:p>
          <a:p>
            <a:pPr lvl="1"/>
            <a:r>
              <a:rPr lang="es-CR" dirty="0"/>
              <a:t>D</a:t>
            </a:r>
            <a:r>
              <a:rPr lang="es-CR" dirty="0" smtClean="0"/>
              <a:t>eterminar </a:t>
            </a:r>
            <a:r>
              <a:rPr lang="es-CR" dirty="0"/>
              <a:t>si versiones nuevas del programa son compatibles con las anteriores</a:t>
            </a:r>
            <a:endParaRPr lang="en-US" dirty="0"/>
          </a:p>
          <a:p>
            <a:r>
              <a:rPr lang="es-CR" dirty="0" smtClean="0"/>
              <a:t>Instalación</a:t>
            </a:r>
            <a:endParaRPr lang="en-US" dirty="0"/>
          </a:p>
          <a:p>
            <a:pPr lvl="1"/>
            <a:r>
              <a:rPr lang="es-CR" dirty="0"/>
              <a:t>Asegurarse que los métodos de instalación funcionen en todas las plataformas </a:t>
            </a:r>
            <a:r>
              <a:rPr lang="es-CR" dirty="0" smtClean="0"/>
              <a:t>soportadas</a:t>
            </a:r>
          </a:p>
          <a:p>
            <a:r>
              <a:rPr lang="es-CR" dirty="0" smtClean="0"/>
              <a:t>Confiabilidad</a:t>
            </a:r>
          </a:p>
          <a:p>
            <a:pPr lvl="1"/>
            <a:r>
              <a:rPr lang="es-CR" dirty="0"/>
              <a:t>Asegurar que se cumplen los requerimientos de confiabilidad tales como el tiempo en línea y el  tiempo de recuperación entre fallos (MTBF</a:t>
            </a:r>
            <a:r>
              <a:rPr lang="es-CR" dirty="0" smtClean="0"/>
              <a:t>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Categorías de casos de prueba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01328"/>
            <a:ext cx="11029615" cy="4373594"/>
          </a:xfrm>
        </p:spPr>
        <p:txBody>
          <a:bodyPr>
            <a:normAutofit lnSpcReduction="10000"/>
          </a:bodyPr>
          <a:lstStyle/>
          <a:p>
            <a:r>
              <a:rPr lang="es-CR" dirty="0" smtClean="0"/>
              <a:t>Recuperación</a:t>
            </a:r>
          </a:p>
          <a:p>
            <a:pPr lvl="1"/>
            <a:r>
              <a:rPr lang="es-CR" dirty="0"/>
              <a:t>Probar que los mecanismos de recuperación funcionan de acuerdo a lo esperado</a:t>
            </a:r>
            <a:endParaRPr lang="en-US" dirty="0"/>
          </a:p>
          <a:p>
            <a:pPr lvl="1"/>
            <a:r>
              <a:rPr lang="es-CR" dirty="0"/>
              <a:t>Se </a:t>
            </a:r>
            <a:r>
              <a:rPr lang="es-CR" dirty="0" smtClean="0"/>
              <a:t>deben </a:t>
            </a:r>
            <a:r>
              <a:rPr lang="es-CR" dirty="0"/>
              <a:t>recrear o simular errores para poder probar esto</a:t>
            </a:r>
            <a:endParaRPr lang="en-US" dirty="0"/>
          </a:p>
          <a:p>
            <a:pPr lvl="1"/>
            <a:r>
              <a:rPr lang="es-CR" dirty="0"/>
              <a:t>Un programa debe tener el menor tiempo de recuperación posible, así que la prueba se debe enfocar en producir errores que puedan tardar mucho en </a:t>
            </a:r>
            <a:r>
              <a:rPr lang="es-CR" dirty="0" smtClean="0"/>
              <a:t>recuperarse</a:t>
            </a:r>
          </a:p>
          <a:p>
            <a:r>
              <a:rPr lang="es-CR" dirty="0" smtClean="0"/>
              <a:t>Mantenimiento</a:t>
            </a:r>
          </a:p>
          <a:p>
            <a:pPr lvl="1"/>
            <a:r>
              <a:rPr lang="es-CR" dirty="0"/>
              <a:t>Determina si la aplicación provee de mecanismos para arrojar datos sobre eventos que requieran soporte </a:t>
            </a:r>
            <a:r>
              <a:rPr lang="es-CR" dirty="0" smtClean="0"/>
              <a:t>técnico (</a:t>
            </a:r>
            <a:r>
              <a:rPr lang="es-CR" dirty="0" err="1" smtClean="0"/>
              <a:t>logs</a:t>
            </a:r>
            <a:r>
              <a:rPr lang="es-CR" dirty="0" smtClean="0"/>
              <a:t>, bitácoras, </a:t>
            </a:r>
            <a:r>
              <a:rPr lang="es-CR" dirty="0" err="1" smtClean="0"/>
              <a:t>tracing</a:t>
            </a:r>
            <a:r>
              <a:rPr lang="es-CR" dirty="0" smtClean="0"/>
              <a:t>)</a:t>
            </a:r>
            <a:endParaRPr lang="en-US" dirty="0"/>
          </a:p>
          <a:p>
            <a:r>
              <a:rPr lang="es-CR" dirty="0" smtClean="0"/>
              <a:t>Documentación</a:t>
            </a:r>
          </a:p>
          <a:p>
            <a:pPr lvl="1"/>
            <a:r>
              <a:rPr lang="es-CR" dirty="0"/>
              <a:t>V</a:t>
            </a:r>
            <a:r>
              <a:rPr lang="es-CR" dirty="0" smtClean="0"/>
              <a:t>alidar </a:t>
            </a:r>
            <a:r>
              <a:rPr lang="es-CR" dirty="0"/>
              <a:t>la precisión de toda la documentación de </a:t>
            </a:r>
            <a:r>
              <a:rPr lang="es-CR" dirty="0" smtClean="0"/>
              <a:t>usuario</a:t>
            </a:r>
          </a:p>
          <a:p>
            <a:r>
              <a:rPr lang="es-CR" dirty="0" smtClean="0"/>
              <a:t>Procedimiento</a:t>
            </a:r>
          </a:p>
          <a:p>
            <a:pPr lvl="1"/>
            <a:r>
              <a:rPr lang="es-CR" dirty="0"/>
              <a:t>D</a:t>
            </a:r>
            <a:r>
              <a:rPr lang="es-CR" dirty="0" smtClean="0"/>
              <a:t>eterminar </a:t>
            </a:r>
            <a:r>
              <a:rPr lang="es-CR" dirty="0"/>
              <a:t>la precisión de los  procedimientos especiales requeridos para usar o dar mantenimiento al </a:t>
            </a:r>
            <a:r>
              <a:rPr lang="es-CR" dirty="0" smtClean="0"/>
              <a:t>programa</a:t>
            </a:r>
          </a:p>
          <a:p>
            <a:pPr lvl="1"/>
            <a:r>
              <a:rPr lang="es-CR" dirty="0"/>
              <a:t>Por ejemplo, el </a:t>
            </a:r>
            <a:r>
              <a:rPr lang="es-CR" dirty="0" err="1"/>
              <a:t>admin</a:t>
            </a:r>
            <a:r>
              <a:rPr lang="es-CR" dirty="0"/>
              <a:t> de BD debe documentar el procedimiento para respaldar y restaurar una </a:t>
            </a:r>
            <a:r>
              <a:rPr lang="es-CR" dirty="0" smtClean="0"/>
              <a:t>BD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11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Criterios de finalización de pruebas (Erróneos)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027208"/>
            <a:ext cx="11029615" cy="4433977"/>
          </a:xfrm>
        </p:spPr>
        <p:txBody>
          <a:bodyPr/>
          <a:lstStyle/>
          <a:p>
            <a:r>
              <a:rPr lang="es-CR" dirty="0"/>
              <a:t>Los dos criterios más comunes son:</a:t>
            </a:r>
            <a:endParaRPr lang="en-US" dirty="0"/>
          </a:p>
          <a:p>
            <a:pPr lvl="1"/>
            <a:r>
              <a:rPr lang="es-CR" dirty="0"/>
              <a:t>		1-Cuando se terminó el tiempo designado para pruebas</a:t>
            </a:r>
            <a:endParaRPr lang="en-US" dirty="0"/>
          </a:p>
          <a:p>
            <a:pPr lvl="1"/>
            <a:r>
              <a:rPr lang="es-CR" dirty="0"/>
              <a:t>		2-Cuando ya se ejecutaron todos los casos de prueba y no se encontraron errores</a:t>
            </a:r>
            <a:endParaRPr lang="en-US" dirty="0"/>
          </a:p>
          <a:p>
            <a:endParaRPr lang="es-CR" dirty="0" smtClean="0"/>
          </a:p>
          <a:p>
            <a:r>
              <a:rPr lang="es-CR" dirty="0" smtClean="0"/>
              <a:t>El </a:t>
            </a:r>
            <a:r>
              <a:rPr lang="es-CR" dirty="0"/>
              <a:t>primer criterio es erróneo ya que no siempre se asigna un espacio de tiempo suficiente para las prueba y no contempla la calidad de las pruebas, es decir, se puede cumplir sin haber hecho nada significativo</a:t>
            </a:r>
            <a:endParaRPr lang="en-US" dirty="0"/>
          </a:p>
          <a:p>
            <a:endParaRPr lang="es-CR" dirty="0"/>
          </a:p>
          <a:p>
            <a:r>
              <a:rPr lang="es-CR" dirty="0" smtClean="0"/>
              <a:t>El </a:t>
            </a:r>
            <a:r>
              <a:rPr lang="es-CR" dirty="0"/>
              <a:t>segundo criterio también se puede cumplir sin hacer nada de valor, puesto que los casos de prueba pueden ser deficientes y poco exitosos (solo son exitosos cuando encuentran errores), además el segundo criterio induce a la creación de casos que en lugar de buscar errores traten solo de probar que sistema funciona bien con las entradas </a:t>
            </a:r>
            <a:r>
              <a:rPr lang="es-CR" dirty="0" smtClean="0"/>
              <a:t>correctas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29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Criterios de finalización de </a:t>
            </a:r>
            <a:r>
              <a:rPr lang="es-CR" dirty="0" smtClean="0"/>
              <a:t>pruebas (Acertados)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272062"/>
          </a:xfrm>
        </p:spPr>
        <p:txBody>
          <a:bodyPr/>
          <a:lstStyle/>
          <a:p>
            <a:r>
              <a:rPr lang="es-CR" dirty="0"/>
              <a:t>1</a:t>
            </a:r>
            <a:r>
              <a:rPr lang="es-CR" dirty="0" smtClean="0"/>
              <a:t>-Cuando </a:t>
            </a:r>
            <a:r>
              <a:rPr lang="es-CR" dirty="0"/>
              <a:t>los casos de prueba hayan cumplido cierto conjunto de metodologías, por ejemplo, clases de equivalencia y valores de frontera</a:t>
            </a:r>
            <a:endParaRPr lang="en-US" dirty="0"/>
          </a:p>
          <a:p>
            <a:pPr lvl="1"/>
            <a:r>
              <a:rPr lang="es-CR" dirty="0" smtClean="0"/>
              <a:t>Este </a:t>
            </a:r>
            <a:r>
              <a:rPr lang="es-CR" dirty="0"/>
              <a:t>criterio ayuda a mejorar la calidad de las pruebas al forzarlas a utilizar las metodologías adecuadas	</a:t>
            </a:r>
            <a:endParaRPr lang="en-US" dirty="0"/>
          </a:p>
          <a:p>
            <a:pPr lvl="1"/>
            <a:r>
              <a:rPr lang="es-CR" dirty="0" smtClean="0"/>
              <a:t>Entonces </a:t>
            </a:r>
            <a:r>
              <a:rPr lang="es-CR" dirty="0"/>
              <a:t>el periodo de pruebas puede finalizar cuando se ejecuten los casos de prueba que abarquen estas metodologías</a:t>
            </a:r>
            <a:endParaRPr lang="en-US" dirty="0"/>
          </a:p>
          <a:p>
            <a:r>
              <a:rPr lang="es-CR" dirty="0"/>
              <a:t>2-En base al cumplimiento de la ejecución de pruebas.</a:t>
            </a:r>
            <a:endParaRPr lang="en-US" dirty="0"/>
          </a:p>
          <a:p>
            <a:pPr lvl="1"/>
            <a:r>
              <a:rPr lang="es-CR" dirty="0"/>
              <a:t>Si el objetivo de las pruebas es encontrar errores, puede fijar una cantidad mínima de errores a encontrar para poder dar como exitoso el tiempo de </a:t>
            </a:r>
            <a:r>
              <a:rPr lang="es-CR" dirty="0" smtClean="0"/>
              <a:t>pruebas</a:t>
            </a:r>
          </a:p>
          <a:p>
            <a:pPr lvl="1"/>
            <a:r>
              <a:rPr lang="es-CR" dirty="0"/>
              <a:t>Por </a:t>
            </a:r>
            <a:r>
              <a:rPr lang="es-CR" dirty="0" smtClean="0"/>
              <a:t>ejemplo</a:t>
            </a:r>
            <a:r>
              <a:rPr lang="es-CR" dirty="0"/>
              <a:t>, un criterio de finalización podría ser la detección y corrección de </a:t>
            </a:r>
            <a:r>
              <a:rPr lang="es-CR" dirty="0" smtClean="0"/>
              <a:t>70 </a:t>
            </a:r>
            <a:r>
              <a:rPr lang="es-CR" dirty="0"/>
              <a:t>errores</a:t>
            </a:r>
            <a:endParaRPr lang="en-US" dirty="0"/>
          </a:p>
          <a:p>
            <a:pPr lvl="1"/>
            <a:r>
              <a:rPr lang="es-CR" dirty="0"/>
              <a:t>El problema de este criterio es determinar la cantidad de errores a encontrar, </a:t>
            </a:r>
            <a:endParaRPr lang="es-CR" dirty="0" smtClean="0"/>
          </a:p>
          <a:p>
            <a:pPr lvl="1"/>
            <a:r>
              <a:rPr lang="es-CR" dirty="0"/>
              <a:t>E</a:t>
            </a:r>
            <a:r>
              <a:rPr lang="es-CR" dirty="0" smtClean="0"/>
              <a:t>ste </a:t>
            </a:r>
            <a:r>
              <a:rPr lang="es-CR" dirty="0"/>
              <a:t>estimado se puede obtener en base a la experiencia, o criterio de expertos, o por estadísticas de proyectos </a:t>
            </a:r>
            <a:r>
              <a:rPr lang="es-CR" dirty="0" smtClean="0"/>
              <a:t>anteriores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0956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Filosofía del software </a:t>
            </a:r>
            <a:r>
              <a:rPr lang="es-CR" dirty="0" err="1" smtClean="0"/>
              <a:t>testing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384206"/>
          </a:xfrm>
        </p:spPr>
        <p:txBody>
          <a:bodyPr/>
          <a:lstStyle/>
          <a:p>
            <a:r>
              <a:rPr lang="es-CR" dirty="0" smtClean="0"/>
              <a:t>Definiciones incorrectas:</a:t>
            </a:r>
          </a:p>
          <a:p>
            <a:pPr lvl="1"/>
            <a:r>
              <a:rPr lang="es-CR" i="1" dirty="0" smtClean="0"/>
              <a:t>“</a:t>
            </a:r>
            <a:r>
              <a:rPr lang="es-CR" i="1" dirty="0" err="1" smtClean="0"/>
              <a:t>Testing</a:t>
            </a:r>
            <a:r>
              <a:rPr lang="es-CR" i="1" dirty="0" smtClean="0"/>
              <a:t> es demostrar que el programa no tiene errores”</a:t>
            </a:r>
          </a:p>
          <a:p>
            <a:pPr lvl="1"/>
            <a:r>
              <a:rPr lang="es-CR" i="1" dirty="0" smtClean="0"/>
              <a:t>“El </a:t>
            </a:r>
            <a:r>
              <a:rPr lang="es-CR" i="1" dirty="0" err="1" smtClean="0"/>
              <a:t>testing</a:t>
            </a:r>
            <a:r>
              <a:rPr lang="es-CR" i="1" dirty="0" smtClean="0"/>
              <a:t> da la confianza de que el sistema hace lo que tiene que hacer; que es confiable”</a:t>
            </a:r>
          </a:p>
          <a:p>
            <a:endParaRPr lang="es-CR" dirty="0" smtClean="0"/>
          </a:p>
          <a:p>
            <a:r>
              <a:rPr lang="es-CR" dirty="0" smtClean="0"/>
              <a:t>Los seres humanos somos enfocados a cumplir metas</a:t>
            </a:r>
          </a:p>
          <a:p>
            <a:pPr lvl="1"/>
            <a:r>
              <a:rPr lang="es-CR" dirty="0" smtClean="0"/>
              <a:t>Si nuestra meta es demostrar que un programa funciona bien, inconscientemente nos vamos a sesgar a no esforzarnos en encontrar errores</a:t>
            </a:r>
          </a:p>
          <a:p>
            <a:pPr lvl="1"/>
            <a:r>
              <a:rPr lang="es-CR" dirty="0" smtClean="0"/>
              <a:t>El objetivo de las pruebas debe ser encontrar errores, e inclusive causarlos. Esta mentalidad nos va a guiar a crear casos de prueba exitosos</a:t>
            </a:r>
          </a:p>
          <a:p>
            <a:endParaRPr lang="es-CR" dirty="0"/>
          </a:p>
          <a:p>
            <a:r>
              <a:rPr lang="es-CR" dirty="0" smtClean="0"/>
              <a:t>Recordemos que lo que el usuario perciba como un error, es un error, independientemente de si estaba documentado o no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26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Criterios de finalización de pruebas (Acertados)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3-Utilizar una </a:t>
            </a:r>
            <a:r>
              <a:rPr lang="es-CR" dirty="0"/>
              <a:t>curva de detección de </a:t>
            </a:r>
            <a:r>
              <a:rPr lang="es-CR" dirty="0" smtClean="0"/>
              <a:t>errores</a:t>
            </a:r>
          </a:p>
          <a:p>
            <a:pPr lvl="1"/>
            <a:r>
              <a:rPr lang="es-CR" dirty="0"/>
              <a:t>E</a:t>
            </a:r>
            <a:r>
              <a:rPr lang="es-CR" dirty="0" smtClean="0"/>
              <a:t>sta </a:t>
            </a:r>
            <a:r>
              <a:rPr lang="es-CR" dirty="0" smtClean="0"/>
              <a:t>curva, más </a:t>
            </a:r>
            <a:r>
              <a:rPr lang="es-CR" dirty="0"/>
              <a:t>el criterio </a:t>
            </a:r>
            <a:r>
              <a:rPr lang="es-CR" dirty="0" smtClean="0"/>
              <a:t>profesional, </a:t>
            </a:r>
            <a:r>
              <a:rPr lang="es-CR" dirty="0"/>
              <a:t>podrían ayudar a decidir si continuar o finalizarla ejecución de </a:t>
            </a:r>
            <a:r>
              <a:rPr lang="es-CR" dirty="0" smtClean="0"/>
              <a:t>pruebas</a:t>
            </a:r>
          </a:p>
          <a:p>
            <a:pPr lvl="1"/>
            <a:r>
              <a:rPr lang="es-CR" dirty="0"/>
              <a:t>Por ejemplo si se grafican la cantidad de errores encontrados por semana, y se muestra un crecimiento o una cantidad de errores constante, no se deberían detener las pruebas hasta que la curva decrezca, es decir, el número de errores por semana disminuya</a:t>
            </a:r>
            <a:endParaRPr lang="en-US" dirty="0"/>
          </a:p>
          <a:p>
            <a:pPr lvl="1"/>
            <a:r>
              <a:rPr lang="es-CR" dirty="0"/>
              <a:t>En otras palabras, si en una semana X se encontraron </a:t>
            </a:r>
            <a:r>
              <a:rPr lang="es-CR" dirty="0" smtClean="0"/>
              <a:t>5 o más errores</a:t>
            </a:r>
            <a:r>
              <a:rPr lang="es-CR" dirty="0"/>
              <a:t>, es posible que la siguiente semana se encuentren </a:t>
            </a:r>
            <a:r>
              <a:rPr lang="es-CR" dirty="0" smtClean="0"/>
              <a:t>más (al menos uno . . .), </a:t>
            </a:r>
            <a:r>
              <a:rPr lang="es-CR" dirty="0"/>
              <a:t>las pruebas no deberían detenerse solo porque ya pasó un tiempo </a:t>
            </a:r>
            <a:r>
              <a:rPr lang="es-CR" dirty="0" smtClean="0"/>
              <a:t>predefinido. Por el contrario si la curva baja a 0, se puede considerar detener las pruebas puesto que no están teniendo éxito.</a:t>
            </a:r>
            <a:endParaRPr lang="en-US" dirty="0"/>
          </a:p>
          <a:p>
            <a:pPr lvl="1"/>
            <a:r>
              <a:rPr lang="es-CR" dirty="0"/>
              <a:t>Esta técnica es interesante ya que muchas organizaciones no grafican ni guardan estadísticas de los errores </a:t>
            </a:r>
            <a:r>
              <a:rPr lang="es-CR" dirty="0"/>
              <a:t>que se reportan por </a:t>
            </a:r>
            <a:r>
              <a:rPr lang="es-CR" dirty="0"/>
              <a:t>semana o por </a:t>
            </a:r>
            <a:r>
              <a:rPr lang="es-CR" dirty="0" smtClean="0"/>
              <a:t>mes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0799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Criterios de finalización de pruebas (Acertados)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Quizás el mejor criterio sea una combinación de los tres anteriores, es decir, las pruebas deben finalizar luego de abarcar ciertas metodologías, encontrado cierta cantidad de errores, y luego de que la curva de errores encontrados por semana disminuya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s-CR" dirty="0"/>
              <a:t>Es importante considerar que debido a que el objetivo es encontrar errores, si luego de un tiempo estos no se detectan, el resultado de las pruebas se puede considerar como fallido y estas podrían detenerse mientras se formula un mejor plan de pruebas.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1623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Pruebas de usabilidad: Bases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han diseñado las interfaces de acuerdo a la inteligencia, educación y presiones ambientales del usuario final?</a:t>
            </a:r>
            <a:endParaRPr lang="en-US" dirty="0"/>
          </a:p>
          <a:p>
            <a:r>
              <a:rPr lang="es-CR" dirty="0"/>
              <a:t>Las salidas del programa son significativas y no ofensivas para el usuario?</a:t>
            </a:r>
            <a:endParaRPr lang="en-US" dirty="0"/>
          </a:p>
          <a:p>
            <a:r>
              <a:rPr lang="es-CR" dirty="0"/>
              <a:t>Los mensajes de error mostrados al usuario son comprensibles o se requiere una especialidad en informática para entenderlos?</a:t>
            </a:r>
            <a:endParaRPr lang="en-US" dirty="0"/>
          </a:p>
          <a:p>
            <a:r>
              <a:rPr lang="es-CR" dirty="0"/>
              <a:t>Todas las interfaces son consistentes y siguen las mismas convenciones de diseño, escritura, sintaxis, formato, estilo, </a:t>
            </a:r>
            <a:r>
              <a:rPr lang="es-CR" dirty="0" smtClean="0"/>
              <a:t>abreviaciones, </a:t>
            </a:r>
            <a:r>
              <a:rPr lang="es-CR" dirty="0" err="1" smtClean="0"/>
              <a:t>etc</a:t>
            </a:r>
            <a:r>
              <a:rPr lang="es-CR" dirty="0" smtClean="0"/>
              <a:t>?</a:t>
            </a:r>
            <a:endParaRPr lang="en-US" dirty="0"/>
          </a:p>
          <a:p>
            <a:r>
              <a:rPr lang="es-CR" dirty="0"/>
              <a:t>En que partes es vital la precisión? por ejemplo, es necesario solicitar nombre , cedula y número de tarjeta para verificar la identidad de un usuario</a:t>
            </a:r>
            <a:r>
              <a:rPr lang="es-C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8017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Pruebas de usabilidad: Bases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4425"/>
          </a:xfrm>
        </p:spPr>
        <p:txBody>
          <a:bodyPr/>
          <a:lstStyle/>
          <a:p>
            <a:r>
              <a:rPr lang="es-CR" dirty="0"/>
              <a:t>El sistema tiene una cantidad excesiva de opciones, o tiene opciones que no se usan?</a:t>
            </a:r>
            <a:endParaRPr lang="en-US" dirty="0"/>
          </a:p>
          <a:p>
            <a:pPr lvl="1"/>
            <a:r>
              <a:rPr lang="es-CR" dirty="0"/>
              <a:t>Al usuario solo se le deben presentar las opciones más relevantes para </a:t>
            </a:r>
            <a:r>
              <a:rPr lang="es-CR" dirty="0"/>
              <a:t>é</a:t>
            </a:r>
            <a:r>
              <a:rPr lang="es-CR" dirty="0" smtClean="0"/>
              <a:t>l</a:t>
            </a:r>
            <a:endParaRPr lang="es-CR" dirty="0" smtClean="0"/>
          </a:p>
          <a:p>
            <a:pPr lvl="1"/>
            <a:r>
              <a:rPr lang="es-CR" dirty="0"/>
              <a:t>El acceso a las opciones debe ser lógico e intuitivo</a:t>
            </a:r>
            <a:endParaRPr lang="en-US" dirty="0"/>
          </a:p>
          <a:p>
            <a:r>
              <a:rPr lang="es-CR" dirty="0"/>
              <a:t>El sistema entrega "recibidos" inmediatos para todas las entradas?</a:t>
            </a:r>
            <a:endParaRPr lang="en-US" dirty="0"/>
          </a:p>
          <a:p>
            <a:pPr lvl="1"/>
            <a:r>
              <a:rPr lang="es-CR" dirty="0"/>
              <a:t>Por ejemplo si se hace clic en un elemento, este cambia de color, o el cursos parpadea sobre el, o se le agrega una sombra o borde diferente</a:t>
            </a:r>
            <a:endParaRPr lang="en-US" dirty="0"/>
          </a:p>
          <a:p>
            <a:r>
              <a:rPr lang="es-CR" dirty="0"/>
              <a:t>Si se está realizando una operación que toma tiempo, se le informa al usuario lo que está </a:t>
            </a:r>
            <a:r>
              <a:rPr lang="es-CR" dirty="0" smtClean="0"/>
              <a:t>sucediendo?</a:t>
            </a:r>
            <a:endParaRPr lang="en-US" dirty="0"/>
          </a:p>
          <a:p>
            <a:r>
              <a:rPr lang="es-CR" dirty="0" smtClean="0"/>
              <a:t>El </a:t>
            </a:r>
            <a:r>
              <a:rPr lang="es-CR" dirty="0"/>
              <a:t>programa es fácil de usar?, si hay que navegar a través de muchas opciones, es claro como regresar a la pantalla principal</a:t>
            </a:r>
            <a:r>
              <a:rPr lang="es-CR" dirty="0" smtClean="0"/>
              <a:t>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706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Pruebas de usabilidad: Bases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194425"/>
          </a:xfrm>
        </p:spPr>
        <p:txBody>
          <a:bodyPr/>
          <a:lstStyle/>
          <a:p>
            <a:r>
              <a:rPr lang="es-CR" dirty="0"/>
              <a:t>El diseño conduce al usuario a la </a:t>
            </a:r>
            <a:r>
              <a:rPr lang="es-CR" dirty="0" smtClean="0"/>
              <a:t>precisión? </a:t>
            </a:r>
            <a:r>
              <a:rPr lang="es-CR" dirty="0"/>
              <a:t>C</a:t>
            </a:r>
            <a:r>
              <a:rPr lang="es-CR" dirty="0" smtClean="0"/>
              <a:t>uantos </a:t>
            </a:r>
            <a:r>
              <a:rPr lang="es-CR" dirty="0"/>
              <a:t>errores comete un usuario al ingresar datos o realizar una </a:t>
            </a:r>
            <a:r>
              <a:rPr lang="es-CR" dirty="0" smtClean="0"/>
              <a:t>operación? </a:t>
            </a:r>
            <a:r>
              <a:rPr lang="es-CR" dirty="0"/>
              <a:t>A</a:t>
            </a:r>
            <a:r>
              <a:rPr lang="es-CR" dirty="0" smtClean="0"/>
              <a:t>lgún </a:t>
            </a:r>
            <a:r>
              <a:rPr lang="es-CR" dirty="0"/>
              <a:t>error del usuario causo un fallo en la aplicación?</a:t>
            </a:r>
            <a:endParaRPr lang="en-US" dirty="0"/>
          </a:p>
          <a:p>
            <a:r>
              <a:rPr lang="es-CR" dirty="0"/>
              <a:t>Las acciones del usuario se pueden repetir con facilidad en sesiones </a:t>
            </a:r>
            <a:r>
              <a:rPr lang="es-CR" dirty="0" smtClean="0"/>
              <a:t>posteriores? El </a:t>
            </a:r>
            <a:r>
              <a:rPr lang="es-CR" dirty="0"/>
              <a:t>usuario puede aprender a ser más eficiente con el programa?</a:t>
            </a:r>
            <a:endParaRPr lang="en-US" dirty="0"/>
          </a:p>
          <a:p>
            <a:r>
              <a:rPr lang="es-CR" dirty="0"/>
              <a:t>El usuario se siente confiado al navegar por las opciones de menú</a:t>
            </a:r>
            <a:r>
              <a:rPr lang="es-CR" dirty="0" smtClean="0"/>
              <a:t>, o </a:t>
            </a:r>
            <a:r>
              <a:rPr lang="es-CR" dirty="0"/>
              <a:t>más bien se siente estresado?</a:t>
            </a:r>
            <a:endParaRPr lang="en-US" dirty="0"/>
          </a:p>
          <a:p>
            <a:r>
              <a:rPr lang="es-CR" dirty="0"/>
              <a:t>El programa cumple sus promesas de diseño? </a:t>
            </a:r>
            <a:endParaRPr lang="es-CR" dirty="0" smtClean="0"/>
          </a:p>
          <a:p>
            <a:pPr lvl="1"/>
            <a:r>
              <a:rPr lang="es-CR" dirty="0"/>
              <a:t>E</a:t>
            </a:r>
            <a:r>
              <a:rPr lang="es-CR" dirty="0" smtClean="0"/>
              <a:t>n </a:t>
            </a:r>
            <a:r>
              <a:rPr lang="es-CR" dirty="0"/>
              <a:t>las pruebas se debe comparar las especificaciones iniciales con el </a:t>
            </a:r>
            <a:r>
              <a:rPr lang="es-CR" dirty="0"/>
              <a:t>comportamiento actual del </a:t>
            </a:r>
            <a:r>
              <a:rPr lang="es-CR" dirty="0"/>
              <a:t>sistema, y desde la perspectiva del </a:t>
            </a:r>
            <a:r>
              <a:rPr lang="es-CR" dirty="0" smtClean="0"/>
              <a:t>usuario</a:t>
            </a:r>
          </a:p>
          <a:p>
            <a:pPr lvl="1"/>
            <a:r>
              <a:rPr lang="es-CR" dirty="0"/>
              <a:t>E</a:t>
            </a:r>
            <a:r>
              <a:rPr lang="es-CR" dirty="0" smtClean="0"/>
              <a:t>s </a:t>
            </a:r>
            <a:r>
              <a:rPr lang="es-CR" dirty="0"/>
              <a:t>decir, cuando usuarios reales utilizan el programa en un ambiente del mundo real, este se comporta de acuerdo a sus </a:t>
            </a:r>
            <a:r>
              <a:rPr lang="es-CR" dirty="0" smtClean="0"/>
              <a:t>especificaciones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43823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Proceso de pruebas de usabilidad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75449"/>
            <a:ext cx="11029615" cy="4675517"/>
          </a:xfrm>
        </p:spPr>
        <p:txBody>
          <a:bodyPr>
            <a:normAutofit/>
          </a:bodyPr>
          <a:lstStyle/>
          <a:p>
            <a:r>
              <a:rPr lang="es-CR" dirty="0"/>
              <a:t>No se busca conocer la opinión de usuario o grupos de control, puesto que </a:t>
            </a:r>
            <a:r>
              <a:rPr lang="es-CR" dirty="0" smtClean="0"/>
              <a:t>eso </a:t>
            </a:r>
            <a:r>
              <a:rPr lang="es-CR" dirty="0"/>
              <a:t>es </a:t>
            </a:r>
            <a:r>
              <a:rPr lang="es-CR" dirty="0" smtClean="0"/>
              <a:t>mercadeo</a:t>
            </a:r>
          </a:p>
          <a:p>
            <a:r>
              <a:rPr lang="es-CR" dirty="0"/>
              <a:t>Las pruebas de usabilidad se realizan antes del lanzamiento del producto y en etapas tempranas de su desarrollo</a:t>
            </a:r>
            <a:endParaRPr lang="en-US" dirty="0"/>
          </a:p>
          <a:p>
            <a:r>
              <a:rPr lang="es-CR" dirty="0"/>
              <a:t>Se debe realizar un plan de pruebas de usabilidad y crear ejercicios prácticos de la vida real para que cada usuario realice</a:t>
            </a:r>
            <a:endParaRPr lang="en-US" dirty="0"/>
          </a:p>
          <a:p>
            <a:r>
              <a:rPr lang="es-CR" dirty="0"/>
              <a:t>En estos ejercicios se le debe presentar al usuario cada aspecto del software, sin seguir un orden en </a:t>
            </a:r>
            <a:r>
              <a:rPr lang="es-CR" dirty="0" smtClean="0"/>
              <a:t>particular</a:t>
            </a:r>
          </a:p>
          <a:p>
            <a:r>
              <a:rPr lang="es-CR" dirty="0"/>
              <a:t>Durante cada fase de la prueba, los observadores documentan las experiencias de los usuarios mientras realizan cada </a:t>
            </a:r>
            <a:r>
              <a:rPr lang="es-CR" dirty="0" smtClean="0"/>
              <a:t>tarea</a:t>
            </a:r>
            <a:endParaRPr lang="en-US" dirty="0" smtClean="0"/>
          </a:p>
          <a:p>
            <a:r>
              <a:rPr lang="es-CR" dirty="0"/>
              <a:t>Cuando la prueba se termina, se le realiza una entrevista al usuario, o se le pide que complete un cuestionario escrito para documentar aspectos de su experiencia al realizar cada actividad, como sus percepción del uso vs la especificación</a:t>
            </a:r>
            <a:endParaRPr lang="en-US" dirty="0"/>
          </a:p>
          <a:p>
            <a:r>
              <a:rPr lang="es-CR" dirty="0" smtClean="0"/>
              <a:t>Se </a:t>
            </a:r>
            <a:r>
              <a:rPr lang="es-CR" dirty="0"/>
              <a:t>debe documentar que información se le dará al usuario antes de la prueba y que pasos debe </a:t>
            </a:r>
            <a:r>
              <a:rPr lang="es-CR" dirty="0" smtClean="0"/>
              <a:t>seguir. Es </a:t>
            </a:r>
            <a:r>
              <a:rPr lang="es-CR" dirty="0"/>
              <a:t>importante que todos los usuarios reciban las mismas instrucciones para evitar sesgar las </a:t>
            </a:r>
            <a:r>
              <a:rPr lang="es-CR" dirty="0" smtClean="0"/>
              <a:t>pruebas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40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Técnicas de reparación de </a:t>
            </a:r>
            <a:r>
              <a:rPr lang="es-CR" dirty="0" smtClean="0"/>
              <a:t>errores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Donde hay un error, probablemente hay más</a:t>
            </a:r>
            <a:endParaRPr lang="en-US" dirty="0"/>
          </a:p>
          <a:p>
            <a:pPr lvl="1"/>
            <a:r>
              <a:rPr lang="es-CR" dirty="0"/>
              <a:t>Examine el código cercano o relacionado al error en busca de más fallos</a:t>
            </a:r>
            <a:endParaRPr lang="en-US" dirty="0"/>
          </a:p>
          <a:p>
            <a:r>
              <a:rPr lang="es-CR" dirty="0"/>
              <a:t>Resuelva la causa del error, no los síntomas</a:t>
            </a:r>
            <a:endParaRPr lang="en-US" dirty="0"/>
          </a:p>
          <a:p>
            <a:pPr lvl="1"/>
            <a:r>
              <a:rPr lang="es-CR" dirty="0"/>
              <a:t>A veces solo reparamos síntomas del error, o solo una instancia del error para una entrada particular</a:t>
            </a:r>
            <a:endParaRPr lang="en-US" dirty="0"/>
          </a:p>
          <a:p>
            <a:r>
              <a:rPr lang="es-CR" dirty="0"/>
              <a:t>La probabilidad de que el arreglo sea correcto, no es del 100%</a:t>
            </a:r>
            <a:endParaRPr lang="en-US" dirty="0"/>
          </a:p>
          <a:p>
            <a:pPr lvl="1"/>
            <a:r>
              <a:rPr lang="es-CR" dirty="0"/>
              <a:t>No se debe asumir que el código agregado para resolver el error es correcto</a:t>
            </a:r>
            <a:endParaRPr lang="en-US" dirty="0"/>
          </a:p>
          <a:p>
            <a:pPr lvl="1"/>
            <a:r>
              <a:rPr lang="es-CR" dirty="0"/>
              <a:t>Todo arreglo siempre debe volver a probarse</a:t>
            </a:r>
            <a:endParaRPr lang="en-US" dirty="0"/>
          </a:p>
          <a:p>
            <a:pPr lvl="1"/>
            <a:r>
              <a:rPr lang="es-CR" dirty="0"/>
              <a:t>Se debe tener un plan de pruebas de regresiones muy </a:t>
            </a:r>
            <a:r>
              <a:rPr lang="es-CR" dirty="0" smtClean="0"/>
              <a:t>robusto</a:t>
            </a:r>
          </a:p>
        </p:txBody>
      </p:sp>
    </p:spTree>
    <p:extLst>
      <p:ext uri="{BB962C8B-B14F-4D97-AF65-F5344CB8AC3E}">
        <p14:creationId xmlns:p14="http://schemas.microsoft.com/office/powerpoint/2010/main" val="67371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Técnicas de reparación de errores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871932"/>
            <a:ext cx="11029615" cy="4908430"/>
          </a:xfrm>
        </p:spPr>
        <p:txBody>
          <a:bodyPr>
            <a:normAutofit/>
          </a:bodyPr>
          <a:lstStyle/>
          <a:p>
            <a:r>
              <a:rPr lang="es-CR" dirty="0"/>
              <a:t>La probabilidad de que un arreglo sea correcto disminuye entre más grande es el programa</a:t>
            </a:r>
            <a:endParaRPr lang="en-US" dirty="0"/>
          </a:p>
          <a:p>
            <a:pPr lvl="1"/>
            <a:r>
              <a:rPr lang="es-CR" dirty="0"/>
              <a:t>El índice de errores causados por arreglos, contra los errores originales, aumenta en </a:t>
            </a:r>
            <a:r>
              <a:rPr lang="es-CR" dirty="0"/>
              <a:t>programas grandes</a:t>
            </a:r>
            <a:endParaRPr lang="en-US" dirty="0"/>
          </a:p>
          <a:p>
            <a:pPr lvl="1"/>
            <a:r>
              <a:rPr lang="es-CR" dirty="0"/>
              <a:t>Esto es un hecho que debe aceptarse (aunque a los programadores les duela aceptarlo), pero muchos de los errores reportados en un sistema de gran escala, son producto de arreglos a otros errores</a:t>
            </a:r>
            <a:endParaRPr lang="en-US" dirty="0"/>
          </a:p>
          <a:p>
            <a:pPr lvl="1"/>
            <a:r>
              <a:rPr lang="es-CR" dirty="0"/>
              <a:t>Esté consiente la probabilidad de agregar nuevos errores al tratar de arreglar uno</a:t>
            </a:r>
            <a:endParaRPr lang="en-US" dirty="0"/>
          </a:p>
          <a:p>
            <a:pPr lvl="1"/>
            <a:r>
              <a:rPr lang="es-CR" dirty="0"/>
              <a:t>No solo existe la probabilidad de un arreglo sea incorrecto, también es posible afectar otras funcionalidades de manera negativa, agregando nuevos defectos</a:t>
            </a:r>
            <a:endParaRPr lang="en-US" dirty="0"/>
          </a:p>
          <a:p>
            <a:pPr lvl="1"/>
            <a:r>
              <a:rPr lang="es-CR" dirty="0"/>
              <a:t>De nuevo, las pruebas de regresión son muy importantes</a:t>
            </a:r>
            <a:endParaRPr lang="en-US" dirty="0"/>
          </a:p>
          <a:p>
            <a:r>
              <a:rPr lang="es-CR" dirty="0"/>
              <a:t>El proceso de arreglar errores debe ponernos nuevamente en la fase de diseño</a:t>
            </a:r>
            <a:endParaRPr lang="en-US" dirty="0"/>
          </a:p>
          <a:p>
            <a:pPr lvl="1"/>
            <a:r>
              <a:rPr lang="es-CR" dirty="0"/>
              <a:t>Corregir un error es una forma de </a:t>
            </a:r>
            <a:r>
              <a:rPr lang="es-CR" dirty="0" smtClean="0"/>
              <a:t>diseño</a:t>
            </a:r>
          </a:p>
          <a:p>
            <a:pPr lvl="1"/>
            <a:r>
              <a:rPr lang="es-CR" dirty="0"/>
              <a:t>Los procesos, plantillas y estándares utilizados en el diseño también deberían evaluarse en busca de </a:t>
            </a:r>
            <a:r>
              <a:rPr lang="es-CR" dirty="0" smtClean="0"/>
              <a:t>errores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46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de </a:t>
            </a:r>
            <a:r>
              <a:rPr lang="es-CR" dirty="0" smtClean="0"/>
              <a:t>errores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Los programadores y organizaciones de desarrollo se pueden beneficiar grandemente al llevar a cabo análisis detallados de los errores</a:t>
            </a:r>
            <a:endParaRPr lang="en-US" dirty="0"/>
          </a:p>
          <a:p>
            <a:r>
              <a:rPr lang="es-CR" dirty="0"/>
              <a:t>Un análisis cuidadoso puede incluir los siguientes estudios:</a:t>
            </a:r>
            <a:endParaRPr lang="en-US" dirty="0"/>
          </a:p>
          <a:p>
            <a:r>
              <a:rPr lang="es-CR" dirty="0"/>
              <a:t>Donde fue cometido el error?</a:t>
            </a:r>
            <a:endParaRPr lang="en-US" dirty="0"/>
          </a:p>
          <a:p>
            <a:pPr lvl="1"/>
            <a:r>
              <a:rPr lang="es-CR" dirty="0"/>
              <a:t>El error puede venir de un requerimiento mal definido, o por un arreglo a otro error</a:t>
            </a:r>
            <a:endParaRPr lang="en-US" dirty="0"/>
          </a:p>
          <a:p>
            <a:r>
              <a:rPr lang="es-CR" dirty="0"/>
              <a:t>Quien cometió el error?</a:t>
            </a:r>
            <a:endParaRPr lang="en-US" dirty="0"/>
          </a:p>
          <a:p>
            <a:pPr lvl="1"/>
            <a:r>
              <a:rPr lang="es-CR" dirty="0"/>
              <a:t>Sería útil saber si el 60% de los errores es cometido por uno de los diez analistas, o que el programador X comete 3 veces más errores que el programador Y.</a:t>
            </a:r>
            <a:endParaRPr lang="en-US" dirty="0"/>
          </a:p>
          <a:p>
            <a:pPr lvl="1"/>
            <a:r>
              <a:rPr lang="es-CR" dirty="0"/>
              <a:t>Esto se hace para efectos de educación, no de </a:t>
            </a:r>
            <a:r>
              <a:rPr lang="es-CR" dirty="0" smtClean="0"/>
              <a:t>castigo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465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Análisis de errores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1992702"/>
            <a:ext cx="11029615" cy="4537494"/>
          </a:xfrm>
        </p:spPr>
        <p:txBody>
          <a:bodyPr>
            <a:normAutofit/>
          </a:bodyPr>
          <a:lstStyle/>
          <a:p>
            <a:r>
              <a:rPr lang="es-CR" dirty="0"/>
              <a:t>Que fue hecho mal?</a:t>
            </a:r>
            <a:endParaRPr lang="en-US" dirty="0"/>
          </a:p>
          <a:p>
            <a:pPr lvl="1"/>
            <a:r>
              <a:rPr lang="es-CR" dirty="0"/>
              <a:t>No basta saber quién y cuándo, se requiere saber el </a:t>
            </a:r>
            <a:r>
              <a:rPr lang="es-CR" dirty="0" smtClean="0"/>
              <a:t>porqué</a:t>
            </a:r>
          </a:p>
          <a:p>
            <a:pPr lvl="1"/>
            <a:r>
              <a:rPr lang="es-CR" dirty="0"/>
              <a:t>Fue causado por la incapacidad de escribir claramente</a:t>
            </a:r>
            <a:r>
              <a:rPr lang="es-CR" dirty="0" smtClean="0"/>
              <a:t>? O </a:t>
            </a:r>
            <a:r>
              <a:rPr lang="es-CR" dirty="0"/>
              <a:t>porque alguien tiene carencia de habilidad en X </a:t>
            </a:r>
            <a:r>
              <a:rPr lang="es-CR" dirty="0" smtClean="0"/>
              <a:t>lenguaje? Fue </a:t>
            </a:r>
            <a:r>
              <a:rPr lang="es-CR" dirty="0"/>
              <a:t>por suposiciones </a:t>
            </a:r>
            <a:r>
              <a:rPr lang="es-CR" dirty="0" smtClean="0"/>
              <a:t>invalidas? Fue </a:t>
            </a:r>
            <a:r>
              <a:rPr lang="es-CR" dirty="0"/>
              <a:t>porque se definieron mal las condiciones de entrada</a:t>
            </a:r>
            <a:r>
              <a:rPr lang="es-CR" dirty="0" smtClean="0"/>
              <a:t>?</a:t>
            </a:r>
          </a:p>
          <a:p>
            <a:r>
              <a:rPr lang="es-CR" dirty="0" smtClean="0"/>
              <a:t>Cómo </a:t>
            </a:r>
            <a:r>
              <a:rPr lang="es-CR" dirty="0"/>
              <a:t>se pudo haber prevenido el error?</a:t>
            </a:r>
            <a:endParaRPr lang="en-US" dirty="0"/>
          </a:p>
          <a:p>
            <a:pPr lvl="1"/>
            <a:r>
              <a:rPr lang="es-CR" dirty="0"/>
              <a:t>Que podemos hacer diferente en el próximo proyecto o iteración para prevenir el </a:t>
            </a:r>
            <a:r>
              <a:rPr lang="es-CR" dirty="0" smtClean="0"/>
              <a:t>error?</a:t>
            </a:r>
            <a:endParaRPr lang="en-US" dirty="0"/>
          </a:p>
          <a:p>
            <a:r>
              <a:rPr lang="es-CR" dirty="0"/>
              <a:t>Por qué el error no se detectó antes?</a:t>
            </a:r>
            <a:endParaRPr lang="en-US" dirty="0"/>
          </a:p>
          <a:p>
            <a:pPr lvl="1"/>
            <a:r>
              <a:rPr lang="es-CR" dirty="0"/>
              <a:t>Debería analizarse </a:t>
            </a:r>
            <a:r>
              <a:rPr lang="es-CR" dirty="0" smtClean="0"/>
              <a:t>por qué </a:t>
            </a:r>
            <a:r>
              <a:rPr lang="es-CR" dirty="0"/>
              <a:t>el error no se detectó durante revisiones de pares e inspecciones</a:t>
            </a:r>
            <a:endParaRPr lang="en-US" dirty="0"/>
          </a:p>
          <a:p>
            <a:r>
              <a:rPr lang="es-CR" dirty="0"/>
              <a:t>Como se pudo haber detectado antes?</a:t>
            </a:r>
            <a:endParaRPr lang="en-US" dirty="0"/>
          </a:p>
          <a:p>
            <a:pPr lvl="1"/>
            <a:r>
              <a:rPr lang="es-CR" dirty="0"/>
              <a:t>Como se pueden mejorar los mecanismos de inspección y revisión de pares?</a:t>
            </a:r>
            <a:endParaRPr lang="en-US" dirty="0"/>
          </a:p>
          <a:p>
            <a:pPr lvl="1"/>
            <a:r>
              <a:rPr lang="es-CR" dirty="0"/>
              <a:t>Si el error fue encontrado por el usuario, como se pueden mejorar los casos de prueba?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88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Filosofía del software </a:t>
            </a:r>
            <a:r>
              <a:rPr lang="es-CR" dirty="0" err="1"/>
              <a:t>testing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418712"/>
          </a:xfrm>
        </p:spPr>
        <p:txBody>
          <a:bodyPr>
            <a:normAutofit fontScale="92500" lnSpcReduction="10000"/>
          </a:bodyPr>
          <a:lstStyle/>
          <a:p>
            <a:r>
              <a:rPr lang="es-CR" dirty="0" smtClean="0"/>
              <a:t>Definición correcta</a:t>
            </a:r>
          </a:p>
          <a:p>
            <a:pPr lvl="1"/>
            <a:r>
              <a:rPr lang="es-CR" i="1" dirty="0" smtClean="0"/>
              <a:t>“</a:t>
            </a:r>
            <a:r>
              <a:rPr lang="es-CR" i="1" dirty="0" err="1" smtClean="0"/>
              <a:t>Testing</a:t>
            </a:r>
            <a:r>
              <a:rPr lang="es-CR" i="1" dirty="0" smtClean="0"/>
              <a:t> es el proceso de ejecutar un programa con el objetivo de encontrar errores”</a:t>
            </a:r>
          </a:p>
          <a:p>
            <a:endParaRPr lang="es-CR" dirty="0" smtClean="0"/>
          </a:p>
          <a:p>
            <a:r>
              <a:rPr lang="es-CR" dirty="0" smtClean="0"/>
              <a:t>Un programa debe probarse contra sus comportamientos esperados</a:t>
            </a:r>
          </a:p>
          <a:p>
            <a:pPr lvl="1"/>
            <a:r>
              <a:rPr lang="es-ES" dirty="0"/>
              <a:t>Si un sistema debe conservar sus datos </a:t>
            </a:r>
            <a:r>
              <a:rPr lang="es-ES" dirty="0" smtClean="0"/>
              <a:t>íntegros </a:t>
            </a:r>
            <a:r>
              <a:rPr lang="es-ES" dirty="0"/>
              <a:t>ante una </a:t>
            </a:r>
            <a:r>
              <a:rPr lang="es-ES" dirty="0" smtClean="0"/>
              <a:t>caída, </a:t>
            </a:r>
            <a:r>
              <a:rPr lang="es-ES" dirty="0"/>
              <a:t>se debe intentar botar el programa y causar perdida de </a:t>
            </a:r>
            <a:r>
              <a:rPr lang="es-ES" dirty="0" smtClean="0"/>
              <a:t>datos</a:t>
            </a:r>
          </a:p>
          <a:p>
            <a:pPr lvl="1"/>
            <a:r>
              <a:rPr lang="es-ES" dirty="0"/>
              <a:t>Si un programa tiene restricciones y validaciones en los datos de entrada, se debe intentar ingresar datos </a:t>
            </a:r>
            <a:r>
              <a:rPr lang="es-ES" dirty="0" smtClean="0"/>
              <a:t>inválidos</a:t>
            </a:r>
          </a:p>
          <a:p>
            <a:endParaRPr lang="es-ES" dirty="0" smtClean="0"/>
          </a:p>
          <a:p>
            <a:r>
              <a:rPr lang="es-ES" dirty="0" smtClean="0"/>
              <a:t>Una </a:t>
            </a:r>
            <a:r>
              <a:rPr lang="es-ES" dirty="0"/>
              <a:t>prueba exitosa es la que encuentra errores, no la que demuestra que todo funciona </a:t>
            </a:r>
            <a:r>
              <a:rPr lang="es-ES" dirty="0" smtClean="0"/>
              <a:t>bien</a:t>
            </a:r>
          </a:p>
          <a:p>
            <a:endParaRPr lang="es-ES" dirty="0" smtClean="0"/>
          </a:p>
          <a:p>
            <a:r>
              <a:rPr lang="es-ES" dirty="0"/>
              <a:t>Probar solo las </a:t>
            </a:r>
            <a:r>
              <a:rPr lang="es-ES" dirty="0" smtClean="0"/>
              <a:t>características </a:t>
            </a:r>
            <a:r>
              <a:rPr lang="es-ES" dirty="0"/>
              <a:t>documentadas  no es </a:t>
            </a:r>
            <a:r>
              <a:rPr lang="es-ES" dirty="0" smtClean="0"/>
              <a:t>suficiente, también es un error limitar las pruebas solo a que está documentado, o rechazar defectos porqué no están asociados a requerimientos documentados</a:t>
            </a:r>
          </a:p>
          <a:p>
            <a:pPr lvl="1"/>
            <a:r>
              <a:rPr lang="es-ES" dirty="0" err="1" smtClean="0"/>
              <a:t>Ej</a:t>
            </a:r>
            <a:r>
              <a:rPr lang="es-ES" dirty="0" smtClean="0"/>
              <a:t>, no se pueden redactar un caso de prueba si no hay un flujo alterno asociado</a:t>
            </a:r>
          </a:p>
          <a:p>
            <a:pPr lvl="1"/>
            <a:r>
              <a:rPr lang="es-ES" dirty="0" smtClean="0"/>
              <a:t>Se rechaza X defecto porque no estaba indicado en el caso de uso cual era el comportamiento esperado</a:t>
            </a:r>
            <a:endParaRPr lang="es-CR" dirty="0" smtClean="0"/>
          </a:p>
        </p:txBody>
      </p:sp>
    </p:spTree>
    <p:extLst>
      <p:ext uri="{BB962C8B-B14F-4D97-AF65-F5344CB8AC3E}">
        <p14:creationId xmlns:p14="http://schemas.microsoft.com/office/powerpoint/2010/main" val="1535461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Bibliografía</a:t>
            </a:r>
            <a:endParaRPr lang="en-US" dirty="0"/>
          </a:p>
        </p:txBody>
      </p:sp>
      <p:sp>
        <p:nvSpPr>
          <p:cNvPr id="8" name="Marcador de contenido 7"/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6561479" cy="3633047"/>
          </a:xfrm>
        </p:spPr>
        <p:txBody>
          <a:bodyPr/>
          <a:lstStyle/>
          <a:p>
            <a:pPr algn="r"/>
            <a:r>
              <a:rPr lang="es-CR" dirty="0" smtClean="0"/>
              <a:t>Para profundizar más sobre los temas de esta presentación, se recomienda la lectura y estudio del libro:</a:t>
            </a:r>
            <a:endParaRPr lang="en-US" dirty="0"/>
          </a:p>
        </p:txBody>
      </p:sp>
      <p:pic>
        <p:nvPicPr>
          <p:cNvPr id="10" name="Marcador de contenido 9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7642009" y="2227263"/>
            <a:ext cx="2515031" cy="3633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897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Objetivos de las pruebas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Hay un malentendido general a la hora de definir los objetivos de las pruebas</a:t>
            </a:r>
          </a:p>
          <a:p>
            <a:pPr lvl="1"/>
            <a:r>
              <a:rPr lang="es-CR" dirty="0"/>
              <a:t>Es </a:t>
            </a:r>
            <a:r>
              <a:rPr lang="es-CR" dirty="0" smtClean="0"/>
              <a:t>una mala práctica definir </a:t>
            </a:r>
            <a:r>
              <a:rPr lang="es-CR" dirty="0"/>
              <a:t>el objetivo de un plan de pruebas, o de un caso de prueba, como </a:t>
            </a:r>
            <a:r>
              <a:rPr lang="es-CR" i="1" dirty="0"/>
              <a:t>“Demostrar que el módulo funciona correctamente</a:t>
            </a:r>
            <a:r>
              <a:rPr lang="es-CR" i="1" dirty="0" smtClean="0"/>
              <a:t>”</a:t>
            </a:r>
          </a:p>
          <a:p>
            <a:pPr lvl="1"/>
            <a:endParaRPr lang="es-CR" i="1" dirty="0"/>
          </a:p>
          <a:p>
            <a:r>
              <a:rPr lang="es-CR" dirty="0" smtClean="0"/>
              <a:t>Como </a:t>
            </a:r>
            <a:r>
              <a:rPr lang="es-CR" dirty="0"/>
              <a:t>definir el objetivo de un plan de </a:t>
            </a:r>
            <a:r>
              <a:rPr lang="es-CR" dirty="0" smtClean="0"/>
              <a:t>pruebas?</a:t>
            </a:r>
            <a:endParaRPr lang="es-CR" dirty="0"/>
          </a:p>
          <a:p>
            <a:pPr lvl="1"/>
            <a:r>
              <a:rPr lang="es-CR" dirty="0"/>
              <a:t>El éxito siempre definirse como haber encontrado errores</a:t>
            </a:r>
          </a:p>
          <a:p>
            <a:pPr lvl="1"/>
            <a:r>
              <a:rPr lang="es-CR" dirty="0" smtClean="0"/>
              <a:t>El </a:t>
            </a:r>
            <a:r>
              <a:rPr lang="es-CR" dirty="0"/>
              <a:t>objetivo debería ser </a:t>
            </a:r>
            <a:r>
              <a:rPr lang="es-CR" i="1" dirty="0"/>
              <a:t>“Encontrar errores en el modulo o funcionalidad X”</a:t>
            </a:r>
          </a:p>
          <a:p>
            <a:endParaRPr lang="es-CR" dirty="0" smtClean="0"/>
          </a:p>
          <a:p>
            <a:r>
              <a:rPr lang="es-CR" dirty="0" smtClean="0"/>
              <a:t>De  </a:t>
            </a:r>
            <a:r>
              <a:rPr lang="es-CR" dirty="0"/>
              <a:t>igual manera el requisito para liberar un programa en producción debería ser </a:t>
            </a:r>
            <a:r>
              <a:rPr lang="es-CR" i="1" dirty="0"/>
              <a:t>“Cuando el resultado o los objetivos de las pruebas son en su totalidad fallidos”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247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Principios de Software </a:t>
            </a:r>
            <a:r>
              <a:rPr lang="es-CR" dirty="0" err="1" smtClean="0"/>
              <a:t>Testing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4548108"/>
          </a:xfrm>
        </p:spPr>
        <p:txBody>
          <a:bodyPr/>
          <a:lstStyle/>
          <a:p>
            <a:r>
              <a:rPr lang="es-CR" dirty="0"/>
              <a:t>Los casos de prueba deben tener resultados </a:t>
            </a:r>
            <a:r>
              <a:rPr lang="es-CR" dirty="0" smtClean="0"/>
              <a:t>esperados</a:t>
            </a:r>
          </a:p>
          <a:p>
            <a:r>
              <a:rPr lang="es-CR" dirty="0"/>
              <a:t>Un programador debe evitar tratar de probar su propio programa</a:t>
            </a:r>
            <a:endParaRPr lang="en-US" dirty="0"/>
          </a:p>
          <a:p>
            <a:r>
              <a:rPr lang="es-CR" dirty="0"/>
              <a:t>Una organización no debe probar sus propios </a:t>
            </a:r>
            <a:r>
              <a:rPr lang="es-CR" dirty="0" smtClean="0"/>
              <a:t>programas</a:t>
            </a:r>
          </a:p>
          <a:p>
            <a:pPr lvl="1"/>
            <a:r>
              <a:rPr lang="es-CR" dirty="0"/>
              <a:t>A</a:t>
            </a:r>
            <a:r>
              <a:rPr lang="es-CR" dirty="0" smtClean="0"/>
              <a:t>lgunas empresas subcontratan este servicio</a:t>
            </a:r>
            <a:endParaRPr lang="en-US" dirty="0"/>
          </a:p>
          <a:p>
            <a:r>
              <a:rPr lang="es-CR" dirty="0"/>
              <a:t>Un proceso de prueba debe incluir una inspección minuciosa de los resultados de cada </a:t>
            </a:r>
            <a:r>
              <a:rPr lang="es-CR" dirty="0" smtClean="0"/>
              <a:t>prueba</a:t>
            </a:r>
          </a:p>
          <a:p>
            <a:r>
              <a:rPr lang="es-CR" dirty="0"/>
              <a:t>Los casos de prueba se deben incluir con datos de entrada que sea inválidos e inesperados, así como con datos válidos y esperados</a:t>
            </a:r>
            <a:endParaRPr lang="en-US" dirty="0"/>
          </a:p>
          <a:p>
            <a:r>
              <a:rPr lang="es-CR" dirty="0"/>
              <a:t>Ver si un programa </a:t>
            </a:r>
            <a:r>
              <a:rPr lang="es-CR" dirty="0" smtClean="0"/>
              <a:t>no </a:t>
            </a:r>
            <a:r>
              <a:rPr lang="es-CR" dirty="0"/>
              <a:t>hace lo que debería hacer es solo una parte de las pruebas, la otra parte es ver si hace lo que no debería hacer</a:t>
            </a:r>
            <a:endParaRPr lang="en-US" dirty="0"/>
          </a:p>
          <a:p>
            <a:r>
              <a:rPr lang="es-CR" dirty="0"/>
              <a:t>No se debe limitar las pruebas a lo documentado, hay que buscar resultados </a:t>
            </a:r>
            <a:r>
              <a:rPr lang="es-CR" dirty="0" smtClean="0"/>
              <a:t>indeseados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573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Principios de Software </a:t>
            </a:r>
            <a:r>
              <a:rPr lang="es-CR" dirty="0" err="1"/>
              <a:t>Testing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Guarde siempre los casos de prueba y no los deseche, volverlos a crear es tedioso y por ello se evitan las pruebas en ocasiones</a:t>
            </a:r>
            <a:endParaRPr lang="en-US" dirty="0"/>
          </a:p>
          <a:p>
            <a:r>
              <a:rPr lang="es-CR" dirty="0" smtClean="0"/>
              <a:t>No </a:t>
            </a:r>
            <a:r>
              <a:rPr lang="es-CR" dirty="0"/>
              <a:t>haga pruebas suponiendo que no se van a encontrar errores</a:t>
            </a:r>
            <a:endParaRPr lang="en-US" dirty="0"/>
          </a:p>
          <a:p>
            <a:r>
              <a:rPr lang="es-CR" dirty="0"/>
              <a:t>El propósito de la prueba no es demostrar que no hay errores, no se debe sesgar la mentalidad</a:t>
            </a:r>
            <a:endParaRPr lang="en-US" dirty="0"/>
          </a:p>
          <a:p>
            <a:r>
              <a:rPr lang="es-CR" dirty="0"/>
              <a:t>La probabilidad de encontrar </a:t>
            </a:r>
            <a:r>
              <a:rPr lang="es-CR" dirty="0" smtClean="0"/>
              <a:t>errores </a:t>
            </a:r>
            <a:r>
              <a:rPr lang="es-CR" dirty="0"/>
              <a:t>en una sección del programa es proporcional a la cantidad de errores </a:t>
            </a:r>
            <a:r>
              <a:rPr lang="es-CR" dirty="0" smtClean="0"/>
              <a:t>encontrados previamente </a:t>
            </a:r>
            <a:r>
              <a:rPr lang="es-CR" dirty="0"/>
              <a:t>en esa </a:t>
            </a:r>
            <a:r>
              <a:rPr lang="es-CR" dirty="0" smtClean="0"/>
              <a:t>sección</a:t>
            </a:r>
          </a:p>
          <a:p>
            <a:pPr lvl="1"/>
            <a:r>
              <a:rPr lang="es-CR" dirty="0" smtClean="0"/>
              <a:t>Si hay uno, puede haber más</a:t>
            </a:r>
          </a:p>
          <a:p>
            <a:r>
              <a:rPr lang="es-CR" dirty="0" err="1"/>
              <a:t>Testing</a:t>
            </a:r>
            <a:r>
              <a:rPr lang="es-CR" dirty="0"/>
              <a:t> es una tarea extremadamente creativa e intelectualmente </a:t>
            </a:r>
            <a:r>
              <a:rPr lang="es-CR" dirty="0" smtClean="0"/>
              <a:t>retadora</a:t>
            </a:r>
          </a:p>
          <a:p>
            <a:pPr lvl="1"/>
            <a:r>
              <a:rPr lang="es-CR" dirty="0"/>
              <a:t>A veces se requiere más creatividad para probar que para crear un </a:t>
            </a:r>
            <a:r>
              <a:rPr lang="es-CR" dirty="0" smtClean="0"/>
              <a:t>programa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7042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White-Box </a:t>
            </a:r>
            <a:r>
              <a:rPr lang="es-CR" dirty="0" err="1"/>
              <a:t>Testing</a:t>
            </a:r>
            <a:r>
              <a:rPr lang="es-CR" dirty="0"/>
              <a:t>	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/>
              <a:t>Se permite examinar la estructura interna del </a:t>
            </a:r>
            <a:r>
              <a:rPr lang="es-CR" dirty="0" smtClean="0"/>
              <a:t>programa</a:t>
            </a:r>
          </a:p>
          <a:p>
            <a:r>
              <a:rPr lang="es-CR" dirty="0"/>
              <a:t>Se prueban los flujos y condiciones detectadas en el </a:t>
            </a:r>
            <a:r>
              <a:rPr lang="es-CR" dirty="0" smtClean="0"/>
              <a:t>código</a:t>
            </a:r>
          </a:p>
          <a:p>
            <a:r>
              <a:rPr lang="es-CR" dirty="0"/>
              <a:t>Puede ser </a:t>
            </a:r>
            <a:r>
              <a:rPr lang="es-CR" dirty="0" smtClean="0"/>
              <a:t>más exhaustiva </a:t>
            </a:r>
            <a:r>
              <a:rPr lang="es-CR" dirty="0"/>
              <a:t>que las de caja </a:t>
            </a:r>
            <a:r>
              <a:rPr lang="es-CR" dirty="0" smtClean="0"/>
              <a:t>negra</a:t>
            </a:r>
          </a:p>
          <a:p>
            <a:r>
              <a:rPr lang="es-CR" dirty="0" smtClean="0"/>
              <a:t>Tipos</a:t>
            </a:r>
          </a:p>
          <a:p>
            <a:pPr lvl="1"/>
            <a:r>
              <a:rPr lang="es-CR" dirty="0"/>
              <a:t>Cobertura de sentencias</a:t>
            </a:r>
            <a:endParaRPr lang="en-US" dirty="0"/>
          </a:p>
          <a:p>
            <a:pPr lvl="1"/>
            <a:r>
              <a:rPr lang="es-CR" dirty="0"/>
              <a:t>Cobertura de decisión</a:t>
            </a:r>
            <a:endParaRPr lang="en-US" dirty="0"/>
          </a:p>
          <a:p>
            <a:pPr lvl="1"/>
            <a:r>
              <a:rPr lang="es-CR" dirty="0"/>
              <a:t>Cobertura de condición</a:t>
            </a:r>
            <a:endParaRPr lang="en-US" dirty="0"/>
          </a:p>
          <a:p>
            <a:pPr lvl="1"/>
            <a:r>
              <a:rPr lang="es-CR" dirty="0"/>
              <a:t>Cobertura de </a:t>
            </a:r>
            <a:r>
              <a:rPr lang="es-CR" dirty="0" smtClean="0"/>
              <a:t>Decisión/Condición</a:t>
            </a:r>
            <a:endParaRPr lang="en-US" dirty="0" smtClean="0"/>
          </a:p>
          <a:p>
            <a:pPr lvl="1"/>
            <a:r>
              <a:rPr lang="es-CR" dirty="0"/>
              <a:t>Cobertura de múltiples </a:t>
            </a:r>
            <a:r>
              <a:rPr lang="es-CR" dirty="0" smtClean="0"/>
              <a:t>condiciones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87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Black box </a:t>
            </a:r>
            <a:r>
              <a:rPr lang="es-CR" dirty="0" err="1" smtClean="0"/>
              <a:t>testing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Data-</a:t>
            </a:r>
            <a:r>
              <a:rPr lang="es-CR" dirty="0" err="1" smtClean="0"/>
              <a:t>driven</a:t>
            </a:r>
            <a:r>
              <a:rPr lang="es-CR" dirty="0" smtClean="0"/>
              <a:t> </a:t>
            </a:r>
            <a:r>
              <a:rPr lang="es-CR" dirty="0"/>
              <a:t>o </a:t>
            </a:r>
            <a:r>
              <a:rPr lang="es-CR" dirty="0" smtClean="0"/>
              <a:t>input/output-</a:t>
            </a:r>
            <a:r>
              <a:rPr lang="es-CR" dirty="0" err="1" smtClean="0"/>
              <a:t>driven</a:t>
            </a:r>
            <a:r>
              <a:rPr lang="es-CR" dirty="0" smtClean="0"/>
              <a:t> </a:t>
            </a:r>
            <a:r>
              <a:rPr lang="es-CR" dirty="0" err="1"/>
              <a:t>testing</a:t>
            </a:r>
            <a:endParaRPr lang="en-US" dirty="0"/>
          </a:p>
          <a:p>
            <a:r>
              <a:rPr lang="es-CR" dirty="0"/>
              <a:t>Se basa en buscar situaciones en donde el programa no se comporta como debiera</a:t>
            </a:r>
            <a:endParaRPr lang="en-US" dirty="0"/>
          </a:p>
          <a:p>
            <a:r>
              <a:rPr lang="es-CR" dirty="0" smtClean="0"/>
              <a:t>Los datos se toman de las especificaciones sin saber nada de la implementación interna</a:t>
            </a:r>
          </a:p>
          <a:p>
            <a:r>
              <a:rPr lang="es-CR" dirty="0"/>
              <a:t>Se deben probar varios datos de entrada, todos si es posible</a:t>
            </a:r>
            <a:endParaRPr lang="en-US" dirty="0"/>
          </a:p>
          <a:p>
            <a:r>
              <a:rPr lang="es-CR" dirty="0"/>
              <a:t>Las pruebas </a:t>
            </a:r>
            <a:r>
              <a:rPr lang="es-CR" dirty="0" smtClean="0"/>
              <a:t>exhaustivas </a:t>
            </a:r>
            <a:r>
              <a:rPr lang="es-CR" dirty="0"/>
              <a:t>de todas las combinaciones de datos son </a:t>
            </a:r>
            <a:r>
              <a:rPr lang="es-CR" dirty="0" smtClean="0"/>
              <a:t>imposibles</a:t>
            </a:r>
          </a:p>
          <a:p>
            <a:r>
              <a:rPr lang="es-CR" dirty="0" smtClean="0"/>
              <a:t>Usar datos al azar es lo menos efectivo, se deben seleccionar cuidosamente usando metodologías para ello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447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Diseño de casos de prueba Black-Box</a:t>
            </a:r>
            <a:endParaRPr lang="en-US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Para escoger los datos de entrada de las pruebas de Black-Box se pueden utilizar los siguientes métodos</a:t>
            </a:r>
          </a:p>
          <a:p>
            <a:pPr lvl="1"/>
            <a:r>
              <a:rPr lang="es-CR" dirty="0" smtClean="0"/>
              <a:t>Particiones de equivalencia</a:t>
            </a:r>
          </a:p>
          <a:p>
            <a:pPr lvl="1"/>
            <a:r>
              <a:rPr lang="es-CR" dirty="0" smtClean="0"/>
              <a:t>Análisis de valores frontera</a:t>
            </a:r>
          </a:p>
          <a:p>
            <a:pPr lvl="1"/>
            <a:r>
              <a:rPr lang="es-CR" dirty="0" smtClean="0"/>
              <a:t>Grafo de causa-efecto</a:t>
            </a:r>
          </a:p>
          <a:p>
            <a:pPr lvl="1"/>
            <a:r>
              <a:rPr lang="es-CR" dirty="0" smtClean="0"/>
              <a:t>Predicción de error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553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ividendo">
  <a:themeElements>
    <a:clrScheme name="Dividendo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o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o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Dividendo</Template>
  <TotalTime>489</TotalTime>
  <Words>3067</Words>
  <Application>Microsoft Office PowerPoint</Application>
  <PresentationFormat>Panorámica</PresentationFormat>
  <Paragraphs>242</Paragraphs>
  <Slides>30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3" baseType="lpstr">
      <vt:lpstr>Gill Sans MT</vt:lpstr>
      <vt:lpstr>Wingdings 2</vt:lpstr>
      <vt:lpstr>Dividendo</vt:lpstr>
      <vt:lpstr>El arte de las pruebas de software</vt:lpstr>
      <vt:lpstr>Filosofía del software testing</vt:lpstr>
      <vt:lpstr>Filosofía del software testing</vt:lpstr>
      <vt:lpstr>Objetivos de las pruebas</vt:lpstr>
      <vt:lpstr>Principios de Software Testing</vt:lpstr>
      <vt:lpstr>Principios de Software Testing</vt:lpstr>
      <vt:lpstr>White-Box Testing </vt:lpstr>
      <vt:lpstr>Black box testing</vt:lpstr>
      <vt:lpstr>Diseño de casos de prueba Black-Box</vt:lpstr>
      <vt:lpstr>Particiones de equivalencia</vt:lpstr>
      <vt:lpstr>Particiones de equivalencia</vt:lpstr>
      <vt:lpstr>Análisis de valores frontera</vt:lpstr>
      <vt:lpstr>Grafo de causa-efecto y Predicción de error</vt:lpstr>
      <vt:lpstr>Categorías de casos de prueba</vt:lpstr>
      <vt:lpstr>Categorías de casos de prueba</vt:lpstr>
      <vt:lpstr>Categorías de casos de prueba</vt:lpstr>
      <vt:lpstr>Categorías de casos de prueba</vt:lpstr>
      <vt:lpstr>Criterios de finalización de pruebas (Erróneos)</vt:lpstr>
      <vt:lpstr>Criterios de finalización de pruebas (Acertados)</vt:lpstr>
      <vt:lpstr>Criterios de finalización de pruebas (Acertados)</vt:lpstr>
      <vt:lpstr>Criterios de finalización de pruebas (Acertados)</vt:lpstr>
      <vt:lpstr>Pruebas de usabilidad: Bases</vt:lpstr>
      <vt:lpstr>Pruebas de usabilidad: Bases</vt:lpstr>
      <vt:lpstr>Pruebas de usabilidad: Bases</vt:lpstr>
      <vt:lpstr>Proceso de pruebas de usabilidad </vt:lpstr>
      <vt:lpstr>Técnicas de reparación de errores</vt:lpstr>
      <vt:lpstr>Técnicas de reparación de errores</vt:lpstr>
      <vt:lpstr>Análisis de errores</vt:lpstr>
      <vt:lpstr>Análisis de errores</vt:lpstr>
      <vt:lpstr>Bibliografía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Como realizar pruebas de software</dc:title>
  <dc:creator>Oscar Rivera Salazar</dc:creator>
  <cp:lastModifiedBy>Oscar Rivera Salazar</cp:lastModifiedBy>
  <cp:revision>70</cp:revision>
  <dcterms:created xsi:type="dcterms:W3CDTF">2017-08-03T16:05:05Z</dcterms:created>
  <dcterms:modified xsi:type="dcterms:W3CDTF">2017-08-04T15:31:16Z</dcterms:modified>
</cp:coreProperties>
</file>