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0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C0C9926F-A5D3-4FA4-837C-C3FC03690709}"/>
    <pc:docChg chg="modSld">
      <pc:chgData name="" userId="" providerId="" clId="Web-{C0C9926F-A5D3-4FA4-837C-C3FC03690709}" dt="2018-02-16T15:35:22.155" v="4"/>
      <pc:docMkLst>
        <pc:docMk/>
      </pc:docMkLst>
      <pc:sldChg chg="modSp">
        <pc:chgData name="" userId="" providerId="" clId="Web-{C0C9926F-A5D3-4FA4-837C-C3FC03690709}" dt="2018-02-16T15:35:22.155" v="4"/>
        <pc:sldMkLst>
          <pc:docMk/>
          <pc:sldMk cId="1022480901" sldId="258"/>
        </pc:sldMkLst>
        <pc:spChg chg="mod">
          <ac:chgData name="" userId="" providerId="" clId="Web-{C0C9926F-A5D3-4FA4-837C-C3FC03690709}" dt="2018-02-16T15:35:22.155" v="4"/>
          <ac:spMkLst>
            <pc:docMk/>
            <pc:sldMk cId="1022480901" sldId="258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BBFF-77C1-4BF1-A3B2-2505841100BA}" type="datetimeFigureOut">
              <a:rPr lang="en-US" dirty="0"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93879-1153-42D3-8EC7-7A3CC94658D3}" type="datetimeFigureOut">
              <a:rPr lang="en-US" dirty="0"/>
              <a:t>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1496-D8B1-4FDC-98A5-AD2561A2EE12}" type="datetimeFigureOut">
              <a:rPr lang="en-US" dirty="0"/>
              <a:t>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3855-5B08-4570-810C-DE4498675D2C}" type="datetimeFigureOut">
              <a:rPr lang="en-US" dirty="0"/>
              <a:t>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1B1A-3400-4A09-B018-5620D6ADA4AF}" type="datetimeFigureOut">
              <a:rPr lang="en-US" dirty="0"/>
              <a:t>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E65E-8B04-4250-B4A9-5C65F355F1A2}" type="datetimeFigureOut">
              <a:rPr lang="en-US" dirty="0"/>
              <a:t>2/16/2018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5881F-8E44-4F15-AB98-80B7869E49CA}" type="datetimeFigureOut">
              <a:rPr lang="en-US" dirty="0"/>
              <a:t>2/16/2018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2069-43FA-49C5-9F0E-58E1EB237AEF}" type="datetimeFigureOut">
              <a:rPr lang="en-US" dirty="0"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05854CA-19F4-4771-B6A2-DA5C0742B220}" type="datetimeFigureOut">
              <a:rPr lang="en-US" dirty="0"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2BB1-BB31-4EB8-A961-18800A74EAA8}" type="datetimeFigureOut">
              <a:rPr lang="en-US" dirty="0"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B886-74BB-4D5E-9EA9-584482FE40E6}" type="datetimeFigureOut">
              <a:rPr lang="en-US" dirty="0"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4CCD1-3502-4C30-947C-75FC88992007}" type="datetimeFigureOut">
              <a:rPr lang="en-US" dirty="0"/>
              <a:t>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797A-E8AF-4231-9C64-308C5BB9ED3E}" type="datetimeFigureOut">
              <a:rPr lang="en-US" dirty="0"/>
              <a:t>2/16/2018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4146-07E2-48CA-8629-5887ED47FCDB}" type="datetimeFigureOut">
              <a:rPr lang="en-US" dirty="0"/>
              <a:t>2/16/2018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718-B4F0-433E-A285-0013249184C0}" type="datetimeFigureOut">
              <a:rPr lang="en-US" dirty="0"/>
              <a:t>2/16/2018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44C4-3D72-4D6E-86A4-F5491DC49E6D}" type="datetimeFigureOut">
              <a:rPr lang="en-US" dirty="0"/>
              <a:t>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EA14-E6AC-4B59-973C-7A06B0EDE3E3}" type="datetimeFigureOut">
              <a:rPr lang="en-US" dirty="0"/>
              <a:t>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B3B3F-C0CE-47CB-BCED-F49A710726FF}" type="datetimeFigureOut">
              <a:rPr lang="en-US" dirty="0"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visual-basic/language-reference/statements/using-statemen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/>
              <a:t>El bloque </a:t>
            </a:r>
            <a:r>
              <a:rPr lang="es-CR" i="1" dirty="0" err="1">
                <a:solidFill>
                  <a:srgbClr val="00B050"/>
                </a:solidFill>
              </a:rPr>
              <a:t>using</a:t>
            </a:r>
            <a:r>
              <a:rPr lang="es-CR" dirty="0"/>
              <a:t> en .NET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10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Notas acerca de WCF</a:t>
            </a:r>
            <a:endParaRPr lang="en-US" dirty="0"/>
          </a:p>
        </p:txBody>
      </p:sp>
      <p:pic>
        <p:nvPicPr>
          <p:cNvPr id="11" name="Marcador de contenido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3338" y="2616994"/>
            <a:ext cx="5829300" cy="3038475"/>
          </a:xfrm>
          <a:prstGeom prst="rect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reflection blurRad="6350" stA="50000" endA="275" endPos="400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32952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Referencias</a:t>
            </a:r>
            <a:endParaRPr lang="en-U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https://docs.microsoft.com/en-us/dotnet/visual-basic/language-reference/statements/using-statement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635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Qué hace el bloque </a:t>
            </a:r>
            <a:r>
              <a:rPr lang="es-CR" i="1" dirty="0" err="1"/>
              <a:t>using</a:t>
            </a:r>
            <a:r>
              <a:rPr lang="es-CR" dirty="0"/>
              <a:t>?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El bloque </a:t>
            </a:r>
            <a:r>
              <a:rPr lang="es-CR" i="1" dirty="0" err="1"/>
              <a:t>using</a:t>
            </a:r>
            <a:r>
              <a:rPr lang="es-CR" dirty="0"/>
              <a:t> se utiliza para liberar recursos no manejados, con el fin de que estén nuevamente disponibles para su uso</a:t>
            </a:r>
          </a:p>
          <a:p>
            <a:r>
              <a:rPr lang="es-CR" dirty="0"/>
              <a:t>Se utiliza comúnmente al leer archivos o </a:t>
            </a:r>
            <a:r>
              <a:rPr lang="es-CR" dirty="0" err="1"/>
              <a:t>Streams</a:t>
            </a:r>
            <a:r>
              <a:rPr lang="es-CR" dirty="0"/>
              <a:t>, consumir servicios web y utilizar conexiones a bases de datos</a:t>
            </a:r>
          </a:p>
          <a:p>
            <a:r>
              <a:rPr lang="es-CR" dirty="0"/>
              <a:t>Los recursos no manejados son liberados por el recolector de basura sin necesidad de una solicitud explícita, sin embargo el bloque </a:t>
            </a:r>
            <a:r>
              <a:rPr lang="es-CR" i="1" dirty="0" err="1"/>
              <a:t>using</a:t>
            </a:r>
            <a:r>
              <a:rPr lang="es-CR" dirty="0"/>
              <a:t> fuerza a que se liberen de inmediato en lugar de esperar al recolector de basura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333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Cómo funciona?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1038" y="2336800"/>
            <a:ext cx="10879107" cy="40014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CR" dirty="0"/>
              <a:t>El bloque </a:t>
            </a:r>
            <a:r>
              <a:rPr lang="es-CR" i="1" dirty="0" err="1"/>
              <a:t>using</a:t>
            </a:r>
            <a:r>
              <a:rPr lang="es-CR" dirty="0"/>
              <a:t> requiere que el objeto que consume los recursos no manejados implemente la interfaz </a:t>
            </a:r>
            <a:r>
              <a:rPr lang="es-CR" i="1" dirty="0" err="1"/>
              <a:t>IDisposable</a:t>
            </a:r>
            <a:endParaRPr lang="es-CR" i="1" dirty="0"/>
          </a:p>
          <a:p>
            <a:r>
              <a:rPr lang="es-CR" dirty="0"/>
              <a:t>Dicha interfaz garantiza que el objeto tenga una implementación del método </a:t>
            </a:r>
            <a:r>
              <a:rPr lang="es-CR" i="1" dirty="0" err="1"/>
              <a:t>Dispose</a:t>
            </a:r>
            <a:r>
              <a:rPr lang="es-CR" dirty="0"/>
              <a:t>, el cual se espera que contenga el código para liberar los recursos utilizados</a:t>
            </a:r>
          </a:p>
          <a:p>
            <a:r>
              <a:rPr lang="es-CR" dirty="0"/>
              <a:t>El método </a:t>
            </a:r>
            <a:r>
              <a:rPr lang="es-CR" i="1" dirty="0" err="1"/>
              <a:t>Dispose</a:t>
            </a:r>
            <a:r>
              <a:rPr lang="es-CR" dirty="0"/>
              <a:t> es invocado automáticamente al finalizar el bloque </a:t>
            </a:r>
            <a:r>
              <a:rPr lang="es-CR" i="1" dirty="0" err="1"/>
              <a:t>using</a:t>
            </a:r>
            <a:endParaRPr lang="es-CR" i="1" dirty="0"/>
          </a:p>
          <a:p>
            <a:r>
              <a:rPr lang="es-CR" dirty="0"/>
              <a:t>Para lograr este comportamiento se debe anteponer la palabra ‘</a:t>
            </a:r>
            <a:r>
              <a:rPr lang="es-CR" i="1" dirty="0" err="1"/>
              <a:t>using</a:t>
            </a:r>
            <a:r>
              <a:rPr lang="es-CR" i="1" dirty="0"/>
              <a:t>’</a:t>
            </a:r>
            <a:r>
              <a:rPr lang="es-CR" dirty="0"/>
              <a:t> al nombre del objeto a utilizar</a:t>
            </a:r>
          </a:p>
          <a:p>
            <a:r>
              <a:rPr lang="es-CR" dirty="0"/>
              <a:t>Nota: Algunos objetos implementan el método </a:t>
            </a:r>
            <a:r>
              <a:rPr lang="es-CR" i="1" dirty="0" err="1"/>
              <a:t>Dispose</a:t>
            </a:r>
            <a:r>
              <a:rPr lang="es-CR" i="1" dirty="0"/>
              <a:t> </a:t>
            </a:r>
            <a:r>
              <a:rPr lang="es-CR" dirty="0"/>
              <a:t>pero con diferente nombre, como por ejemplo </a:t>
            </a:r>
            <a:r>
              <a:rPr lang="es-CR" i="1" dirty="0" err="1"/>
              <a:t>Close</a:t>
            </a:r>
            <a:r>
              <a:rPr lang="es-CR" i="1" dirty="0"/>
              <a:t> </a:t>
            </a:r>
            <a:r>
              <a:rPr lang="es-CR" dirty="0"/>
              <a:t>en el caso de los clientes WCF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22480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Cómo funciona?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10016434" cy="3599316"/>
          </a:xfrm>
        </p:spPr>
        <p:txBody>
          <a:bodyPr>
            <a:normAutofit/>
          </a:bodyPr>
          <a:lstStyle/>
          <a:p>
            <a:r>
              <a:rPr lang="es-CR" dirty="0"/>
              <a:t>Adicionalmente el bloque </a:t>
            </a:r>
            <a:r>
              <a:rPr lang="es-CR" i="1" dirty="0" err="1"/>
              <a:t>using</a:t>
            </a:r>
            <a:r>
              <a:rPr lang="es-CR" dirty="0"/>
              <a:t> </a:t>
            </a:r>
            <a:r>
              <a:rPr lang="es-CR" dirty="0" err="1"/>
              <a:t>actua</a:t>
            </a:r>
            <a:r>
              <a:rPr lang="es-CR" dirty="0"/>
              <a:t> como un </a:t>
            </a:r>
            <a:r>
              <a:rPr lang="es-CR" i="1" dirty="0"/>
              <a:t>Try/</a:t>
            </a:r>
            <a:r>
              <a:rPr lang="es-CR" i="1" dirty="0" err="1"/>
              <a:t>Finally</a:t>
            </a:r>
            <a:endParaRPr lang="es-CR" i="1" dirty="0"/>
          </a:p>
          <a:p>
            <a:r>
              <a:rPr lang="es-CR" dirty="0"/>
              <a:t>Si llegara a producirse una excepción durante la ejecución del código, la excepción seria capturada e igualmente se invocaría al método </a:t>
            </a:r>
            <a:r>
              <a:rPr lang="es-CR" i="1" dirty="0" err="1"/>
              <a:t>Dispose</a:t>
            </a:r>
            <a:r>
              <a:rPr lang="es-CR" i="1" dirty="0"/>
              <a:t> </a:t>
            </a:r>
            <a:r>
              <a:rPr lang="es-CR" dirty="0"/>
              <a:t>del objeto</a:t>
            </a:r>
          </a:p>
          <a:p>
            <a:r>
              <a:rPr lang="es-CR" dirty="0"/>
              <a:t>El bloque </a:t>
            </a:r>
            <a:r>
              <a:rPr lang="es-CR" i="1" dirty="0" err="1"/>
              <a:t>using</a:t>
            </a:r>
            <a:r>
              <a:rPr lang="es-CR" dirty="0"/>
              <a:t> garantiza que se invoque al método </a:t>
            </a:r>
            <a:r>
              <a:rPr lang="es-CR" i="1" dirty="0" err="1"/>
              <a:t>Dispose</a:t>
            </a:r>
            <a:r>
              <a:rPr lang="es-CR" dirty="0"/>
              <a:t> ocurra o no una excepción</a:t>
            </a:r>
          </a:p>
          <a:p>
            <a:r>
              <a:rPr lang="es-CR" dirty="0"/>
              <a:t>Si por alguna razón el objeto es nulo, no se invoca a </a:t>
            </a:r>
            <a:r>
              <a:rPr lang="es-CR" i="1" dirty="0" err="1"/>
              <a:t>Dispose</a:t>
            </a:r>
            <a:endParaRPr lang="es-CR" i="1" dirty="0"/>
          </a:p>
          <a:p>
            <a:r>
              <a:rPr lang="es-CR" dirty="0"/>
              <a:t>Lo anterior no aplica para cuando ocurre una excepción de tipo </a:t>
            </a:r>
            <a:r>
              <a:rPr lang="es-CR" i="1" dirty="0" err="1"/>
              <a:t>StackOverflowException</a:t>
            </a:r>
            <a:endParaRPr lang="es-CR" i="1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923399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Ejemplo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10344237" cy="4003542"/>
          </a:xfrm>
        </p:spPr>
        <p:txBody>
          <a:bodyPr>
            <a:normAutofit/>
          </a:bodyPr>
          <a:lstStyle/>
          <a:p>
            <a:r>
              <a:rPr lang="es-CR" dirty="0"/>
              <a:t>El siguiente código declara la variable contexto con el bloque </a:t>
            </a:r>
            <a:r>
              <a:rPr lang="es-CR" i="1" dirty="0" err="1"/>
              <a:t>using</a:t>
            </a:r>
            <a:endParaRPr lang="es-CR" i="1" dirty="0"/>
          </a:p>
          <a:p>
            <a:r>
              <a:rPr lang="es-CR" dirty="0"/>
              <a:t>Al llegar a </a:t>
            </a:r>
            <a:r>
              <a:rPr lang="es-CR" i="1" dirty="0" err="1"/>
              <a:t>End</a:t>
            </a:r>
            <a:r>
              <a:rPr lang="es-CR" i="1" dirty="0"/>
              <a:t> </a:t>
            </a:r>
            <a:r>
              <a:rPr lang="es-CR" i="1" dirty="0" err="1"/>
              <a:t>Using</a:t>
            </a:r>
            <a:r>
              <a:rPr lang="es-CR" dirty="0"/>
              <a:t>, se ejecutará el método </a:t>
            </a:r>
            <a:r>
              <a:rPr lang="es-CR" i="1" dirty="0" err="1"/>
              <a:t>Dispose</a:t>
            </a:r>
            <a:r>
              <a:rPr lang="es-CR" i="1" dirty="0"/>
              <a:t> </a:t>
            </a:r>
            <a:r>
              <a:rPr lang="es-CR" dirty="0"/>
              <a:t>del contexto</a:t>
            </a:r>
          </a:p>
          <a:p>
            <a:endParaRPr lang="es-CR" dirty="0"/>
          </a:p>
          <a:p>
            <a:endParaRPr lang="es-CR" dirty="0"/>
          </a:p>
          <a:p>
            <a:endParaRPr lang="es-CR" dirty="0"/>
          </a:p>
          <a:p>
            <a:endParaRPr lang="es-CR" dirty="0"/>
          </a:p>
          <a:p>
            <a:r>
              <a:rPr lang="es-CR" dirty="0"/>
              <a:t>Se pueden declarar varias variables separadas por coma al inicio del </a:t>
            </a:r>
            <a:r>
              <a:rPr lang="es-CR" i="1" dirty="0" err="1"/>
              <a:t>using</a:t>
            </a:r>
            <a:endParaRPr lang="es-CR" i="1" dirty="0"/>
          </a:p>
          <a:p>
            <a:pPr lvl="1"/>
            <a:r>
              <a:rPr lang="es-CR" dirty="0" err="1"/>
              <a:t>Ej</a:t>
            </a:r>
            <a:r>
              <a:rPr lang="es-CR" dirty="0"/>
              <a:t>:</a:t>
            </a:r>
            <a:r>
              <a:rPr lang="es-CR" i="1" dirty="0"/>
              <a:t> </a:t>
            </a:r>
            <a:r>
              <a:rPr lang="es-CR" i="1" dirty="0" err="1"/>
              <a:t>using</a:t>
            </a:r>
            <a:r>
              <a:rPr lang="es-CR" i="1" dirty="0"/>
              <a:t> ctx1 as new context1, ctx2 as new context2,…</a:t>
            </a:r>
          </a:p>
          <a:p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451" y="4001040"/>
            <a:ext cx="4419600" cy="857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2739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Equivalencia con bloque Try</a:t>
            </a:r>
            <a:endParaRPr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Bloque </a:t>
            </a:r>
            <a:r>
              <a:rPr lang="es-CR" i="1" dirty="0" err="1"/>
              <a:t>using</a:t>
            </a:r>
            <a:endParaRPr lang="en-US" i="1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CR" dirty="0"/>
              <a:t>Equivalente con bloque </a:t>
            </a:r>
            <a:r>
              <a:rPr lang="es-CR" i="1" dirty="0"/>
              <a:t>Try</a:t>
            </a:r>
            <a:endParaRPr lang="en-US" i="1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19944" y="4054475"/>
            <a:ext cx="4419600" cy="857250"/>
          </a:xfrm>
          <a:prstGeom prst="rect">
            <a:avLst/>
          </a:prstGeom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  <a:reflection blurRad="6350" stA="50000" endA="300" endPos="55500" dist="101600" dir="5400000" sy="-100000" algn="bl" rotWithShape="0"/>
          </a:effectLst>
        </p:spPr>
      </p:pic>
      <p:pic>
        <p:nvPicPr>
          <p:cNvPr id="14" name="Marcador de contenido 13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839619" y="3402013"/>
            <a:ext cx="4210050" cy="2162175"/>
          </a:xfrm>
          <a:prstGeom prst="rect">
            <a:avLst/>
          </a:prstGeom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0000" endA="275" endPos="400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41480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Observaciones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10965339" cy="4227829"/>
          </a:xfrm>
        </p:spPr>
        <p:txBody>
          <a:bodyPr>
            <a:normAutofit/>
          </a:bodyPr>
          <a:lstStyle/>
          <a:p>
            <a:r>
              <a:rPr lang="es-CR" dirty="0"/>
              <a:t>El bloque </a:t>
            </a:r>
            <a:r>
              <a:rPr lang="es-CR" i="1" dirty="0" err="1"/>
              <a:t>using</a:t>
            </a:r>
            <a:r>
              <a:rPr lang="es-CR" dirty="0"/>
              <a:t> cumple en invocar al método </a:t>
            </a:r>
            <a:r>
              <a:rPr lang="es-CR" i="1" dirty="0" err="1"/>
              <a:t>Dispose</a:t>
            </a:r>
            <a:r>
              <a:rPr lang="es-CR" dirty="0"/>
              <a:t>, pero no garantiza que este se ejecute correctamente</a:t>
            </a:r>
          </a:p>
          <a:p>
            <a:r>
              <a:rPr lang="es-CR" dirty="0"/>
              <a:t>Aunque el bloque </a:t>
            </a:r>
            <a:r>
              <a:rPr lang="es-CR" i="1" dirty="0" err="1"/>
              <a:t>using</a:t>
            </a:r>
            <a:r>
              <a:rPr lang="es-CR" dirty="0"/>
              <a:t> capture el error, no lo notifica. Es como usar un bloque </a:t>
            </a:r>
            <a:r>
              <a:rPr lang="es-CR" i="1" dirty="0"/>
              <a:t>Try</a:t>
            </a:r>
            <a:r>
              <a:rPr lang="es-CR" dirty="0"/>
              <a:t> sin definir el </a:t>
            </a:r>
            <a:r>
              <a:rPr lang="es-CR" i="1" dirty="0"/>
              <a:t>Catch</a:t>
            </a:r>
          </a:p>
          <a:p>
            <a:r>
              <a:rPr lang="es-CR" dirty="0"/>
              <a:t>El bloque </a:t>
            </a:r>
            <a:r>
              <a:rPr lang="es-CR" i="1" dirty="0" err="1"/>
              <a:t>using</a:t>
            </a:r>
            <a:r>
              <a:rPr lang="es-CR" dirty="0"/>
              <a:t> también define un alcance o </a:t>
            </a:r>
            <a:r>
              <a:rPr lang="es-CR" i="1" dirty="0" err="1"/>
              <a:t>scope</a:t>
            </a:r>
            <a:r>
              <a:rPr lang="es-CR" dirty="0"/>
              <a:t>, lo que significa que las variables declaradas en su interior dejarán de existir al finalizar el bloque</a:t>
            </a:r>
          </a:p>
          <a:p>
            <a:r>
              <a:rPr lang="es-CR" dirty="0"/>
              <a:t>El método </a:t>
            </a:r>
            <a:r>
              <a:rPr lang="es-CR" i="1" dirty="0" err="1"/>
              <a:t>Dispose</a:t>
            </a:r>
            <a:r>
              <a:rPr lang="es-CR" dirty="0"/>
              <a:t> se invoca aunque dentro del </a:t>
            </a:r>
            <a:r>
              <a:rPr lang="es-CR" i="1" dirty="0" err="1"/>
              <a:t>using</a:t>
            </a:r>
            <a:r>
              <a:rPr lang="es-CR" dirty="0"/>
              <a:t> haya un </a:t>
            </a:r>
            <a:r>
              <a:rPr lang="es-CR" i="1" dirty="0" err="1"/>
              <a:t>return</a:t>
            </a:r>
            <a:endParaRPr lang="es-CR" i="1" dirty="0"/>
          </a:p>
          <a:p>
            <a:r>
              <a:rPr lang="es-CR" i="1" dirty="0" err="1"/>
              <a:t>using</a:t>
            </a:r>
            <a:r>
              <a:rPr lang="es-CR" dirty="0"/>
              <a:t> no es necesariamente la forma más robusta de liberar recursos, pero si la más compacta, lo cual es útil en situaciones en las que se desee simplificar y ordenar el código (por ejemplo para anidar varios </a:t>
            </a:r>
            <a:r>
              <a:rPr lang="es-CR" i="1" dirty="0" err="1"/>
              <a:t>using</a:t>
            </a:r>
            <a:r>
              <a:rPr lang="es-CR" dirty="0"/>
              <a:t>)</a:t>
            </a:r>
          </a:p>
          <a:p>
            <a:endParaRPr lang="es-CR" i="1" dirty="0"/>
          </a:p>
          <a:p>
            <a:pPr marL="0" indent="0">
              <a:buNone/>
            </a:pPr>
            <a:endParaRPr lang="es-CR" i="1" dirty="0"/>
          </a:p>
          <a:p>
            <a:endParaRPr lang="en-US" i="1" dirty="0"/>
          </a:p>
          <a:p>
            <a:endParaRPr lang="es-C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349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Recomendaciones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10904954" cy="4210576"/>
          </a:xfrm>
        </p:spPr>
        <p:txBody>
          <a:bodyPr>
            <a:normAutofit lnSpcReduction="10000"/>
          </a:bodyPr>
          <a:lstStyle/>
          <a:p>
            <a:r>
              <a:rPr lang="es-CR" dirty="0"/>
              <a:t>Cierre el bloque </a:t>
            </a:r>
            <a:r>
              <a:rPr lang="es-CR" i="1" dirty="0" err="1"/>
              <a:t>using</a:t>
            </a:r>
            <a:r>
              <a:rPr lang="es-CR" dirty="0"/>
              <a:t> lo mas antes posible, no incluya operaciones que no dependan del objeto que consume recursos no manejados</a:t>
            </a:r>
          </a:p>
          <a:p>
            <a:pPr lvl="1"/>
            <a:r>
              <a:rPr lang="es-CR" dirty="0"/>
              <a:t>Por ejemplo en </a:t>
            </a:r>
            <a:r>
              <a:rPr lang="es-CR" i="1" dirty="0" err="1"/>
              <a:t>Entity</a:t>
            </a:r>
            <a:r>
              <a:rPr lang="es-CR" i="1" dirty="0"/>
              <a:t> Framework</a:t>
            </a:r>
            <a:r>
              <a:rPr lang="es-CR" dirty="0"/>
              <a:t>, cierre el bloque </a:t>
            </a:r>
            <a:r>
              <a:rPr lang="es-CR" i="1" dirty="0" err="1"/>
              <a:t>using</a:t>
            </a:r>
            <a:r>
              <a:rPr lang="es-CR" dirty="0"/>
              <a:t> cuando ya no use mas el contexto</a:t>
            </a:r>
          </a:p>
          <a:p>
            <a:r>
              <a:rPr lang="es-CR" dirty="0"/>
              <a:t>No ponga todo el código de la función dentro del bloque </a:t>
            </a:r>
            <a:r>
              <a:rPr lang="es-CR" i="1" dirty="0" err="1"/>
              <a:t>using</a:t>
            </a:r>
            <a:r>
              <a:rPr lang="es-CR" dirty="0"/>
              <a:t>, incluya solo lo mínimo necesario</a:t>
            </a:r>
          </a:p>
          <a:p>
            <a:r>
              <a:rPr lang="es-CR" dirty="0"/>
              <a:t>Si se requiere manejar o saber si ocurre una excepción dentro de un bloque </a:t>
            </a:r>
            <a:r>
              <a:rPr lang="es-CR" i="1" dirty="0" err="1"/>
              <a:t>using</a:t>
            </a:r>
            <a:r>
              <a:rPr lang="es-CR" dirty="0"/>
              <a:t>, se debe agregar un </a:t>
            </a:r>
            <a:r>
              <a:rPr lang="es-CR" i="1" dirty="0"/>
              <a:t>Try/Catch</a:t>
            </a:r>
            <a:r>
              <a:rPr lang="es-CR" dirty="0"/>
              <a:t> dentro del </a:t>
            </a:r>
            <a:r>
              <a:rPr lang="es-CR" i="1" dirty="0" err="1"/>
              <a:t>using</a:t>
            </a:r>
            <a:r>
              <a:rPr lang="es-CR" i="1" dirty="0"/>
              <a:t>. </a:t>
            </a:r>
            <a:r>
              <a:rPr lang="es-CR" dirty="0"/>
              <a:t>En este caso no es necesario declarar el bloque </a:t>
            </a:r>
            <a:r>
              <a:rPr lang="es-CR" i="1" dirty="0" err="1"/>
              <a:t>Finally</a:t>
            </a:r>
            <a:r>
              <a:rPr lang="es-CR" dirty="0"/>
              <a:t> porque el </a:t>
            </a:r>
            <a:r>
              <a:rPr lang="es-CR" i="1" dirty="0" err="1"/>
              <a:t>using</a:t>
            </a:r>
            <a:r>
              <a:rPr lang="es-CR" dirty="0"/>
              <a:t> ya implementa esa funcionalidad</a:t>
            </a:r>
          </a:p>
          <a:p>
            <a:r>
              <a:rPr lang="es-CR" dirty="0"/>
              <a:t>Si se quiere manejar una excepción al invocar a </a:t>
            </a:r>
            <a:r>
              <a:rPr lang="es-CR" i="1" dirty="0" err="1"/>
              <a:t>Dispose</a:t>
            </a:r>
            <a:r>
              <a:rPr lang="es-CR" dirty="0"/>
              <a:t>, se debe agregar el bloque </a:t>
            </a:r>
            <a:r>
              <a:rPr lang="es-CR" i="1" dirty="0" err="1"/>
              <a:t>using</a:t>
            </a:r>
            <a:r>
              <a:rPr lang="es-CR" dirty="0"/>
              <a:t> dentro de un </a:t>
            </a:r>
            <a:r>
              <a:rPr lang="es-CR" i="1" dirty="0"/>
              <a:t>Try/Catch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72152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Notas acerca de WCF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Si se utiliza el bloque </a:t>
            </a:r>
            <a:r>
              <a:rPr lang="es-CR" i="1" dirty="0" err="1"/>
              <a:t>using</a:t>
            </a:r>
            <a:r>
              <a:rPr lang="es-CR" dirty="0"/>
              <a:t> para consumir un servicio WCF y este servicio está en estado </a:t>
            </a:r>
            <a:r>
              <a:rPr lang="es-CR" i="1" dirty="0" err="1"/>
              <a:t>Faulted</a:t>
            </a:r>
            <a:r>
              <a:rPr lang="es-CR" dirty="0"/>
              <a:t>, al invocar el método </a:t>
            </a:r>
            <a:r>
              <a:rPr lang="es-CR" i="1" dirty="0" err="1"/>
              <a:t>Close</a:t>
            </a:r>
            <a:r>
              <a:rPr lang="es-CR" i="1" dirty="0"/>
              <a:t> se </a:t>
            </a:r>
            <a:r>
              <a:rPr lang="es-CR" dirty="0"/>
              <a:t>producirá un error</a:t>
            </a:r>
          </a:p>
          <a:p>
            <a:r>
              <a:rPr lang="es-CR" dirty="0"/>
              <a:t>Para cerrar un servicio es estado </a:t>
            </a:r>
            <a:r>
              <a:rPr lang="es-CR" i="1" dirty="0" err="1"/>
              <a:t>Faulted</a:t>
            </a:r>
            <a:r>
              <a:rPr lang="es-CR" dirty="0"/>
              <a:t> se debe invocar el método </a:t>
            </a:r>
            <a:r>
              <a:rPr lang="es-CR" i="1" dirty="0" err="1"/>
              <a:t>Abort</a:t>
            </a:r>
            <a:endParaRPr lang="es-CR" i="1" dirty="0"/>
          </a:p>
          <a:p>
            <a:r>
              <a:rPr lang="es-CR" dirty="0"/>
              <a:t>En la siguiente filmina se presentan una opción para cerrar correctamente un servicio WCF sin utilizar el bloque </a:t>
            </a:r>
            <a:r>
              <a:rPr lang="es-CR" i="1" dirty="0" err="1"/>
              <a:t>using</a:t>
            </a:r>
            <a:endParaRPr lang="es-CR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420895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514</TotalTime>
  <Words>638</Words>
  <Application>Microsoft Office PowerPoint</Application>
  <PresentationFormat>Panorámica</PresentationFormat>
  <Paragraphs>51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Berlín</vt:lpstr>
      <vt:lpstr>El bloque using en .NET</vt:lpstr>
      <vt:lpstr>Qué hace el bloque using?</vt:lpstr>
      <vt:lpstr>Cómo funciona?</vt:lpstr>
      <vt:lpstr>Cómo funciona?</vt:lpstr>
      <vt:lpstr>Ejemplo</vt:lpstr>
      <vt:lpstr>Equivalencia con bloque Try</vt:lpstr>
      <vt:lpstr>Observaciones</vt:lpstr>
      <vt:lpstr>Recomendaciones</vt:lpstr>
      <vt:lpstr>Notas acerca de WCF</vt:lpstr>
      <vt:lpstr>Notas acerca de WCF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bloque using en .NET</dc:title>
  <dc:creator>Oscar Rivera Salazar</dc:creator>
  <cp:lastModifiedBy>Oscar Rivera Salazar</cp:lastModifiedBy>
  <cp:revision>43</cp:revision>
  <dcterms:created xsi:type="dcterms:W3CDTF">2017-12-21T16:07:58Z</dcterms:created>
  <dcterms:modified xsi:type="dcterms:W3CDTF">2018-02-16T15:36:29Z</dcterms:modified>
</cp:coreProperties>
</file>