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69" r:id="rId5"/>
    <p:sldId id="270" r:id="rId6"/>
    <p:sldId id="267" r:id="rId7"/>
    <p:sldId id="263" r:id="rId8"/>
    <p:sldId id="257" r:id="rId9"/>
    <p:sldId id="258" r:id="rId10"/>
    <p:sldId id="259" r:id="rId11"/>
    <p:sldId id="260" r:id="rId12"/>
    <p:sldId id="262" r:id="rId13"/>
    <p:sldId id="261" r:id="rId14"/>
    <p:sldId id="264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parallel-programming/task-parallel-library-tpl?view=netframework-4.7.1" TargetMode="External"/><Relationship Id="rId2" Type="http://schemas.openxmlformats.org/officeDocument/2006/relationships/hyperlink" Target="https://docs.microsoft.com/en-us/dotnet/standard/parallel-programming/?view=netframework-4.7.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msdn.microsoft.com/Samples-for-Parallel-b4b7636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parallel-programming/task-parallel-library-tpl" TargetMode="External"/><Relationship Id="rId2" Type="http://schemas.openxmlformats.org/officeDocument/2006/relationships/hyperlink" Target="https://docs.microsoft.com/en-us/dotnet/api/system.threading.threadpool?view=netframework-4.7.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parallel-programming/data-parallelism-task-parallel-libra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api/system.threading.tasks.parallel.for?view=netframework-4.7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api/system.threading.tasks.parallel.foreach?view=netframework-4.7.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standard/parallel-programming/task-based-asynchronous-programming?view=netframework-4.7.1#creating-and-running-tasks-implicitl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?view=netframework-4.7.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Introducción </a:t>
            </a:r>
            <a:r>
              <a:rPr lang="es-CR" smtClean="0"/>
              <a:t>a la Programación </a:t>
            </a:r>
            <a:r>
              <a:rPr lang="es-CR" dirty="0" smtClean="0"/>
              <a:t>Concurrente en VB.NET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Técnicas de programación asíncrona y paralela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3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51091" cy="3892191"/>
          </a:xfrm>
        </p:spPr>
        <p:txBody>
          <a:bodyPr>
            <a:normAutofit/>
          </a:bodyPr>
          <a:lstStyle/>
          <a:p>
            <a:r>
              <a:rPr lang="es-CR" dirty="0" smtClean="0"/>
              <a:t>Vamos a declarar una clase que ejecuta un método de forma asíncrona</a:t>
            </a:r>
          </a:p>
          <a:p>
            <a:r>
              <a:rPr lang="es-CR" dirty="0" smtClean="0"/>
              <a:t>Se declara un método </a:t>
            </a:r>
            <a:r>
              <a:rPr lang="es-CR" dirty="0" err="1" smtClean="0"/>
              <a:t>Sleep</a:t>
            </a:r>
            <a:r>
              <a:rPr lang="es-CR" dirty="0" smtClean="0"/>
              <a:t> que tarda 5 segundos en ejecutarse y devuelve la hora en que finaliza</a:t>
            </a:r>
          </a:p>
          <a:p>
            <a:r>
              <a:rPr lang="es-CR" dirty="0" err="1" smtClean="0"/>
              <a:t>Sleep</a:t>
            </a:r>
            <a:r>
              <a:rPr lang="es-CR" dirty="0" smtClean="0"/>
              <a:t> es invocado por un método llamado </a:t>
            </a:r>
            <a:r>
              <a:rPr lang="en-US" dirty="0" err="1"/>
              <a:t>LongMethodAsync</a:t>
            </a:r>
            <a:r>
              <a:rPr lang="es-CR" dirty="0" smtClean="0"/>
              <a:t> marcado como </a:t>
            </a:r>
            <a:r>
              <a:rPr lang="es-CR" dirty="0" err="1" smtClean="0"/>
              <a:t>Async</a:t>
            </a:r>
            <a:endParaRPr lang="es-CR" dirty="0" smtClean="0"/>
          </a:p>
          <a:p>
            <a:r>
              <a:rPr lang="en-US" dirty="0" err="1" smtClean="0"/>
              <a:t>LongMethodAsync</a:t>
            </a:r>
            <a:r>
              <a:rPr lang="en-US" dirty="0" smtClean="0"/>
              <a:t> </a:t>
            </a:r>
            <a:r>
              <a:rPr lang="en-US" dirty="0" err="1" smtClean="0"/>
              <a:t>invoca</a:t>
            </a:r>
            <a:r>
              <a:rPr lang="en-US" dirty="0" smtClean="0"/>
              <a:t> a Sleep </a:t>
            </a:r>
            <a:r>
              <a:rPr lang="en-US" dirty="0" err="1" smtClean="0"/>
              <a:t>usando</a:t>
            </a:r>
            <a:r>
              <a:rPr lang="en-US" dirty="0" smtClean="0"/>
              <a:t> Await y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retorna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CallAsync</a:t>
            </a:r>
            <a:r>
              <a:rPr lang="en-US" dirty="0" smtClean="0"/>
              <a:t> </a:t>
            </a:r>
            <a:r>
              <a:rPr lang="en-US" dirty="0" err="1" smtClean="0"/>
              <a:t>invoca</a:t>
            </a:r>
            <a:r>
              <a:rPr lang="en-US" dirty="0" smtClean="0"/>
              <a:t> a </a:t>
            </a:r>
            <a:r>
              <a:rPr lang="en-US" dirty="0" err="1" smtClean="0"/>
              <a:t>LongMethodAsync</a:t>
            </a:r>
            <a:r>
              <a:rPr lang="en-US" dirty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guarda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 task, lo que </a:t>
            </a:r>
            <a:r>
              <a:rPr lang="en-US" dirty="0" err="1" smtClean="0"/>
              <a:t>permite</a:t>
            </a:r>
            <a:r>
              <a:rPr lang="en-US" dirty="0" smtClean="0"/>
              <a:t> que el resto de </a:t>
            </a:r>
            <a:r>
              <a:rPr lang="en-US" dirty="0" err="1" smtClean="0"/>
              <a:t>instrucciones</a:t>
            </a:r>
            <a:r>
              <a:rPr lang="en-US" dirty="0" smtClean="0"/>
              <a:t> se </a:t>
            </a:r>
            <a:r>
              <a:rPr lang="en-US" dirty="0" err="1" smtClean="0"/>
              <a:t>ejecute</a:t>
            </a:r>
            <a:r>
              <a:rPr lang="en-US" dirty="0" smtClean="0"/>
              <a:t> sin </a:t>
            </a:r>
            <a:r>
              <a:rPr lang="en-US" dirty="0" err="1" smtClean="0"/>
              <a:t>tener</a:t>
            </a:r>
            <a:r>
              <a:rPr lang="en-US" dirty="0" smtClean="0"/>
              <a:t> que 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5 </a:t>
            </a:r>
            <a:r>
              <a:rPr lang="en-US" dirty="0" err="1" smtClean="0"/>
              <a:t>segundos</a:t>
            </a:r>
            <a:r>
              <a:rPr lang="en-US" dirty="0" smtClean="0"/>
              <a:t> que dura el </a:t>
            </a:r>
            <a:r>
              <a:rPr lang="en-US" dirty="0" err="1" smtClean="0"/>
              <a:t>llamado</a:t>
            </a:r>
            <a:r>
              <a:rPr lang="en-US" dirty="0" smtClean="0"/>
              <a:t> a </a:t>
            </a:r>
            <a:r>
              <a:rPr lang="en-US" dirty="0" err="1" smtClean="0"/>
              <a:t>Sleeep</a:t>
            </a:r>
            <a:endParaRPr lang="en-US" dirty="0" smtClean="0"/>
          </a:p>
          <a:p>
            <a:r>
              <a:rPr lang="en-US" dirty="0" smtClean="0"/>
              <a:t>Mas Adelante se </a:t>
            </a:r>
            <a:r>
              <a:rPr lang="en-US" dirty="0" err="1" smtClean="0"/>
              <a:t>consulta</a:t>
            </a:r>
            <a:r>
              <a:rPr lang="en-US" dirty="0" smtClean="0"/>
              <a:t> el task para </a:t>
            </a:r>
            <a:r>
              <a:rPr lang="en-US" dirty="0" err="1" smtClean="0"/>
              <a:t>obtener</a:t>
            </a:r>
            <a:r>
              <a:rPr lang="en-US" dirty="0" smtClean="0"/>
              <a:t> la hora </a:t>
            </a:r>
            <a:r>
              <a:rPr lang="en-US" dirty="0" err="1" smtClean="0"/>
              <a:t>en</a:t>
            </a:r>
            <a:r>
              <a:rPr lang="en-US" dirty="0" smtClean="0"/>
              <a:t> que Sleep </a:t>
            </a:r>
            <a:r>
              <a:rPr lang="en-US" dirty="0" err="1" smtClean="0"/>
              <a:t>finalizó</a:t>
            </a:r>
            <a:r>
              <a:rPr lang="es-CR" dirty="0" smtClean="0"/>
              <a:t> </a:t>
            </a:r>
          </a:p>
          <a:p>
            <a:r>
              <a:rPr lang="es-CR" dirty="0" smtClean="0"/>
              <a:t>Nótese que en el </a:t>
            </a:r>
            <a:r>
              <a:rPr lang="es-CR" dirty="0" err="1" smtClean="0"/>
              <a:t>main</a:t>
            </a:r>
            <a:r>
              <a:rPr lang="es-CR" dirty="0" smtClean="0"/>
              <a:t>, al invocar a </a:t>
            </a:r>
            <a:r>
              <a:rPr lang="es-CR" dirty="0" err="1" smtClean="0"/>
              <a:t>CallAsync</a:t>
            </a:r>
            <a:r>
              <a:rPr lang="es-CR" dirty="0" smtClean="0"/>
              <a:t> no se usa </a:t>
            </a:r>
            <a:r>
              <a:rPr lang="es-CR" dirty="0" err="1" smtClean="0"/>
              <a:t>Await</a:t>
            </a:r>
            <a:r>
              <a:rPr lang="es-CR" dirty="0" smtClean="0"/>
              <a:t>, por lo que se ejecuta de forma síncrona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5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30" y="1029740"/>
            <a:ext cx="7181850" cy="561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89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Resultado: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21" y="3687762"/>
            <a:ext cx="446722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075" y="3616324"/>
            <a:ext cx="2867025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26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Formas de invocar un método </a:t>
            </a:r>
            <a:r>
              <a:rPr lang="es-CR" dirty="0" err="1" smtClean="0"/>
              <a:t>Async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344" y="2887662"/>
            <a:ext cx="6143625" cy="2847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36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Manejo de excepciones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Las excepciones de métodos invocados con </a:t>
            </a:r>
            <a:r>
              <a:rPr lang="es-CR" dirty="0" err="1" smtClean="0"/>
              <a:t>Await</a:t>
            </a:r>
            <a:r>
              <a:rPr lang="es-CR" dirty="0" smtClean="0"/>
              <a:t> se pueden manejar con un Try/Catch</a:t>
            </a:r>
          </a:p>
          <a:p>
            <a:r>
              <a:rPr lang="es-CR" dirty="0" smtClean="0"/>
              <a:t>Si en un </a:t>
            </a:r>
            <a:r>
              <a:rPr lang="es-CR" dirty="0" err="1"/>
              <a:t>T</a:t>
            </a:r>
            <a:r>
              <a:rPr lang="es-CR" dirty="0" err="1" smtClean="0"/>
              <a:t>ask</a:t>
            </a:r>
            <a:r>
              <a:rPr lang="es-CR" dirty="0" smtClean="0"/>
              <a:t> ocurre un error, </a:t>
            </a:r>
            <a:r>
              <a:rPr lang="es-CR" dirty="0" err="1" smtClean="0"/>
              <a:t>Await</a:t>
            </a:r>
            <a:r>
              <a:rPr lang="es-CR" dirty="0" smtClean="0"/>
              <a:t> va a devolver ese error</a:t>
            </a:r>
          </a:p>
          <a:p>
            <a:r>
              <a:rPr lang="es-CR" dirty="0" smtClean="0"/>
              <a:t>Sin embargo </a:t>
            </a:r>
            <a:r>
              <a:rPr lang="es-CR" dirty="0" err="1" smtClean="0"/>
              <a:t>Await</a:t>
            </a:r>
            <a:r>
              <a:rPr lang="es-CR" dirty="0" smtClean="0"/>
              <a:t> no puede ir dentro de un bloque Catch o </a:t>
            </a:r>
            <a:r>
              <a:rPr lang="es-CR" dirty="0" err="1" smtClean="0"/>
              <a:t>Finally</a:t>
            </a:r>
            <a:r>
              <a:rPr lang="es-CR" dirty="0" smtClean="0"/>
              <a:t>, únicamente se puede declarar en el cuerpo del </a:t>
            </a:r>
            <a:r>
              <a:rPr lang="es-CR" dirty="0"/>
              <a:t>b</a:t>
            </a:r>
            <a:r>
              <a:rPr lang="es-CR" dirty="0" smtClean="0"/>
              <a:t>loque Try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80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Malas prácticas y errores comunes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73454" cy="3969828"/>
          </a:xfrm>
        </p:spPr>
        <p:txBody>
          <a:bodyPr>
            <a:normAutofit/>
          </a:bodyPr>
          <a:lstStyle/>
          <a:p>
            <a:r>
              <a:rPr lang="es-CR" dirty="0" smtClean="0"/>
              <a:t>Paralelizar tareas pequeñas o con pocos datos</a:t>
            </a:r>
          </a:p>
          <a:p>
            <a:pPr lvl="1"/>
            <a:r>
              <a:rPr lang="es-CR" dirty="0" smtClean="0"/>
              <a:t>En este caso el costo de manejar hilos hace que la solución sea menos eficiente que una síncrona o secuencial</a:t>
            </a:r>
          </a:p>
          <a:p>
            <a:r>
              <a:rPr lang="es-CR" dirty="0" smtClean="0"/>
              <a:t>Paralelizar en desorden</a:t>
            </a:r>
          </a:p>
          <a:p>
            <a:pPr lvl="1"/>
            <a:r>
              <a:rPr lang="es-CR" dirty="0" smtClean="0"/>
              <a:t>El </a:t>
            </a:r>
            <a:r>
              <a:rPr lang="es-CR" dirty="0" err="1" smtClean="0"/>
              <a:t>Parallel.For</a:t>
            </a:r>
            <a:r>
              <a:rPr lang="es-CR" dirty="0" smtClean="0"/>
              <a:t> es más eficiente cuando se ejecuta de forma ascendente e incrementa de uno en uno que cuando se cambia a descendente o se incremente de dos en dos o en pasos mayores</a:t>
            </a:r>
          </a:p>
          <a:p>
            <a:r>
              <a:rPr lang="es-CR" dirty="0" smtClean="0"/>
              <a:t>Ejecutar muchos </a:t>
            </a:r>
            <a:r>
              <a:rPr lang="es-CR" dirty="0" err="1" smtClean="0"/>
              <a:t>task</a:t>
            </a:r>
            <a:r>
              <a:rPr lang="es-CR" dirty="0" smtClean="0"/>
              <a:t> </a:t>
            </a:r>
            <a:r>
              <a:rPr lang="es-CR" dirty="0" err="1" smtClean="0"/>
              <a:t>void</a:t>
            </a:r>
            <a:r>
              <a:rPr lang="es-CR" dirty="0" smtClean="0"/>
              <a:t> o no esperar sus resultados</a:t>
            </a:r>
          </a:p>
          <a:p>
            <a:pPr lvl="1"/>
            <a:r>
              <a:rPr lang="es-CR" dirty="0" smtClean="0"/>
              <a:t>Ejecutar </a:t>
            </a:r>
            <a:r>
              <a:rPr lang="es-CR" dirty="0" err="1" smtClean="0"/>
              <a:t>task</a:t>
            </a:r>
            <a:r>
              <a:rPr lang="es-CR" dirty="0" smtClean="0"/>
              <a:t> sin esperar un resultado puede causar que se pierda el control de los procesos que se ejecutan y el momento en que finalizan. Es recomendable esperar en algún punto a que retornen un valor, o confirmar su finalización exitosa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9107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45982" cy="3840432"/>
          </a:xfrm>
        </p:spPr>
        <p:txBody>
          <a:bodyPr/>
          <a:lstStyle/>
          <a:p>
            <a:r>
              <a:rPr lang="es-CR" b="1" dirty="0" err="1"/>
              <a:t>Parallel</a:t>
            </a:r>
            <a:r>
              <a:rPr lang="es-CR" b="1" dirty="0"/>
              <a:t> </a:t>
            </a:r>
            <a:r>
              <a:rPr lang="es-CR" b="1" dirty="0" err="1"/>
              <a:t>Programming</a:t>
            </a:r>
            <a:r>
              <a:rPr lang="es-CR" b="1" dirty="0"/>
              <a:t> in .</a:t>
            </a:r>
            <a:r>
              <a:rPr lang="es-CR" b="1" dirty="0" smtClean="0"/>
              <a:t>NET</a:t>
            </a:r>
          </a:p>
          <a:p>
            <a:pPr lvl="1"/>
            <a:r>
              <a:rPr lang="es-CR" b="1" dirty="0">
                <a:hlinkClick r:id="rId2"/>
              </a:rPr>
              <a:t>https://docs.microsoft.com/en-us/dotnet/standard/parallel-programming/?</a:t>
            </a:r>
            <a:r>
              <a:rPr lang="es-CR" b="1" dirty="0" smtClean="0">
                <a:hlinkClick r:id="rId2"/>
              </a:rPr>
              <a:t>view=netframework-4.7.1</a:t>
            </a:r>
            <a:endParaRPr lang="es-CR" b="1" dirty="0" smtClean="0"/>
          </a:p>
          <a:p>
            <a:r>
              <a:rPr lang="es-CR" b="1" dirty="0" err="1"/>
              <a:t>Task</a:t>
            </a:r>
            <a:r>
              <a:rPr lang="es-CR" b="1" dirty="0"/>
              <a:t> </a:t>
            </a:r>
            <a:r>
              <a:rPr lang="es-CR" b="1" dirty="0" err="1"/>
              <a:t>Parallel</a:t>
            </a:r>
            <a:r>
              <a:rPr lang="es-CR" b="1" dirty="0"/>
              <a:t> Library (TPL</a:t>
            </a:r>
            <a:r>
              <a:rPr lang="es-CR" b="1" dirty="0" smtClean="0"/>
              <a:t>)</a:t>
            </a:r>
          </a:p>
          <a:p>
            <a:pPr lvl="1"/>
            <a:r>
              <a:rPr lang="es-CR" b="1" dirty="0">
                <a:hlinkClick r:id="rId3"/>
              </a:rPr>
              <a:t>https://</a:t>
            </a:r>
            <a:r>
              <a:rPr lang="es-CR" b="1" dirty="0" smtClean="0">
                <a:hlinkClick r:id="rId3"/>
              </a:rPr>
              <a:t>docs.microsoft.com/en-us/dotnet/standard/parallel-programming/task-parallel-library-tpl?view=netframework-4.7.1</a:t>
            </a:r>
            <a:endParaRPr lang="es-CR" b="1" dirty="0" smtClean="0"/>
          </a:p>
          <a:p>
            <a:pPr lvl="1"/>
            <a:endParaRPr lang="es-CR" b="1" dirty="0"/>
          </a:p>
          <a:p>
            <a:r>
              <a:rPr lang="es-CR" b="1" dirty="0" smtClean="0"/>
              <a:t>Ejemplos adicionales de paralelismo</a:t>
            </a:r>
          </a:p>
          <a:p>
            <a:pPr lvl="1"/>
            <a:r>
              <a:rPr lang="es-CR" b="1" dirty="0">
                <a:hlinkClick r:id="rId4"/>
              </a:rPr>
              <a:t>https://</a:t>
            </a:r>
            <a:r>
              <a:rPr lang="es-CR" b="1" dirty="0" smtClean="0">
                <a:hlinkClick r:id="rId4"/>
              </a:rPr>
              <a:t>code.msdn.microsoft.com/Samples-for-Parallel-b4b76364</a:t>
            </a:r>
            <a:endParaRPr lang="es-CR" b="1" dirty="0" smtClean="0"/>
          </a:p>
          <a:p>
            <a:pPr lvl="1"/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62819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TPL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63235" cy="3969828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Viene de </a:t>
            </a:r>
            <a:r>
              <a:rPr lang="es-CR" dirty="0" err="1" smtClean="0"/>
              <a:t>Task</a:t>
            </a:r>
            <a:r>
              <a:rPr lang="es-CR" dirty="0" smtClean="0"/>
              <a:t> </a:t>
            </a:r>
            <a:r>
              <a:rPr lang="es-CR" dirty="0" err="1" smtClean="0"/>
              <a:t>Parallel</a:t>
            </a:r>
            <a:r>
              <a:rPr lang="es-CR" dirty="0" smtClean="0"/>
              <a:t> Library </a:t>
            </a:r>
            <a:r>
              <a:rPr lang="es-CR" dirty="0"/>
              <a:t>es el API impulsado por Microsoft para ejecutar código paralelo, </a:t>
            </a:r>
            <a:r>
              <a:rPr lang="es-CR" dirty="0" err="1"/>
              <a:t>multi</a:t>
            </a:r>
            <a:r>
              <a:rPr lang="es-CR" dirty="0"/>
              <a:t>-hilo y </a:t>
            </a:r>
            <a:r>
              <a:rPr lang="es-CR" dirty="0" smtClean="0"/>
              <a:t>asíncrono</a:t>
            </a:r>
          </a:p>
          <a:p>
            <a:r>
              <a:rPr lang="es-CR" dirty="0" smtClean="0"/>
              <a:t>Sus clase y </a:t>
            </a:r>
            <a:r>
              <a:rPr lang="es-CR" dirty="0" err="1" smtClean="0"/>
              <a:t>APIs</a:t>
            </a:r>
            <a:r>
              <a:rPr lang="es-CR" dirty="0" smtClean="0"/>
              <a:t> están contenidos en los ensamblados </a:t>
            </a:r>
            <a:r>
              <a:rPr lang="es-CR" dirty="0" err="1" smtClean="0"/>
              <a:t>System.Threading</a:t>
            </a:r>
            <a:r>
              <a:rPr lang="es-CR" dirty="0" smtClean="0"/>
              <a:t> y </a:t>
            </a:r>
            <a:r>
              <a:rPr lang="es-CR" dirty="0" err="1" smtClean="0"/>
              <a:t>System.Threading.Task</a:t>
            </a:r>
            <a:endParaRPr lang="es-CR" dirty="0" smtClean="0"/>
          </a:p>
          <a:p>
            <a:r>
              <a:rPr lang="es-CR" dirty="0" smtClean="0"/>
              <a:t>Simplifica los procesos de agregar paralelismo y concurrencia a las aplicaciones</a:t>
            </a:r>
          </a:p>
          <a:p>
            <a:r>
              <a:rPr lang="es-CR" dirty="0" smtClean="0"/>
              <a:t>Características</a:t>
            </a:r>
          </a:p>
          <a:p>
            <a:pPr lvl="1"/>
            <a:r>
              <a:rPr lang="es-CR" dirty="0" smtClean="0"/>
              <a:t>Usa los procesadores disponibles de forma más eficiente</a:t>
            </a:r>
          </a:p>
          <a:p>
            <a:pPr lvl="1"/>
            <a:r>
              <a:rPr lang="es-CR" dirty="0" smtClean="0"/>
              <a:t>Usa un pool de hilos (</a:t>
            </a:r>
            <a:r>
              <a:rPr lang="es-CR" dirty="0" smtClean="0">
                <a:hlinkClick r:id="rId2"/>
              </a:rPr>
              <a:t>ThreadPool</a:t>
            </a:r>
            <a:r>
              <a:rPr lang="es-CR" dirty="0" smtClean="0"/>
              <a:t>)</a:t>
            </a:r>
          </a:p>
          <a:p>
            <a:pPr lvl="1"/>
            <a:r>
              <a:rPr lang="es-CR" dirty="0" smtClean="0"/>
              <a:t>Tiene soporte para cancelar procesos </a:t>
            </a:r>
          </a:p>
          <a:p>
            <a:pPr lvl="1"/>
            <a:r>
              <a:rPr lang="es-CR" dirty="0" smtClean="0"/>
              <a:t>Maneja el </a:t>
            </a:r>
            <a:r>
              <a:rPr lang="es-CR" dirty="0" err="1" smtClean="0"/>
              <a:t>particionamiento</a:t>
            </a:r>
            <a:r>
              <a:rPr lang="es-CR" dirty="0" smtClean="0"/>
              <a:t> del trabajo</a:t>
            </a:r>
          </a:p>
          <a:p>
            <a:r>
              <a:rPr lang="es-CR" dirty="0" smtClean="0">
                <a:hlinkClick r:id="rId3"/>
              </a:rPr>
              <a:t>Documentación oficial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6938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Paralelismo de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Se refiere a la ejecución de acciones concurrentes sobre colecciones de datos</a:t>
            </a:r>
          </a:p>
          <a:p>
            <a:r>
              <a:rPr lang="es-CR" dirty="0" smtClean="0"/>
              <a:t>Utiliza la clase </a:t>
            </a:r>
            <a:r>
              <a:rPr lang="es-CR" dirty="0" err="1" smtClean="0">
                <a:solidFill>
                  <a:srgbClr val="0070C0"/>
                </a:solidFill>
              </a:rPr>
              <a:t>System.Threading.Task.</a:t>
            </a:r>
            <a:r>
              <a:rPr lang="es-CR" dirty="0" err="1" smtClean="0">
                <a:solidFill>
                  <a:srgbClr val="00B0F0"/>
                </a:solidFill>
              </a:rPr>
              <a:t>Parallel</a:t>
            </a:r>
            <a:r>
              <a:rPr lang="es-CR" dirty="0" smtClean="0">
                <a:solidFill>
                  <a:srgbClr val="00B0F0"/>
                </a:solidFill>
              </a:rPr>
              <a:t> </a:t>
            </a:r>
            <a:r>
              <a:rPr lang="es-CR" dirty="0" smtClean="0">
                <a:solidFill>
                  <a:schemeClr val="tx1"/>
                </a:solidFill>
              </a:rPr>
              <a:t>que incluye los métodos </a:t>
            </a:r>
            <a:r>
              <a:rPr lang="es-CR" dirty="0" err="1" smtClean="0">
                <a:solidFill>
                  <a:schemeClr val="tx1"/>
                </a:solidFill>
              </a:rPr>
              <a:t>For</a:t>
            </a:r>
            <a:r>
              <a:rPr lang="es-CR" dirty="0" smtClean="0">
                <a:solidFill>
                  <a:schemeClr val="tx1"/>
                </a:solidFill>
              </a:rPr>
              <a:t> y </a:t>
            </a:r>
            <a:r>
              <a:rPr lang="es-CR" dirty="0" err="1" smtClean="0">
                <a:solidFill>
                  <a:schemeClr val="tx1"/>
                </a:solidFill>
              </a:rPr>
              <a:t>ForEach</a:t>
            </a:r>
            <a:endParaRPr lang="es-CR" dirty="0" smtClean="0">
              <a:solidFill>
                <a:schemeClr val="tx1"/>
              </a:solidFill>
            </a:endParaRPr>
          </a:p>
          <a:p>
            <a:r>
              <a:rPr lang="es-CR" dirty="0" smtClean="0">
                <a:solidFill>
                  <a:schemeClr val="tx1"/>
                </a:solidFill>
              </a:rPr>
              <a:t>Cuando se invoca a uno de estos métodos TPL </a:t>
            </a:r>
            <a:r>
              <a:rPr lang="es-CR" dirty="0" err="1" smtClean="0">
                <a:solidFill>
                  <a:schemeClr val="tx1"/>
                </a:solidFill>
              </a:rPr>
              <a:t>particiona</a:t>
            </a:r>
            <a:r>
              <a:rPr lang="es-CR" dirty="0" smtClean="0">
                <a:solidFill>
                  <a:schemeClr val="tx1"/>
                </a:solidFill>
              </a:rPr>
              <a:t> los datos de modo que los métodos puedan operar sobre ellos de manera concurrente </a:t>
            </a:r>
          </a:p>
          <a:p>
            <a:r>
              <a:rPr lang="es-CR" dirty="0" smtClean="0">
                <a:solidFill>
                  <a:schemeClr val="tx1"/>
                </a:solidFill>
              </a:rPr>
              <a:t>El </a:t>
            </a:r>
            <a:r>
              <a:rPr lang="es-CR" dirty="0" err="1" smtClean="0">
                <a:solidFill>
                  <a:schemeClr val="tx1"/>
                </a:solidFill>
              </a:rPr>
              <a:t>calendarizador</a:t>
            </a:r>
            <a:r>
              <a:rPr lang="es-CR" dirty="0" smtClean="0">
                <a:solidFill>
                  <a:schemeClr val="tx1"/>
                </a:solidFill>
              </a:rPr>
              <a:t> de tareas distribuye el trabajo el hilos y nivela las cargas de ser necesario</a:t>
            </a:r>
          </a:p>
          <a:p>
            <a:r>
              <a:rPr lang="es-CR" dirty="0">
                <a:solidFill>
                  <a:schemeClr val="tx1"/>
                </a:solidFill>
                <a:hlinkClick r:id="rId2"/>
              </a:rPr>
              <a:t>m</a:t>
            </a:r>
            <a:r>
              <a:rPr lang="es-CR" dirty="0" smtClean="0">
                <a:solidFill>
                  <a:schemeClr val="tx1"/>
                </a:solidFill>
                <a:hlinkClick r:id="rId2"/>
              </a:rPr>
              <a:t>ás </a:t>
            </a:r>
            <a:r>
              <a:rPr lang="es-CR" dirty="0" err="1" smtClean="0">
                <a:solidFill>
                  <a:schemeClr val="tx1"/>
                </a:solidFill>
                <a:hlinkClick r:id="rId2"/>
              </a:rPr>
              <a:t>info</a:t>
            </a:r>
            <a:endParaRPr lang="es-C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Parallel</a:t>
            </a:r>
            <a:r>
              <a:rPr lang="es-CR" dirty="0" err="1"/>
              <a:t>.</a:t>
            </a:r>
            <a:r>
              <a:rPr lang="es-CR" dirty="0" err="1" smtClean="0"/>
              <a:t>For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23620" cy="3969828"/>
          </a:xfrm>
        </p:spPr>
        <p:txBody>
          <a:bodyPr/>
          <a:lstStyle/>
          <a:p>
            <a:r>
              <a:rPr lang="es-CR" dirty="0" smtClean="0"/>
              <a:t>En su forma más simple recibe como argumentos el índice inicial, índice final, y acción a ejecutar, la cual puede ser una expresión lambda</a:t>
            </a:r>
          </a:p>
          <a:p>
            <a:r>
              <a:rPr lang="es-CR" dirty="0" smtClean="0"/>
              <a:t>La función lambda lleva como argumento el índice de la iteración actual</a:t>
            </a:r>
          </a:p>
          <a:p>
            <a:r>
              <a:rPr lang="es-CR" dirty="0" smtClean="0"/>
              <a:t>Otras sobrecargas y opciones se pueden consultar </a:t>
            </a:r>
            <a:r>
              <a:rPr lang="es-CR" dirty="0" smtClean="0">
                <a:hlinkClick r:id="rId2"/>
              </a:rPr>
              <a:t>aquí</a:t>
            </a:r>
            <a:endParaRPr lang="es-CR" dirty="0" smtClean="0"/>
          </a:p>
          <a:p>
            <a:endParaRPr lang="es-CR" dirty="0" smtClean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64" y="4588414"/>
            <a:ext cx="8458200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4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Parallel</a:t>
            </a:r>
            <a:r>
              <a:rPr lang="es-CR" dirty="0" err="1"/>
              <a:t>.</a:t>
            </a:r>
            <a:r>
              <a:rPr lang="es-CR" dirty="0" err="1" smtClean="0"/>
              <a:t>ForEach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37355" cy="4004334"/>
          </a:xfrm>
        </p:spPr>
        <p:txBody>
          <a:bodyPr/>
          <a:lstStyle/>
          <a:p>
            <a:r>
              <a:rPr lang="es-CR" dirty="0" smtClean="0"/>
              <a:t>Sirve para realizar tareas en paralelo sobre estructuras que implementen la interfaz </a:t>
            </a:r>
            <a:r>
              <a:rPr lang="es-CR" i="1" dirty="0" err="1" smtClean="0"/>
              <a:t>IEnumerable</a:t>
            </a:r>
            <a:r>
              <a:rPr lang="es-CR" dirty="0" smtClean="0"/>
              <a:t> o </a:t>
            </a:r>
            <a:r>
              <a:rPr lang="es-CR" i="1" dirty="0" err="1" smtClean="0"/>
              <a:t>IEnumerable</a:t>
            </a:r>
            <a:r>
              <a:rPr lang="es-CR" i="1" dirty="0" smtClean="0"/>
              <a:t>(Of T)</a:t>
            </a:r>
          </a:p>
          <a:p>
            <a:r>
              <a:rPr lang="es-CR" dirty="0" smtClean="0"/>
              <a:t>En su forma más básica recibe como primer argumento la estructura de datos y luego la acción. La acción típicamente es una expresión Lambda, o una expresión lambda que invoca a otro método</a:t>
            </a:r>
          </a:p>
          <a:p>
            <a:r>
              <a:rPr lang="es-CR" dirty="0"/>
              <a:t>Otras sobrecargas y opciones se pueden </a:t>
            </a:r>
            <a:r>
              <a:rPr lang="es-CR" dirty="0" smtClean="0"/>
              <a:t>consultar </a:t>
            </a:r>
            <a:r>
              <a:rPr lang="es-CR" dirty="0" smtClean="0">
                <a:hlinkClick r:id="rId2"/>
              </a:rPr>
              <a:t>aquí</a:t>
            </a:r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9" y="4735992"/>
            <a:ext cx="11087100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652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Parallel.Invoke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 forma más simple de ejecutar acciones en paralelo o de forma asíncrona es usando </a:t>
            </a:r>
            <a:r>
              <a:rPr lang="es-CR" dirty="0" err="1"/>
              <a:t>Parallel.Invoke</a:t>
            </a:r>
            <a:r>
              <a:rPr lang="es-CR" dirty="0"/>
              <a:t>() el cual recibe de argumentos una o más funciones a ejecutar. </a:t>
            </a:r>
            <a:r>
              <a:rPr lang="es-CR" dirty="0">
                <a:hlinkClick r:id="rId2"/>
              </a:rPr>
              <a:t>más </a:t>
            </a:r>
            <a:r>
              <a:rPr lang="es-CR" dirty="0" err="1">
                <a:hlinkClick r:id="rId2"/>
              </a:rPr>
              <a:t>info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60" y="4311650"/>
            <a:ext cx="5181600" cy="178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43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Task</a:t>
            </a:r>
            <a:r>
              <a:rPr lang="es-CR" dirty="0" smtClean="0"/>
              <a:t> y </a:t>
            </a:r>
            <a:r>
              <a:rPr lang="es-CR" dirty="0" err="1" smtClean="0"/>
              <a:t>Task</a:t>
            </a:r>
            <a:r>
              <a:rPr lang="es-CR" dirty="0" smtClean="0"/>
              <a:t>(Of T)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Los objetos </a:t>
            </a:r>
            <a:r>
              <a:rPr lang="es-CR" dirty="0" err="1" smtClean="0"/>
              <a:t>Task</a:t>
            </a:r>
            <a:r>
              <a:rPr lang="es-CR" dirty="0" smtClean="0"/>
              <a:t> y </a:t>
            </a:r>
            <a:r>
              <a:rPr lang="es-CR" dirty="0" err="1" smtClean="0"/>
              <a:t>Task</a:t>
            </a:r>
            <a:r>
              <a:rPr lang="es-CR" dirty="0" smtClean="0"/>
              <a:t>(Of T) representan tareas que se ejecutan de forma asíncrona, con la diferencia de que el primero es </a:t>
            </a:r>
            <a:r>
              <a:rPr lang="es-CR" dirty="0" err="1"/>
              <a:t>v</a:t>
            </a:r>
            <a:r>
              <a:rPr lang="es-CR" dirty="0" err="1" smtClean="0"/>
              <a:t>oid</a:t>
            </a:r>
            <a:r>
              <a:rPr lang="es-CR" dirty="0" smtClean="0"/>
              <a:t> y el segundo tiene un valor de retorno del tipo de </a:t>
            </a:r>
            <a:r>
              <a:rPr lang="es-CR" dirty="0" smtClean="0"/>
              <a:t>T</a:t>
            </a:r>
          </a:p>
          <a:p>
            <a:r>
              <a:rPr lang="es-CR" dirty="0" smtClean="0"/>
              <a:t>El objeto </a:t>
            </a:r>
            <a:r>
              <a:rPr lang="es-CR" dirty="0" err="1" smtClean="0"/>
              <a:t>Task</a:t>
            </a:r>
            <a:r>
              <a:rPr lang="es-CR" dirty="0" smtClean="0"/>
              <a:t> permite iniciar tareas asíncronas de tres maneras. </a:t>
            </a:r>
            <a:r>
              <a:rPr lang="es-CR" dirty="0" smtClean="0">
                <a:hlinkClick r:id="rId2"/>
              </a:rPr>
              <a:t>más </a:t>
            </a:r>
            <a:r>
              <a:rPr lang="es-CR" dirty="0" err="1" smtClean="0">
                <a:hlinkClick r:id="rId2"/>
              </a:rPr>
              <a:t>info</a:t>
            </a:r>
            <a:endParaRPr lang="es-CR" dirty="0" smtClean="0"/>
          </a:p>
          <a:p>
            <a:pPr lvl="1"/>
            <a:r>
              <a:rPr lang="es-CR" dirty="0" err="1" smtClean="0"/>
              <a:t>Task.Run</a:t>
            </a:r>
            <a:r>
              <a:rPr lang="es-CR" dirty="0" smtClean="0"/>
              <a:t>: Crea, ejecuta y retorna un </a:t>
            </a:r>
            <a:r>
              <a:rPr lang="es-CR" dirty="0" err="1" smtClean="0"/>
              <a:t>task</a:t>
            </a:r>
            <a:endParaRPr lang="es-CR" dirty="0" smtClean="0"/>
          </a:p>
          <a:p>
            <a:pPr lvl="1"/>
            <a:r>
              <a:rPr lang="es-CR" dirty="0" err="1" smtClean="0"/>
              <a:t>Task.Factory.StartNew</a:t>
            </a:r>
            <a:r>
              <a:rPr lang="es-CR" dirty="0" smtClean="0"/>
              <a:t>: Crea, ejecuta y retorna un </a:t>
            </a:r>
            <a:r>
              <a:rPr lang="es-CR" dirty="0" err="1" smtClean="0"/>
              <a:t>task</a:t>
            </a:r>
            <a:r>
              <a:rPr lang="es-CR" dirty="0" smtClean="0"/>
              <a:t> que puede </a:t>
            </a:r>
            <a:r>
              <a:rPr lang="es-CR" dirty="0" err="1" smtClean="0"/>
              <a:t>caledarizarce</a:t>
            </a:r>
            <a:endParaRPr lang="es-CR" dirty="0" smtClean="0"/>
          </a:p>
          <a:p>
            <a:pPr lvl="1"/>
            <a:r>
              <a:rPr lang="es-CR" dirty="0" err="1" smtClean="0"/>
              <a:t>Task.Start</a:t>
            </a:r>
            <a:r>
              <a:rPr lang="es-CR" dirty="0" smtClean="0"/>
              <a:t>: Inicia la ejecución de un </a:t>
            </a:r>
            <a:r>
              <a:rPr lang="es-CR" dirty="0" err="1" smtClean="0"/>
              <a:t>task</a:t>
            </a:r>
            <a:r>
              <a:rPr lang="es-CR" dirty="0" smtClean="0"/>
              <a:t> previamente creado</a:t>
            </a:r>
          </a:p>
          <a:p>
            <a:r>
              <a:rPr lang="es-CR" dirty="0" smtClean="0"/>
              <a:t>En cada caso se debe crear el objeto </a:t>
            </a:r>
            <a:r>
              <a:rPr lang="es-CR" dirty="0" err="1" smtClean="0"/>
              <a:t>Task</a:t>
            </a:r>
            <a:r>
              <a:rPr lang="es-CR" dirty="0" smtClean="0"/>
              <a:t> indicando la acción a ejecutar, típicamente en la forma de una expresión lambda</a:t>
            </a:r>
            <a:endParaRPr lang="es-CR" dirty="0" smtClean="0"/>
          </a:p>
          <a:p>
            <a:pPr marL="457200" lvl="1" indent="0">
              <a:buNone/>
            </a:pPr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290976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Async</a:t>
            </a:r>
            <a:r>
              <a:rPr lang="es-CR" dirty="0" smtClean="0"/>
              <a:t> y </a:t>
            </a:r>
            <a:r>
              <a:rPr lang="es-CR" dirty="0" err="1" smtClean="0"/>
              <a:t>Await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25212" cy="3952575"/>
          </a:xfrm>
        </p:spPr>
        <p:txBody>
          <a:bodyPr>
            <a:normAutofit/>
          </a:bodyPr>
          <a:lstStyle/>
          <a:p>
            <a:r>
              <a:rPr lang="es-CR" dirty="0" err="1" smtClean="0"/>
              <a:t>Asyn</a:t>
            </a:r>
            <a:r>
              <a:rPr lang="es-CR" dirty="0" smtClean="0"/>
              <a:t> y </a:t>
            </a:r>
            <a:r>
              <a:rPr lang="es-CR" dirty="0" err="1" smtClean="0"/>
              <a:t>Await</a:t>
            </a:r>
            <a:r>
              <a:rPr lang="es-CR" dirty="0" smtClean="0"/>
              <a:t> son la base de la programación asíncrona a partir de Visual Studio 2012</a:t>
            </a:r>
          </a:p>
          <a:p>
            <a:r>
              <a:rPr lang="es-CR" dirty="0" smtClean="0"/>
              <a:t>Permiten crear métodos asíncronos casi tan fácil como crear métodos síncronos</a:t>
            </a:r>
          </a:p>
          <a:p>
            <a:r>
              <a:rPr lang="es-CR" dirty="0" smtClean="0"/>
              <a:t>Cuando se utilizan métodos asíncronos no se bloquea el UI mientras se ejecuta una tarea que consuma mucho tiempo o recursos. El flujo de la aplicación tampoco se interrumpe</a:t>
            </a:r>
          </a:p>
          <a:p>
            <a:r>
              <a:rPr lang="es-CR" dirty="0" smtClean="0"/>
              <a:t>Los métodos asíncronos se definen con la palabra </a:t>
            </a:r>
            <a:r>
              <a:rPr lang="es-CR" dirty="0" err="1" smtClean="0"/>
              <a:t>Async</a:t>
            </a:r>
            <a:r>
              <a:rPr lang="es-CR" dirty="0" smtClean="0"/>
              <a:t> y al invocarse se antecede la palabra </a:t>
            </a:r>
            <a:r>
              <a:rPr lang="es-CR" dirty="0" err="1" smtClean="0"/>
              <a:t>Await</a:t>
            </a:r>
            <a:endParaRPr lang="es-CR" dirty="0" smtClean="0"/>
          </a:p>
          <a:p>
            <a:r>
              <a:rPr lang="es-CR" dirty="0" smtClean="0"/>
              <a:t>El tipo de retorno de un método asíncrono es un objeto de tipo </a:t>
            </a:r>
            <a:r>
              <a:rPr lang="es-CR" dirty="0" err="1" smtClean="0"/>
              <a:t>Task</a:t>
            </a:r>
            <a:r>
              <a:rPr lang="es-CR" dirty="0" smtClean="0"/>
              <a:t> o </a:t>
            </a:r>
            <a:r>
              <a:rPr lang="es-CR" dirty="0" err="1" smtClean="0"/>
              <a:t>Task</a:t>
            </a:r>
            <a:r>
              <a:rPr lang="es-CR" dirty="0" smtClean="0"/>
              <a:t>(Of </a:t>
            </a:r>
            <a:r>
              <a:rPr lang="es-CR" dirty="0" smtClean="0"/>
              <a:t>T). </a:t>
            </a:r>
          </a:p>
          <a:p>
            <a:r>
              <a:rPr lang="es-CR" dirty="0" smtClean="0"/>
              <a:t>Por convención el nombre del método debería terminar en </a:t>
            </a:r>
            <a:r>
              <a:rPr lang="es-CR" dirty="0" err="1" smtClean="0"/>
              <a:t>Async</a:t>
            </a:r>
            <a:endParaRPr lang="es-CR" dirty="0"/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/>
              <a:t>MyMethodAsync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9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Async</a:t>
            </a:r>
            <a:r>
              <a:rPr lang="es-CR" dirty="0" smtClean="0"/>
              <a:t> y </a:t>
            </a:r>
            <a:r>
              <a:rPr lang="es-CR" dirty="0" err="1" smtClean="0"/>
              <a:t>Await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3" y="2603499"/>
            <a:ext cx="10413069" cy="3987081"/>
          </a:xfrm>
        </p:spPr>
        <p:txBody>
          <a:bodyPr/>
          <a:lstStyle/>
          <a:p>
            <a:r>
              <a:rPr lang="es-CR" dirty="0" smtClean="0"/>
              <a:t>Marcar un método como </a:t>
            </a:r>
            <a:r>
              <a:rPr lang="es-CR" dirty="0" err="1" smtClean="0"/>
              <a:t>Async</a:t>
            </a:r>
            <a:r>
              <a:rPr lang="es-CR" dirty="0" smtClean="0"/>
              <a:t> permite utilizar el operador </a:t>
            </a:r>
            <a:r>
              <a:rPr lang="es-CR" dirty="0" err="1" smtClean="0"/>
              <a:t>Await</a:t>
            </a:r>
            <a:r>
              <a:rPr lang="es-CR" dirty="0" smtClean="0"/>
              <a:t> en su interior</a:t>
            </a:r>
          </a:p>
          <a:p>
            <a:r>
              <a:rPr lang="es-CR" dirty="0" err="1" smtClean="0"/>
              <a:t>Await</a:t>
            </a:r>
            <a:r>
              <a:rPr lang="es-CR" dirty="0" smtClean="0"/>
              <a:t> se utiliza antes de ejecutar una instrucción o método y hace que se suspenda la ejecución del método </a:t>
            </a:r>
            <a:r>
              <a:rPr lang="es-CR" dirty="0" err="1" smtClean="0"/>
              <a:t>Async</a:t>
            </a:r>
            <a:r>
              <a:rPr lang="es-CR" dirty="0" smtClean="0"/>
              <a:t> actual hasta que la operación finalice</a:t>
            </a:r>
          </a:p>
          <a:p>
            <a:r>
              <a:rPr lang="es-CR" dirty="0" err="1" smtClean="0"/>
              <a:t>Await</a:t>
            </a:r>
            <a:r>
              <a:rPr lang="es-CR" dirty="0" smtClean="0"/>
              <a:t> se puede usar para ejecutar expresiones lambda u otros métodos que puedan tardar mucho en ejecutarse</a:t>
            </a:r>
          </a:p>
          <a:p>
            <a:r>
              <a:rPr lang="es-CR" dirty="0" smtClean="0"/>
              <a:t>No es obligatorio invocar a los métodos </a:t>
            </a:r>
            <a:r>
              <a:rPr lang="es-CR" dirty="0" err="1" smtClean="0"/>
              <a:t>Async</a:t>
            </a:r>
            <a:r>
              <a:rPr lang="es-CR" dirty="0" smtClean="0"/>
              <a:t> usando </a:t>
            </a:r>
            <a:r>
              <a:rPr lang="es-CR" dirty="0" err="1" smtClean="0"/>
              <a:t>Await</a:t>
            </a:r>
            <a:r>
              <a:rPr lang="es-CR" dirty="0" smtClean="0"/>
              <a:t>, esto solo se hace cuando se quiere esperar a que finalice el método asíncrono</a:t>
            </a:r>
          </a:p>
          <a:p>
            <a:r>
              <a:rPr lang="es-CR" dirty="0" smtClean="0"/>
              <a:t>Al invocar un método </a:t>
            </a:r>
            <a:r>
              <a:rPr lang="es-CR" dirty="0" err="1" smtClean="0"/>
              <a:t>Async</a:t>
            </a:r>
            <a:r>
              <a:rPr lang="es-CR" dirty="0" smtClean="0"/>
              <a:t> se puede guardar el </a:t>
            </a:r>
            <a:r>
              <a:rPr lang="es-CR" dirty="0" err="1" smtClean="0"/>
              <a:t>Task</a:t>
            </a:r>
            <a:r>
              <a:rPr lang="es-CR" dirty="0" smtClean="0"/>
              <a:t> que retorna, o usar </a:t>
            </a:r>
            <a:r>
              <a:rPr lang="es-CR" dirty="0" err="1" smtClean="0"/>
              <a:t>Await</a:t>
            </a:r>
            <a:r>
              <a:rPr lang="es-CR" dirty="0" smtClean="0"/>
              <a:t> para esperar y obtener el valor de retorno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7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1239</TotalTime>
  <Words>957</Words>
  <Application>Microsoft Office PowerPoint</Application>
  <PresentationFormat>Panorámica</PresentationFormat>
  <Paragraphs>80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Sala de reuniones Ion</vt:lpstr>
      <vt:lpstr>Introducción a la Programación Concurrente en VB.NET</vt:lpstr>
      <vt:lpstr>TPL</vt:lpstr>
      <vt:lpstr>Paralelismo de datos</vt:lpstr>
      <vt:lpstr>Parallel.For</vt:lpstr>
      <vt:lpstr>Parallel.ForEach</vt:lpstr>
      <vt:lpstr>Parallel.Invoke</vt:lpstr>
      <vt:lpstr>Task y Task(Of T)</vt:lpstr>
      <vt:lpstr>Async y Await</vt:lpstr>
      <vt:lpstr>Async y Await</vt:lpstr>
      <vt:lpstr>Ejemplo</vt:lpstr>
      <vt:lpstr>Ejemplo</vt:lpstr>
      <vt:lpstr>Ejemplo</vt:lpstr>
      <vt:lpstr>Formas de invocar un método Async</vt:lpstr>
      <vt:lpstr>Manejo de excepciones</vt:lpstr>
      <vt:lpstr>Malas prácticas y errores comunes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Concurrente en VB.NET</dc:title>
  <dc:creator>Oscar Rivera Salazar</dc:creator>
  <cp:lastModifiedBy>Oscar Rivera Salazar</cp:lastModifiedBy>
  <cp:revision>53</cp:revision>
  <dcterms:created xsi:type="dcterms:W3CDTF">2018-02-20T17:14:50Z</dcterms:created>
  <dcterms:modified xsi:type="dcterms:W3CDTF">2018-02-22T21:46:18Z</dcterms:modified>
</cp:coreProperties>
</file>