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58" r:id="rId5"/>
    <p:sldId id="259" r:id="rId6"/>
    <p:sldId id="260" r:id="rId7"/>
    <p:sldId id="261" r:id="rId8"/>
    <p:sldId id="263" r:id="rId9"/>
    <p:sldId id="262" r:id="rId10"/>
    <p:sldId id="264" r:id="rId11"/>
    <p:sldId id="265"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11/28/2017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11/28/2017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11/28/2017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almvm.azurewebsites.net/labs/tfs/load/" TargetMode="External"/><Relationship Id="rId3" Type="http://schemas.openxmlformats.org/officeDocument/2006/relationships/hyperlink" Target="https://msdn.microsoft.com/en-us/library/ms182591%28v=vs.80%29.aspx?f=255&amp;MSPPError=-2147217396" TargetMode="External"/><Relationship Id="rId7" Type="http://schemas.openxmlformats.org/officeDocument/2006/relationships/hyperlink" Target="https://msdn.microsoft.com/en-us/library/ff355993.aspx" TargetMode="External"/><Relationship Id="rId2" Type="http://schemas.openxmlformats.org/officeDocument/2006/relationships/hyperlink" Target="https://msdn.microsoft.com/en-us/library/dd997552.aspx?f=255&amp;MSPPError=-2147217396" TargetMode="External"/><Relationship Id="rId1" Type="http://schemas.openxmlformats.org/officeDocument/2006/relationships/slideLayout" Target="../slideLayouts/slideLayout2.xml"/><Relationship Id="rId6" Type="http://schemas.openxmlformats.org/officeDocument/2006/relationships/hyperlink" Target="https://docs.microsoft.com/en-us/vsts/load-test/reference-qa" TargetMode="External"/><Relationship Id="rId5" Type="http://schemas.openxmlformats.org/officeDocument/2006/relationships/hyperlink" Target="https://msdn.microsoft.com/en-us/library/ms404695.aspx?f=255&amp;MSPPError=-2147217396" TargetMode="External"/><Relationship Id="rId4" Type="http://schemas.openxmlformats.org/officeDocument/2006/relationships/hyperlink" Target="https://msdn.microsoft.com/en-us/library/ms182568(v=vs.80).aspx" TargetMode="External"/><Relationship Id="rId9" Type="http://schemas.openxmlformats.org/officeDocument/2006/relationships/hyperlink" Target="https://msdn.microsoft.com/en-us/library/ff406976.aspx"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Laboratorio: Pruebas de </a:t>
            </a:r>
            <a:r>
              <a:rPr lang="es-CR" dirty="0" smtClean="0"/>
              <a:t>Estrés con </a:t>
            </a:r>
            <a:r>
              <a:rPr lang="es-CR" dirty="0" smtClean="0"/>
              <a:t>Web </a:t>
            </a:r>
            <a:r>
              <a:rPr lang="es-CR" dirty="0" err="1" smtClean="0"/>
              <a:t>Services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730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4: Crear la prueba de Estrés</a:t>
            </a:r>
            <a:endParaRPr lang="en-US" dirty="0"/>
          </a:p>
        </p:txBody>
      </p:sp>
      <p:sp>
        <p:nvSpPr>
          <p:cNvPr id="3" name="Marcador de contenido 2"/>
          <p:cNvSpPr>
            <a:spLocks noGrp="1"/>
          </p:cNvSpPr>
          <p:nvPr>
            <p:ph idx="1"/>
          </p:nvPr>
        </p:nvSpPr>
        <p:spPr>
          <a:xfrm>
            <a:off x="581193" y="2180496"/>
            <a:ext cx="5888618" cy="3678303"/>
          </a:xfrm>
        </p:spPr>
        <p:txBody>
          <a:bodyPr/>
          <a:lstStyle/>
          <a:p>
            <a:r>
              <a:rPr lang="es-CR" dirty="0" smtClean="0"/>
              <a:t>El valor de </a:t>
            </a:r>
            <a:r>
              <a:rPr lang="es-CR" i="1" dirty="0" err="1" smtClean="0"/>
              <a:t>sample</a:t>
            </a:r>
            <a:r>
              <a:rPr lang="es-CR" i="1" dirty="0" smtClean="0"/>
              <a:t> </a:t>
            </a:r>
            <a:r>
              <a:rPr lang="es-CR" i="1" dirty="0" err="1" smtClean="0"/>
              <a:t>rate</a:t>
            </a:r>
            <a:r>
              <a:rPr lang="es-CR" i="1" dirty="0" smtClean="0"/>
              <a:t> </a:t>
            </a:r>
            <a:r>
              <a:rPr lang="es-CR" dirty="0" smtClean="0"/>
              <a:t>determina que tan seguido se recolectan los contadores de desempeño, en </a:t>
            </a:r>
            <a:r>
              <a:rPr lang="es-CR" dirty="0" smtClean="0"/>
              <a:t>pruebas </a:t>
            </a:r>
            <a:r>
              <a:rPr lang="es-CR" dirty="0" smtClean="0"/>
              <a:t>de corta duración se usan valores bajos, que indican que se </a:t>
            </a:r>
            <a:r>
              <a:rPr lang="es-CR" dirty="0" smtClean="0"/>
              <a:t>deben recolectar contadores </a:t>
            </a:r>
            <a:r>
              <a:rPr lang="es-CR" dirty="0" smtClean="0"/>
              <a:t>más a menudo</a:t>
            </a:r>
          </a:p>
          <a:p>
            <a:r>
              <a:rPr lang="es-CR" dirty="0" smtClean="0"/>
              <a:t>Los valores bajos requieren de más espacio en la base de datos de resultados de la prueba, por lo que para pruebas largas se recomienda usar un </a:t>
            </a:r>
            <a:r>
              <a:rPr lang="es-CR" i="1" dirty="0" err="1" smtClean="0"/>
              <a:t>sample</a:t>
            </a:r>
            <a:r>
              <a:rPr lang="es-CR" i="1" dirty="0" smtClean="0"/>
              <a:t> </a:t>
            </a:r>
            <a:r>
              <a:rPr lang="es-CR" i="1" dirty="0" err="1" smtClean="0"/>
              <a:t>rate</a:t>
            </a:r>
            <a:r>
              <a:rPr lang="es-CR" dirty="0" smtClean="0"/>
              <a:t> </a:t>
            </a:r>
            <a:r>
              <a:rPr lang="es-CR" dirty="0" smtClean="0"/>
              <a:t>mayor</a:t>
            </a:r>
          </a:p>
          <a:p>
            <a:r>
              <a:rPr lang="es-CR" dirty="0" smtClean="0"/>
              <a:t>Una prueba se puede configurar para ejecutarse cierta cantidad de veces (iteraciones), o por tiempo de duración</a:t>
            </a:r>
            <a:endParaRPr lang="es-CR" dirty="0" smtClean="0"/>
          </a:p>
        </p:txBody>
      </p:sp>
      <p:pic>
        <p:nvPicPr>
          <p:cNvPr id="4" name="Imagen 3"/>
          <p:cNvPicPr>
            <a:picLocks noChangeAspect="1"/>
          </p:cNvPicPr>
          <p:nvPr/>
        </p:nvPicPr>
        <p:blipFill>
          <a:blip r:embed="rId2"/>
          <a:stretch>
            <a:fillRect/>
          </a:stretch>
        </p:blipFill>
        <p:spPr>
          <a:xfrm>
            <a:off x="7458267" y="2843309"/>
            <a:ext cx="4057650" cy="23526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2874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4: Crear la prueba de Estrés</a:t>
            </a:r>
            <a:endParaRPr lang="en-US" dirty="0"/>
          </a:p>
        </p:txBody>
      </p:sp>
      <p:sp>
        <p:nvSpPr>
          <p:cNvPr id="3" name="Marcador de contenido 2"/>
          <p:cNvSpPr>
            <a:spLocks noGrp="1"/>
          </p:cNvSpPr>
          <p:nvPr>
            <p:ph idx="1"/>
          </p:nvPr>
        </p:nvSpPr>
        <p:spPr/>
        <p:txBody>
          <a:bodyPr/>
          <a:lstStyle/>
          <a:p>
            <a:r>
              <a:rPr lang="es-CR" dirty="0" smtClean="0"/>
              <a:t>En el asistente podemos especificar un tiempo de duración de la prueba</a:t>
            </a:r>
          </a:p>
          <a:p>
            <a:r>
              <a:rPr lang="es-CR" dirty="0"/>
              <a:t>S</a:t>
            </a:r>
            <a:r>
              <a:rPr lang="es-CR" dirty="0" smtClean="0"/>
              <a:t>i además indicamos el tiempo de calentamiento, no se recogerán datos hasta que haya pasado el tiempo de calentamiento</a:t>
            </a:r>
          </a:p>
          <a:p>
            <a:r>
              <a:rPr lang="es-CR" dirty="0" smtClean="0"/>
              <a:t>El tiempo de calentamiento se usa cuando queremos excluir de la prueba los tiempos de inicialización del servicio ya que estos podrían sesgar la prueba</a:t>
            </a:r>
          </a:p>
          <a:p>
            <a:r>
              <a:rPr lang="es-CR" dirty="0" smtClean="0"/>
              <a:t>Dependiendo de lo que queramos probar puede que sea relevante incluir los tiempos de inicialización o que sea mejor excluirlos</a:t>
            </a:r>
          </a:p>
          <a:p>
            <a:r>
              <a:rPr lang="es-CR" dirty="0" smtClean="0"/>
              <a:t>Vamos a configurar la prueba para ejecutarse durante 5 minutos </a:t>
            </a:r>
            <a:r>
              <a:rPr lang="es-CR" dirty="0" smtClean="0"/>
              <a:t>luego de </a:t>
            </a:r>
            <a:r>
              <a:rPr lang="es-CR" dirty="0" smtClean="0"/>
              <a:t>un minuto de calentamiento</a:t>
            </a:r>
            <a:endParaRPr lang="en-US" dirty="0"/>
          </a:p>
        </p:txBody>
      </p:sp>
      <p:pic>
        <p:nvPicPr>
          <p:cNvPr id="5" name="Imagen 4"/>
          <p:cNvPicPr>
            <a:picLocks noChangeAspect="1"/>
          </p:cNvPicPr>
          <p:nvPr/>
        </p:nvPicPr>
        <p:blipFill>
          <a:blip r:embed="rId2"/>
          <a:stretch>
            <a:fillRect/>
          </a:stretch>
        </p:blipFill>
        <p:spPr>
          <a:xfrm>
            <a:off x="5809352" y="5591535"/>
            <a:ext cx="6076950" cy="9715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184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4: Crear la prueba de Estrés</a:t>
            </a:r>
            <a:endParaRPr lang="en-US" dirty="0"/>
          </a:p>
        </p:txBody>
      </p:sp>
      <p:sp>
        <p:nvSpPr>
          <p:cNvPr id="3" name="Marcador de contenido 2"/>
          <p:cNvSpPr>
            <a:spLocks noGrp="1"/>
          </p:cNvSpPr>
          <p:nvPr>
            <p:ph idx="1"/>
          </p:nvPr>
        </p:nvSpPr>
        <p:spPr>
          <a:xfrm>
            <a:off x="581192" y="2180496"/>
            <a:ext cx="5336529" cy="3678303"/>
          </a:xfrm>
        </p:spPr>
        <p:txBody>
          <a:bodyPr/>
          <a:lstStyle/>
          <a:p>
            <a:r>
              <a:rPr lang="es-CR" dirty="0" smtClean="0"/>
              <a:t>El perfil de tiempo de pensar se utiliza para simular los tiempos de espera o de reacción que utiliza un usuario antes de seleccionar una acción</a:t>
            </a:r>
          </a:p>
          <a:p>
            <a:r>
              <a:rPr lang="es-CR" dirty="0" smtClean="0"/>
              <a:t>Por ejemplo un usuario ingresa a una página y tarda 5 segundos antes de hacer clic en una opción de menú</a:t>
            </a:r>
          </a:p>
          <a:p>
            <a:r>
              <a:rPr lang="es-CR" dirty="0" smtClean="0"/>
              <a:t>Como estamos probando un servicio web, no necesitamos especificar tiempos de reacción</a:t>
            </a:r>
            <a:endParaRPr lang="en-US" dirty="0"/>
          </a:p>
        </p:txBody>
      </p:sp>
      <p:pic>
        <p:nvPicPr>
          <p:cNvPr id="4" name="Imagen 3"/>
          <p:cNvPicPr>
            <a:picLocks noChangeAspect="1"/>
          </p:cNvPicPr>
          <p:nvPr/>
        </p:nvPicPr>
        <p:blipFill>
          <a:blip r:embed="rId2"/>
          <a:stretch>
            <a:fillRect/>
          </a:stretch>
        </p:blipFill>
        <p:spPr>
          <a:xfrm>
            <a:off x="6678104" y="2367059"/>
            <a:ext cx="4667250" cy="33051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7891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4: Crear la prueba de Estrés</a:t>
            </a:r>
            <a:endParaRPr lang="en-US" dirty="0"/>
          </a:p>
        </p:txBody>
      </p:sp>
      <p:sp>
        <p:nvSpPr>
          <p:cNvPr id="3" name="Marcador de contenido 2"/>
          <p:cNvSpPr>
            <a:spLocks noGrp="1"/>
          </p:cNvSpPr>
          <p:nvPr>
            <p:ph idx="1"/>
          </p:nvPr>
        </p:nvSpPr>
        <p:spPr/>
        <p:txBody>
          <a:bodyPr/>
          <a:lstStyle/>
          <a:p>
            <a:r>
              <a:rPr lang="es-CR" dirty="0" smtClean="0"/>
              <a:t>En la sección Load </a:t>
            </a:r>
            <a:r>
              <a:rPr lang="es-CR" dirty="0" err="1" smtClean="0"/>
              <a:t>Pattern</a:t>
            </a:r>
            <a:r>
              <a:rPr lang="es-CR" dirty="0" smtClean="0"/>
              <a:t> podemos indicar la cantidad de usuarios que queremos simular, y el patrón de ingreso de los mismos</a:t>
            </a:r>
          </a:p>
          <a:p>
            <a:r>
              <a:rPr lang="es-CR" dirty="0" smtClean="0"/>
              <a:t>Una carga constante significa que todos los usuarios están activos desde el inicio de la prueba, una carga en pasos significa que la cantidad de usuarios aumenta poco a poco hasta llegar a un máximo que se mantendrá hasta el final de la prueba</a:t>
            </a:r>
          </a:p>
          <a:p>
            <a:r>
              <a:rPr lang="es-CR" dirty="0" smtClean="0"/>
              <a:t>Vamos a usar una carga en pasos con los valores por defecto:</a:t>
            </a:r>
          </a:p>
          <a:p>
            <a:pPr lvl="1"/>
            <a:r>
              <a:rPr lang="es-CR" dirty="0" smtClean="0"/>
              <a:t>200 usuarios máximo</a:t>
            </a:r>
          </a:p>
          <a:p>
            <a:pPr lvl="1"/>
            <a:r>
              <a:rPr lang="es-CR" dirty="0"/>
              <a:t>I</a:t>
            </a:r>
            <a:r>
              <a:rPr lang="es-CR" dirty="0" smtClean="0"/>
              <a:t>nicialmente hay diez y cada diez segundos se conectan otros diez </a:t>
            </a:r>
            <a:endParaRPr lang="en-US" dirty="0"/>
          </a:p>
        </p:txBody>
      </p:sp>
      <p:pic>
        <p:nvPicPr>
          <p:cNvPr id="4" name="Imagen 3"/>
          <p:cNvPicPr>
            <a:picLocks noChangeAspect="1"/>
          </p:cNvPicPr>
          <p:nvPr/>
        </p:nvPicPr>
        <p:blipFill>
          <a:blip r:embed="rId2"/>
          <a:stretch>
            <a:fillRect/>
          </a:stretch>
        </p:blipFill>
        <p:spPr>
          <a:xfrm>
            <a:off x="6817114" y="4445569"/>
            <a:ext cx="5286375" cy="2314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5857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4: Crear la prueba de Estrés</a:t>
            </a:r>
            <a:endParaRPr lang="en-US" dirty="0"/>
          </a:p>
        </p:txBody>
      </p:sp>
      <p:sp>
        <p:nvSpPr>
          <p:cNvPr id="3" name="Marcador de contenido 2"/>
          <p:cNvSpPr>
            <a:spLocks noGrp="1"/>
          </p:cNvSpPr>
          <p:nvPr>
            <p:ph idx="1"/>
          </p:nvPr>
        </p:nvSpPr>
        <p:spPr>
          <a:xfrm>
            <a:off x="581192" y="2180496"/>
            <a:ext cx="11029615" cy="4401459"/>
          </a:xfrm>
        </p:spPr>
        <p:txBody>
          <a:bodyPr>
            <a:normAutofit lnSpcReduction="10000"/>
          </a:bodyPr>
          <a:lstStyle/>
          <a:p>
            <a:r>
              <a:rPr lang="es-CR" dirty="0" smtClean="0"/>
              <a:t>Hay 4 opciones para el test </a:t>
            </a:r>
            <a:r>
              <a:rPr lang="es-CR" dirty="0" smtClean="0"/>
              <a:t>mix </a:t>
            </a:r>
            <a:r>
              <a:rPr lang="es-CR" dirty="0" err="1" smtClean="0"/>
              <a:t>model</a:t>
            </a:r>
            <a:r>
              <a:rPr lang="es-CR" dirty="0" smtClean="0"/>
              <a:t>, </a:t>
            </a:r>
            <a:r>
              <a:rPr lang="es-CR" dirty="0" smtClean="0"/>
              <a:t>se relacionan con la forma en que queremos medir las pruebas</a:t>
            </a:r>
          </a:p>
          <a:p>
            <a:r>
              <a:rPr lang="es-CR" dirty="0" smtClean="0"/>
              <a:t>Basado en el total de pruebas</a:t>
            </a:r>
          </a:p>
          <a:p>
            <a:pPr lvl="1"/>
            <a:r>
              <a:rPr lang="es-CR" dirty="0" smtClean="0"/>
              <a:t>Cada vez que un usuario ejecuta una prueba se toma como un iteración, si hay 25 a la vez, se toma como 25 iteraciones</a:t>
            </a:r>
          </a:p>
          <a:p>
            <a:pPr lvl="1"/>
            <a:r>
              <a:rPr lang="es-CR" dirty="0" smtClean="0"/>
              <a:t>Esto influye cuando se ha indicado una cantidad máxima de iteraciones</a:t>
            </a:r>
          </a:p>
          <a:p>
            <a:r>
              <a:rPr lang="es-CR" dirty="0" smtClean="0"/>
              <a:t>Basado en número de usuarios</a:t>
            </a:r>
          </a:p>
          <a:p>
            <a:pPr lvl="1"/>
            <a:r>
              <a:rPr lang="es-CR" dirty="0" smtClean="0"/>
              <a:t>Cada vez que </a:t>
            </a:r>
            <a:r>
              <a:rPr lang="es-CR" u="sng" dirty="0" smtClean="0"/>
              <a:t>todos</a:t>
            </a:r>
            <a:r>
              <a:rPr lang="es-CR" dirty="0" smtClean="0"/>
              <a:t> los usuarios ejecutan la prueba se toma como una iteración</a:t>
            </a:r>
          </a:p>
          <a:p>
            <a:r>
              <a:rPr lang="es-CR" dirty="0" smtClean="0"/>
              <a:t>Basado en ritmo de usuario</a:t>
            </a:r>
          </a:p>
          <a:p>
            <a:pPr lvl="1"/>
            <a:r>
              <a:rPr lang="es-CR" dirty="0" smtClean="0"/>
              <a:t>Cada usuario ejecuta </a:t>
            </a:r>
            <a:r>
              <a:rPr lang="es-CR" dirty="0" smtClean="0"/>
              <a:t>‘n’</a:t>
            </a:r>
            <a:r>
              <a:rPr lang="es-CR" dirty="0" smtClean="0"/>
              <a:t> </a:t>
            </a:r>
            <a:r>
              <a:rPr lang="es-CR" dirty="0" smtClean="0"/>
              <a:t>cantidad de veces una prueba por hora</a:t>
            </a:r>
          </a:p>
          <a:p>
            <a:r>
              <a:rPr lang="es-CR" dirty="0" smtClean="0"/>
              <a:t>Basado en orden secuencial</a:t>
            </a:r>
          </a:p>
          <a:p>
            <a:pPr lvl="1"/>
            <a:r>
              <a:rPr lang="es-CR" dirty="0" smtClean="0"/>
              <a:t>Cada usuario ejecuta las pruebas en el orden en que fueron definidas en el escenario, el usuario </a:t>
            </a:r>
            <a:r>
              <a:rPr lang="es-CR" dirty="0" smtClean="0"/>
              <a:t>vuelve a repetir esas pruebas hasta que el tiempo definido se haya agotado</a:t>
            </a:r>
            <a:endParaRPr lang="es-CR" dirty="0" smtClean="0"/>
          </a:p>
          <a:p>
            <a:r>
              <a:rPr lang="es-CR" dirty="0" smtClean="0"/>
              <a:t>Para este laboratorio vamos a utilizar la tercera opción</a:t>
            </a:r>
          </a:p>
          <a:p>
            <a:pPr lvl="1"/>
            <a:endParaRPr lang="en-US" dirty="0"/>
          </a:p>
        </p:txBody>
      </p:sp>
      <p:pic>
        <p:nvPicPr>
          <p:cNvPr id="4" name="Imagen 3"/>
          <p:cNvPicPr>
            <a:picLocks noChangeAspect="1"/>
          </p:cNvPicPr>
          <p:nvPr/>
        </p:nvPicPr>
        <p:blipFill>
          <a:blip r:embed="rId2"/>
          <a:stretch>
            <a:fillRect/>
          </a:stretch>
        </p:blipFill>
        <p:spPr>
          <a:xfrm>
            <a:off x="8091577" y="3411633"/>
            <a:ext cx="4021257" cy="14344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901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4: Crear la prueba de Estrés</a:t>
            </a:r>
            <a:endParaRPr lang="en-US" dirty="0"/>
          </a:p>
        </p:txBody>
      </p:sp>
      <p:sp>
        <p:nvSpPr>
          <p:cNvPr id="3" name="Marcador de contenido 2"/>
          <p:cNvSpPr>
            <a:spLocks noGrp="1"/>
          </p:cNvSpPr>
          <p:nvPr>
            <p:ph idx="1"/>
          </p:nvPr>
        </p:nvSpPr>
        <p:spPr>
          <a:xfrm>
            <a:off x="581192" y="2180497"/>
            <a:ext cx="11029615" cy="3228266"/>
          </a:xfrm>
        </p:spPr>
        <p:txBody>
          <a:bodyPr/>
          <a:lstStyle/>
          <a:p>
            <a:r>
              <a:rPr lang="es-CR" dirty="0" smtClean="0"/>
              <a:t>En la sección de test mix vamos </a:t>
            </a:r>
            <a:r>
              <a:rPr lang="es-CR" dirty="0" smtClean="0"/>
              <a:t>a agregar la prueba </a:t>
            </a:r>
            <a:r>
              <a:rPr lang="es-CR" dirty="0" smtClean="0"/>
              <a:t>unitaria a la prueba de estrés</a:t>
            </a:r>
            <a:endParaRPr lang="es-CR" dirty="0" smtClean="0"/>
          </a:p>
          <a:p>
            <a:r>
              <a:rPr lang="es-CR" dirty="0" smtClean="0"/>
              <a:t>Hacemos clic en </a:t>
            </a:r>
            <a:r>
              <a:rPr lang="es-CR" dirty="0" err="1" smtClean="0"/>
              <a:t>Add</a:t>
            </a:r>
            <a:r>
              <a:rPr lang="es-CR" dirty="0" smtClean="0"/>
              <a:t> y en el asistente movemos nuestra prueba unitaria al panel derecho</a:t>
            </a:r>
          </a:p>
          <a:p>
            <a:r>
              <a:rPr lang="es-CR" dirty="0" smtClean="0"/>
              <a:t>En una prueba de carga se pueden agregar una o varias pruebas unitarias o web </a:t>
            </a:r>
            <a:r>
              <a:rPr lang="es-CR" dirty="0" err="1" smtClean="0"/>
              <a:t>tests</a:t>
            </a:r>
            <a:endParaRPr lang="en-US" dirty="0" smtClean="0"/>
          </a:p>
          <a:p>
            <a:r>
              <a:rPr lang="es-CR" dirty="0" smtClean="0"/>
              <a:t>En este paso vamos a indicar la cantidad de veces por hora que queremos que se ejecute la </a:t>
            </a:r>
            <a:r>
              <a:rPr lang="es-CR" dirty="0" smtClean="0"/>
              <a:t>prueba, en este caso, una vez por minuto</a:t>
            </a:r>
            <a:endParaRPr lang="es-CR" dirty="0"/>
          </a:p>
          <a:p>
            <a:r>
              <a:rPr lang="es-CR" dirty="0" smtClean="0"/>
              <a:t>Cómo definimos un tiempo de 5 minutos, los usuarios que se conecten en el último minuto solo ejecutarán la prueba una vez</a:t>
            </a:r>
            <a:endParaRPr lang="es-CR" dirty="0" smtClean="0"/>
          </a:p>
        </p:txBody>
      </p:sp>
      <p:pic>
        <p:nvPicPr>
          <p:cNvPr id="4" name="Imagen 3"/>
          <p:cNvPicPr>
            <a:picLocks noChangeAspect="1"/>
          </p:cNvPicPr>
          <p:nvPr/>
        </p:nvPicPr>
        <p:blipFill>
          <a:blip r:embed="rId2"/>
          <a:stretch>
            <a:fillRect/>
          </a:stretch>
        </p:blipFill>
        <p:spPr>
          <a:xfrm>
            <a:off x="2165499" y="5206426"/>
            <a:ext cx="6791325" cy="1028700"/>
          </a:xfrm>
          <a:prstGeom prst="rect">
            <a:avLst/>
          </a:prstGeom>
          <a:ln>
            <a:noFill/>
          </a:ln>
          <a:effectLst>
            <a:outerShdw blurRad="190500" algn="tl" rotWithShape="0">
              <a:srgbClr val="000000">
                <a:alpha val="70000"/>
              </a:srgbClr>
            </a:outerShdw>
          </a:effectLst>
        </p:spPr>
      </p:pic>
      <p:sp>
        <p:nvSpPr>
          <p:cNvPr id="5" name="Rectángulo redondeado 4"/>
          <p:cNvSpPr/>
          <p:nvPr/>
        </p:nvSpPr>
        <p:spPr>
          <a:xfrm>
            <a:off x="8100204" y="5487864"/>
            <a:ext cx="856620" cy="36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redondeado 5"/>
          <p:cNvSpPr/>
          <p:nvPr/>
        </p:nvSpPr>
        <p:spPr>
          <a:xfrm>
            <a:off x="2165498" y="5779698"/>
            <a:ext cx="5934705" cy="3033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601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4: Crear la prueba de Estrés</a:t>
            </a:r>
            <a:endParaRPr lang="en-US" dirty="0"/>
          </a:p>
        </p:txBody>
      </p:sp>
      <p:sp>
        <p:nvSpPr>
          <p:cNvPr id="3" name="Marcador de contenido 2"/>
          <p:cNvSpPr>
            <a:spLocks noGrp="1"/>
          </p:cNvSpPr>
          <p:nvPr>
            <p:ph idx="1"/>
          </p:nvPr>
        </p:nvSpPr>
        <p:spPr/>
        <p:txBody>
          <a:bodyPr/>
          <a:lstStyle/>
          <a:p>
            <a:r>
              <a:rPr lang="es-CR" dirty="0" smtClean="0"/>
              <a:t>En Network </a:t>
            </a:r>
            <a:r>
              <a:rPr lang="es-CR" dirty="0" err="1" smtClean="0"/>
              <a:t>Mix</a:t>
            </a:r>
            <a:r>
              <a:rPr lang="es-CR" dirty="0" smtClean="0"/>
              <a:t> podemos indicar como simular la conexión a internet</a:t>
            </a:r>
          </a:p>
          <a:p>
            <a:r>
              <a:rPr lang="es-CR" dirty="0" smtClean="0"/>
              <a:t>Se puede usar un solo modelo, o combinar y distribuir varios modelos según el escenario que se desee probar</a:t>
            </a:r>
          </a:p>
          <a:p>
            <a:r>
              <a:rPr lang="es-CR" dirty="0" smtClean="0"/>
              <a:t>Para este laboratorio no vamos a hacer cambios en esta sección</a:t>
            </a:r>
          </a:p>
          <a:p>
            <a:endParaRPr lang="es-CR" dirty="0" smtClean="0"/>
          </a:p>
          <a:p>
            <a:endParaRPr lang="es-CR" dirty="0" smtClean="0"/>
          </a:p>
          <a:p>
            <a:endParaRPr lang="en-US" dirty="0"/>
          </a:p>
        </p:txBody>
      </p:sp>
      <p:pic>
        <p:nvPicPr>
          <p:cNvPr id="4" name="Imagen 3"/>
          <p:cNvPicPr>
            <a:picLocks noChangeAspect="1"/>
          </p:cNvPicPr>
          <p:nvPr/>
        </p:nvPicPr>
        <p:blipFill>
          <a:blip r:embed="rId2"/>
          <a:stretch>
            <a:fillRect/>
          </a:stretch>
        </p:blipFill>
        <p:spPr>
          <a:xfrm>
            <a:off x="2886074" y="4342139"/>
            <a:ext cx="6419850" cy="1981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7862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4: Crear la prueba de Estrés</a:t>
            </a:r>
            <a:endParaRPr lang="en-US" dirty="0"/>
          </a:p>
        </p:txBody>
      </p:sp>
      <p:sp>
        <p:nvSpPr>
          <p:cNvPr id="3" name="Marcador de contenido 2"/>
          <p:cNvSpPr>
            <a:spLocks noGrp="1"/>
          </p:cNvSpPr>
          <p:nvPr>
            <p:ph idx="1"/>
          </p:nvPr>
        </p:nvSpPr>
        <p:spPr>
          <a:xfrm>
            <a:off x="581193" y="2180496"/>
            <a:ext cx="5707464" cy="3678303"/>
          </a:xfrm>
        </p:spPr>
        <p:txBody>
          <a:bodyPr/>
          <a:lstStyle/>
          <a:p>
            <a:r>
              <a:rPr lang="es-CR" dirty="0" smtClean="0"/>
              <a:t>Los </a:t>
            </a:r>
            <a:r>
              <a:rPr lang="es-CR" i="1" dirty="0" err="1" smtClean="0"/>
              <a:t>counter</a:t>
            </a:r>
            <a:r>
              <a:rPr lang="es-CR" i="1" dirty="0" smtClean="0"/>
              <a:t> sets </a:t>
            </a:r>
            <a:r>
              <a:rPr lang="es-CR" dirty="0" smtClean="0"/>
              <a:t>permiten simular la máquina que queremos probar, en este caso, un servidor de aplicaciones web</a:t>
            </a:r>
          </a:p>
          <a:p>
            <a:r>
              <a:rPr lang="es-CR" dirty="0" smtClean="0"/>
              <a:t>Los contadores a recolectar para un servidor de aplicaciones son:  ASP.NET, IIS y .NET</a:t>
            </a:r>
          </a:p>
          <a:p>
            <a:r>
              <a:rPr lang="es-CR" dirty="0" smtClean="0"/>
              <a:t>Para este laboratorio vamos a agregar una computadora con esos tres contadores</a:t>
            </a:r>
          </a:p>
          <a:p>
            <a:r>
              <a:rPr lang="es-CR" dirty="0" smtClean="0"/>
              <a:t>Luego de esto ya podemos hacer clic en finalizar para crear la prueba de estrés</a:t>
            </a:r>
            <a:endParaRPr lang="en-US" dirty="0"/>
          </a:p>
        </p:txBody>
      </p:sp>
      <p:pic>
        <p:nvPicPr>
          <p:cNvPr id="4" name="Imagen 3"/>
          <p:cNvPicPr>
            <a:picLocks noChangeAspect="1"/>
          </p:cNvPicPr>
          <p:nvPr/>
        </p:nvPicPr>
        <p:blipFill>
          <a:blip r:embed="rId2"/>
          <a:stretch>
            <a:fillRect/>
          </a:stretch>
        </p:blipFill>
        <p:spPr>
          <a:xfrm>
            <a:off x="6697885" y="1519607"/>
            <a:ext cx="5076825" cy="5210175"/>
          </a:xfrm>
          <a:prstGeom prst="rect">
            <a:avLst/>
          </a:prstGeom>
          <a:ln>
            <a:noFill/>
          </a:ln>
          <a:effectLst>
            <a:outerShdw blurRad="190500" algn="tl" rotWithShape="0">
              <a:srgbClr val="000000">
                <a:alpha val="70000"/>
              </a:srgbClr>
            </a:outerShdw>
          </a:effectLst>
        </p:spPr>
      </p:pic>
      <p:sp>
        <p:nvSpPr>
          <p:cNvPr id="5" name="Rectángulo redondeado 4"/>
          <p:cNvSpPr/>
          <p:nvPr/>
        </p:nvSpPr>
        <p:spPr>
          <a:xfrm>
            <a:off x="8764438" y="6245525"/>
            <a:ext cx="1466490" cy="36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redondeado 5"/>
          <p:cNvSpPr/>
          <p:nvPr/>
        </p:nvSpPr>
        <p:spPr>
          <a:xfrm>
            <a:off x="8764438" y="3525329"/>
            <a:ext cx="1466490" cy="3623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28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Paso 5: Ejecutar la prueba</a:t>
            </a:r>
            <a:endParaRPr lang="en-US" dirty="0"/>
          </a:p>
        </p:txBody>
      </p:sp>
      <p:sp>
        <p:nvSpPr>
          <p:cNvPr id="3" name="Marcador de contenido 2"/>
          <p:cNvSpPr>
            <a:spLocks noGrp="1"/>
          </p:cNvSpPr>
          <p:nvPr>
            <p:ph idx="1"/>
          </p:nvPr>
        </p:nvSpPr>
        <p:spPr/>
        <p:txBody>
          <a:bodyPr/>
          <a:lstStyle/>
          <a:p>
            <a:r>
              <a:rPr lang="es-CR" dirty="0" smtClean="0"/>
              <a:t>Al ejecutar la prueba, el inicio se demorará el minuto de calentamiento que indicamos</a:t>
            </a:r>
          </a:p>
          <a:p>
            <a:r>
              <a:rPr lang="es-CR" dirty="0" smtClean="0"/>
              <a:t>Durante la ejecución, en el cuadro de indicadores clave podrá apreciarse como cada 10 segundos aumenta la cantidad de usuarios (línea roja) y la cantidad de pruebas por segundo (línea verde)</a:t>
            </a:r>
          </a:p>
          <a:p>
            <a:r>
              <a:rPr lang="es-CR" dirty="0" smtClean="0"/>
              <a:t>Al final la ejecución se mostrará el resumen con los datos y estadísticas</a:t>
            </a:r>
          </a:p>
          <a:p>
            <a:r>
              <a:rPr lang="es-CR" dirty="0" smtClean="0"/>
              <a:t>Los resultados pueden variar dependiendo del ambiente y capacidades de la máquina</a:t>
            </a:r>
          </a:p>
          <a:p>
            <a:r>
              <a:rPr lang="es-CR" dirty="0" smtClean="0"/>
              <a:t>Para este caso se registra que la prueba unitaria se ejecutó 681 veces durante los 5 minutos de la prueba de estrés, y que el tiempo promedio fue de 0.0047 segundos	</a:t>
            </a:r>
          </a:p>
          <a:p>
            <a:r>
              <a:rPr lang="es-CR" dirty="0" smtClean="0"/>
              <a:t>Si hubiéramos incluidos más pruebas unitarias o web test, el resumen nos mostraría cuales fueron las más lentas en ejecutarse, en este caso cómo solo usamos una, esta será la que se muestre</a:t>
            </a:r>
            <a:endParaRPr lang="en-US" dirty="0"/>
          </a:p>
        </p:txBody>
      </p:sp>
    </p:spTree>
    <p:extLst>
      <p:ext uri="{BB962C8B-B14F-4D97-AF65-F5344CB8AC3E}">
        <p14:creationId xmlns:p14="http://schemas.microsoft.com/office/powerpoint/2010/main" val="177024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85787" y="350088"/>
            <a:ext cx="11020425" cy="6019800"/>
          </a:xfrm>
          <a:prstGeom prst="rect">
            <a:avLst/>
          </a:prstGeom>
          <a:ln>
            <a:noFill/>
          </a:ln>
          <a:effectLst>
            <a:outerShdw blurRad="190500" algn="tl" rotWithShape="0">
              <a:srgbClr val="000000">
                <a:alpha val="70000"/>
              </a:srgbClr>
            </a:outerShdw>
          </a:effectLst>
        </p:spPr>
      </p:pic>
      <p:sp>
        <p:nvSpPr>
          <p:cNvPr id="5" name="Rectángulo redondeado 4"/>
          <p:cNvSpPr/>
          <p:nvPr/>
        </p:nvSpPr>
        <p:spPr>
          <a:xfrm>
            <a:off x="7142672" y="350088"/>
            <a:ext cx="2536166" cy="65057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21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Pruebas de carga VS Pruebas de Estrés</a:t>
            </a:r>
            <a:endParaRPr lang="en-US" dirty="0"/>
          </a:p>
        </p:txBody>
      </p:sp>
      <p:sp>
        <p:nvSpPr>
          <p:cNvPr id="3" name="Marcador de contenido 2"/>
          <p:cNvSpPr>
            <a:spLocks noGrp="1"/>
          </p:cNvSpPr>
          <p:nvPr>
            <p:ph idx="1"/>
          </p:nvPr>
        </p:nvSpPr>
        <p:spPr>
          <a:xfrm>
            <a:off x="581192" y="2180496"/>
            <a:ext cx="10960951" cy="4315195"/>
          </a:xfrm>
        </p:spPr>
        <p:txBody>
          <a:bodyPr/>
          <a:lstStyle/>
          <a:p>
            <a:r>
              <a:rPr lang="es-CR" dirty="0" smtClean="0"/>
              <a:t>Una prueba de carga es aquella en que una funcionalidad se somete a cierta carga esperada de datos con el fin de determinar su comportamiento (tiempos de respuesta, tamaño de la respuesta)</a:t>
            </a:r>
          </a:p>
          <a:p>
            <a:r>
              <a:rPr lang="es-CR" dirty="0" smtClean="0"/>
              <a:t>Una prueba de estrés es cuando una funcionalidad se somete a cargas altas o anormales, usualmente en escenarios de concurrencia, con el fin de encontrar el punto en que falla</a:t>
            </a:r>
          </a:p>
          <a:p>
            <a:r>
              <a:rPr lang="es-CR" dirty="0" smtClean="0"/>
              <a:t>Un </a:t>
            </a:r>
            <a:r>
              <a:rPr lang="es-CR" dirty="0" err="1" smtClean="0"/>
              <a:t>LoadTest</a:t>
            </a:r>
            <a:r>
              <a:rPr lang="es-CR" dirty="0" smtClean="0"/>
              <a:t> de Visual Studio permite hacer ambas cosas</a:t>
            </a:r>
          </a:p>
          <a:p>
            <a:pPr lvl="1"/>
            <a:r>
              <a:rPr lang="es-CR" dirty="0" smtClean="0"/>
              <a:t>Se puede hacer una prueba unitaria que representa la prueba de carga y un </a:t>
            </a:r>
            <a:r>
              <a:rPr lang="es-CR" dirty="0" err="1" smtClean="0"/>
              <a:t>LoadTest</a:t>
            </a:r>
            <a:r>
              <a:rPr lang="es-CR" dirty="0" smtClean="0"/>
              <a:t> con un usuario y una única iteración</a:t>
            </a:r>
          </a:p>
          <a:p>
            <a:pPr lvl="1"/>
            <a:r>
              <a:rPr lang="es-CR" dirty="0" smtClean="0"/>
              <a:t>Se puede hacer una prueba unitaria que realice una carga y un </a:t>
            </a:r>
            <a:r>
              <a:rPr lang="es-CR" dirty="0" err="1" smtClean="0"/>
              <a:t>LoadTest</a:t>
            </a:r>
            <a:r>
              <a:rPr lang="es-CR" dirty="0" smtClean="0"/>
              <a:t> con muchos usuarios concurrentes realizando varias solicitudes con esa carga</a:t>
            </a:r>
          </a:p>
          <a:p>
            <a:r>
              <a:rPr lang="es-CR" dirty="0" smtClean="0"/>
              <a:t>A continuación vamos a hacer una demostración de prueba de estrés</a:t>
            </a:r>
            <a:endParaRPr lang="en-US" dirty="0"/>
          </a:p>
        </p:txBody>
      </p:sp>
    </p:spTree>
    <p:extLst>
      <p:ext uri="{BB962C8B-B14F-4D97-AF65-F5344CB8AC3E}">
        <p14:creationId xmlns:p14="http://schemas.microsoft.com/office/powerpoint/2010/main" val="370210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Análisis de resultados</a:t>
            </a:r>
            <a:endParaRPr lang="en-US" dirty="0"/>
          </a:p>
        </p:txBody>
      </p:sp>
      <p:sp>
        <p:nvSpPr>
          <p:cNvPr id="3" name="Marcador de contenido 2"/>
          <p:cNvSpPr>
            <a:spLocks noGrp="1"/>
          </p:cNvSpPr>
          <p:nvPr>
            <p:ph idx="1"/>
          </p:nvPr>
        </p:nvSpPr>
        <p:spPr>
          <a:xfrm>
            <a:off x="581192" y="2180497"/>
            <a:ext cx="11029615" cy="2607164"/>
          </a:xfrm>
        </p:spPr>
        <p:txBody>
          <a:bodyPr/>
          <a:lstStyle/>
          <a:p>
            <a:r>
              <a:rPr lang="es-CR" dirty="0" smtClean="0"/>
              <a:t>Si hacemos clic en el botón </a:t>
            </a:r>
            <a:r>
              <a:rPr lang="es-CR" dirty="0" err="1" smtClean="0"/>
              <a:t>Graphs</a:t>
            </a:r>
            <a:r>
              <a:rPr lang="es-CR" dirty="0" smtClean="0"/>
              <a:t>, se volverán a mostrar los gráficos</a:t>
            </a:r>
          </a:p>
          <a:p>
            <a:r>
              <a:rPr lang="es-CR" dirty="0" smtClean="0"/>
              <a:t>En indicadores clave podemos ver que la cantidad de pruebas por segundo no es constante, lo que significa que durante la prueba, los usuarios virtuales no hacían las pruebas exactamente en los mismos segundos (recordemos que solo hacían una prueba por minuto), sin embargo se notan incrementos proporcionales a la cantidad de usuarios</a:t>
            </a:r>
          </a:p>
          <a:p>
            <a:r>
              <a:rPr lang="es-CR" dirty="0" smtClean="0"/>
              <a:t>La cantidad de usuarios, como se esperaba, fue aumentando poco a poco hasta llegar a 200</a:t>
            </a:r>
            <a:endParaRPr lang="en-US" dirty="0"/>
          </a:p>
        </p:txBody>
      </p:sp>
      <p:pic>
        <p:nvPicPr>
          <p:cNvPr id="4" name="Imagen 3"/>
          <p:cNvPicPr>
            <a:picLocks noChangeAspect="1"/>
          </p:cNvPicPr>
          <p:nvPr/>
        </p:nvPicPr>
        <p:blipFill>
          <a:blip r:embed="rId2"/>
          <a:stretch>
            <a:fillRect/>
          </a:stretch>
        </p:blipFill>
        <p:spPr>
          <a:xfrm>
            <a:off x="2924174" y="4555196"/>
            <a:ext cx="6343650" cy="1819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290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Análisis de resultados</a:t>
            </a:r>
            <a:endParaRPr lang="en-US" dirty="0"/>
          </a:p>
        </p:txBody>
      </p:sp>
      <p:sp>
        <p:nvSpPr>
          <p:cNvPr id="3" name="Marcador de contenido 2"/>
          <p:cNvSpPr>
            <a:spLocks noGrp="1"/>
          </p:cNvSpPr>
          <p:nvPr>
            <p:ph idx="1"/>
          </p:nvPr>
        </p:nvSpPr>
        <p:spPr>
          <a:xfrm>
            <a:off x="581192" y="2180496"/>
            <a:ext cx="11029615" cy="2287987"/>
          </a:xfrm>
        </p:spPr>
        <p:txBody>
          <a:bodyPr/>
          <a:lstStyle/>
          <a:p>
            <a:r>
              <a:rPr lang="es-CR" dirty="0" smtClean="0"/>
              <a:t>En el cuadro de controladores y agentes podemos ver que la cantidad de memoria (verde) se mantuvo constante</a:t>
            </a:r>
          </a:p>
          <a:p>
            <a:r>
              <a:rPr lang="es-CR" dirty="0" smtClean="0"/>
              <a:t>El uso de CPU (rojo) mostró más variaciones, y se mantiene más alto en los momentos de más carga de usuarios</a:t>
            </a:r>
          </a:p>
          <a:p>
            <a:r>
              <a:rPr lang="es-CR" dirty="0" smtClean="0"/>
              <a:t>El CPU muestra picos de aumento alrededor del minuto en que se terminaron de conectar los 200 usuarios, y luego logra estabilizarse, aunque manteniéndose más alto que al inicio</a:t>
            </a:r>
            <a:endParaRPr lang="en-US" dirty="0"/>
          </a:p>
        </p:txBody>
      </p:sp>
      <p:pic>
        <p:nvPicPr>
          <p:cNvPr id="4" name="Imagen 3"/>
          <p:cNvPicPr>
            <a:picLocks noChangeAspect="1"/>
          </p:cNvPicPr>
          <p:nvPr/>
        </p:nvPicPr>
        <p:blipFill>
          <a:blip r:embed="rId2"/>
          <a:stretch>
            <a:fillRect/>
          </a:stretch>
        </p:blipFill>
        <p:spPr>
          <a:xfrm>
            <a:off x="2847974" y="4330280"/>
            <a:ext cx="6496050" cy="1924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7166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Análisis de resultados</a:t>
            </a:r>
            <a:endParaRPr lang="en-US" dirty="0"/>
          </a:p>
        </p:txBody>
      </p:sp>
      <p:sp>
        <p:nvSpPr>
          <p:cNvPr id="3" name="Marcador de contenido 2"/>
          <p:cNvSpPr>
            <a:spLocks noGrp="1"/>
          </p:cNvSpPr>
          <p:nvPr>
            <p:ph idx="1"/>
          </p:nvPr>
        </p:nvSpPr>
        <p:spPr>
          <a:xfrm>
            <a:off x="581192" y="2180496"/>
            <a:ext cx="6112905" cy="3678303"/>
          </a:xfrm>
        </p:spPr>
        <p:txBody>
          <a:bodyPr/>
          <a:lstStyle/>
          <a:p>
            <a:r>
              <a:rPr lang="es-CR" dirty="0" smtClean="0"/>
              <a:t>Por el momento, el servicio no se cayo, para hacerlo caerse podríamos aumentar aún más la cantidad de usuarios concurrentes</a:t>
            </a:r>
          </a:p>
          <a:p>
            <a:r>
              <a:rPr lang="es-CR" dirty="0" smtClean="0"/>
              <a:t>Para ello vamos a editar la prueba, haciendo clic en el nodo “</a:t>
            </a:r>
            <a:r>
              <a:rPr lang="es-CR" dirty="0" err="1" smtClean="0"/>
              <a:t>step</a:t>
            </a:r>
            <a:r>
              <a:rPr lang="es-CR" dirty="0" smtClean="0"/>
              <a:t> load </a:t>
            </a:r>
            <a:r>
              <a:rPr lang="es-CR" dirty="0" err="1" smtClean="0"/>
              <a:t>pattern</a:t>
            </a:r>
            <a:r>
              <a:rPr lang="es-CR" dirty="0" smtClean="0"/>
              <a:t>”</a:t>
            </a:r>
          </a:p>
          <a:p>
            <a:r>
              <a:rPr lang="es-CR" dirty="0" smtClean="0"/>
              <a:t>Vamos a poner una carga inicial de 1000 usuarios, con incremento de mil en mil hasta un millón, cada 2 segundos</a:t>
            </a:r>
          </a:p>
          <a:p>
            <a:r>
              <a:rPr lang="es-CR" dirty="0" smtClean="0"/>
              <a:t>Ahora ejecutamos la prueba de nuevo para ver que sucede</a:t>
            </a:r>
            <a:endParaRPr lang="en-US" dirty="0"/>
          </a:p>
        </p:txBody>
      </p:sp>
      <p:pic>
        <p:nvPicPr>
          <p:cNvPr id="4" name="Imagen 3"/>
          <p:cNvPicPr>
            <a:picLocks noChangeAspect="1"/>
          </p:cNvPicPr>
          <p:nvPr/>
        </p:nvPicPr>
        <p:blipFill>
          <a:blip r:embed="rId2"/>
          <a:stretch>
            <a:fillRect/>
          </a:stretch>
        </p:blipFill>
        <p:spPr>
          <a:xfrm>
            <a:off x="6851710" y="2316282"/>
            <a:ext cx="3181350" cy="1552575"/>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6851710" y="4246981"/>
            <a:ext cx="1866900" cy="1952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291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Análisis de resultados</a:t>
            </a:r>
            <a:endParaRPr lang="en-US" dirty="0"/>
          </a:p>
        </p:txBody>
      </p:sp>
      <p:sp>
        <p:nvSpPr>
          <p:cNvPr id="3" name="Marcador de contenido 2"/>
          <p:cNvSpPr>
            <a:spLocks noGrp="1"/>
          </p:cNvSpPr>
          <p:nvPr>
            <p:ph idx="1"/>
          </p:nvPr>
        </p:nvSpPr>
        <p:spPr>
          <a:xfrm>
            <a:off x="581192" y="2180496"/>
            <a:ext cx="4680921" cy="3678303"/>
          </a:xfrm>
        </p:spPr>
        <p:txBody>
          <a:bodyPr/>
          <a:lstStyle/>
          <a:p>
            <a:r>
              <a:rPr lang="es-CR" dirty="0" smtClean="0"/>
              <a:t>Como resultado, la prueba se cayo por falta de memoria en menos de un minuto con 30000 usuarios. Esto quiere decir que sí soportó 29000 usuarios</a:t>
            </a:r>
          </a:p>
          <a:p>
            <a:r>
              <a:rPr lang="es-CR" dirty="0" smtClean="0"/>
              <a:t>Durante ese lapso, la prueba unitaria se ejecuto 7854 veces</a:t>
            </a:r>
          </a:p>
          <a:p>
            <a:r>
              <a:rPr lang="es-CR" dirty="0" smtClean="0"/>
              <a:t>Adicionalmente se reportaron 8 errores indicando que la cantidad de CPU utilizado excedió los limites de 75 y 90 % (línea amarilla)</a:t>
            </a:r>
            <a:endParaRPr lang="en-US" dirty="0"/>
          </a:p>
        </p:txBody>
      </p:sp>
      <p:pic>
        <p:nvPicPr>
          <p:cNvPr id="4" name="Imagen 3"/>
          <p:cNvPicPr>
            <a:picLocks noChangeAspect="1"/>
          </p:cNvPicPr>
          <p:nvPr/>
        </p:nvPicPr>
        <p:blipFill>
          <a:blip r:embed="rId2"/>
          <a:stretch>
            <a:fillRect/>
          </a:stretch>
        </p:blipFill>
        <p:spPr>
          <a:xfrm>
            <a:off x="5609056" y="2286924"/>
            <a:ext cx="6391275" cy="3571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80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Análisis de resultados</a:t>
            </a:r>
            <a:endParaRPr lang="en-US" dirty="0"/>
          </a:p>
        </p:txBody>
      </p:sp>
      <p:pic>
        <p:nvPicPr>
          <p:cNvPr id="4" name="Imagen 3"/>
          <p:cNvPicPr>
            <a:picLocks noChangeAspect="1"/>
          </p:cNvPicPr>
          <p:nvPr/>
        </p:nvPicPr>
        <p:blipFill>
          <a:blip r:embed="rId2"/>
          <a:stretch>
            <a:fillRect/>
          </a:stretch>
        </p:blipFill>
        <p:spPr>
          <a:xfrm>
            <a:off x="508958" y="2333624"/>
            <a:ext cx="11484634" cy="38421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498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Análisis de resultados</a:t>
            </a:r>
            <a:endParaRPr lang="en-US" dirty="0"/>
          </a:p>
        </p:txBody>
      </p:sp>
      <p:pic>
        <p:nvPicPr>
          <p:cNvPr id="4" name="Imagen 3"/>
          <p:cNvPicPr>
            <a:picLocks noChangeAspect="1"/>
          </p:cNvPicPr>
          <p:nvPr/>
        </p:nvPicPr>
        <p:blipFill>
          <a:blip r:embed="rId2"/>
          <a:stretch>
            <a:fillRect/>
          </a:stretch>
        </p:blipFill>
        <p:spPr>
          <a:xfrm>
            <a:off x="2085975" y="2997769"/>
            <a:ext cx="8020050" cy="2466975"/>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867493" y="2152075"/>
            <a:ext cx="2762250" cy="409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919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Referencias</a:t>
            </a:r>
            <a:endParaRPr lang="en-US" dirty="0"/>
          </a:p>
        </p:txBody>
      </p:sp>
      <p:sp>
        <p:nvSpPr>
          <p:cNvPr id="3" name="Marcador de contenido 2"/>
          <p:cNvSpPr>
            <a:spLocks noGrp="1"/>
          </p:cNvSpPr>
          <p:nvPr>
            <p:ph idx="1"/>
          </p:nvPr>
        </p:nvSpPr>
        <p:spPr/>
        <p:txBody>
          <a:bodyPr>
            <a:normAutofit/>
          </a:bodyPr>
          <a:lstStyle/>
          <a:p>
            <a:r>
              <a:rPr lang="en-US" b="1" dirty="0">
                <a:hlinkClick r:id="rId2"/>
              </a:rPr>
              <a:t>Configuring Load Test Run </a:t>
            </a:r>
            <a:r>
              <a:rPr lang="en-US" b="1" dirty="0" smtClean="0">
                <a:hlinkClick r:id="rId2"/>
              </a:rPr>
              <a:t>Settings</a:t>
            </a:r>
            <a:endParaRPr lang="en-US" b="1" dirty="0" smtClean="0">
              <a:hlinkClick r:id="rId3"/>
            </a:endParaRPr>
          </a:p>
          <a:p>
            <a:r>
              <a:rPr lang="en-US" b="1" dirty="0" smtClean="0">
                <a:hlinkClick r:id="rId3"/>
              </a:rPr>
              <a:t>Analyzing Load Test Runs</a:t>
            </a:r>
            <a:endParaRPr lang="en-US" b="1" dirty="0" smtClean="0"/>
          </a:p>
          <a:p>
            <a:r>
              <a:rPr lang="en-US" b="1" dirty="0">
                <a:hlinkClick r:id="rId4"/>
              </a:rPr>
              <a:t>About Counter Sets</a:t>
            </a:r>
            <a:endParaRPr lang="en-US" b="1" dirty="0"/>
          </a:p>
          <a:p>
            <a:r>
              <a:rPr lang="en-US" b="1" dirty="0">
                <a:hlinkClick r:id="rId5"/>
              </a:rPr>
              <a:t>Specifying the Counter Sets and Threshold Rules for Computers in a Load Test</a:t>
            </a:r>
            <a:endParaRPr lang="en-US" b="1" dirty="0"/>
          </a:p>
          <a:p>
            <a:r>
              <a:rPr lang="en-US" b="1" dirty="0">
                <a:hlinkClick r:id="rId6"/>
              </a:rPr>
              <a:t>FAQs for load testing</a:t>
            </a:r>
            <a:endParaRPr lang="en-US" b="1" dirty="0"/>
          </a:p>
          <a:p>
            <a:r>
              <a:rPr lang="en-US" b="1" dirty="0">
                <a:hlinkClick r:id="rId7"/>
              </a:rPr>
              <a:t>Walkthrough: Creating and Running a Load Test Containing Unit Tests</a:t>
            </a:r>
            <a:endParaRPr lang="en-US" b="1" dirty="0"/>
          </a:p>
          <a:p>
            <a:r>
              <a:rPr lang="en-US" b="1" dirty="0">
                <a:hlinkClick r:id="rId8"/>
              </a:rPr>
              <a:t>Web Application Load and Performance Testing with Visual Studio </a:t>
            </a:r>
            <a:r>
              <a:rPr lang="en-US" b="1" dirty="0" smtClean="0">
                <a:hlinkClick r:id="rId8"/>
              </a:rPr>
              <a:t>2017</a:t>
            </a:r>
            <a:endParaRPr lang="en-US" b="1" dirty="0" smtClean="0"/>
          </a:p>
          <a:p>
            <a:r>
              <a:rPr lang="en-US" b="1" dirty="0">
                <a:hlinkClick r:id="rId9"/>
              </a:rPr>
              <a:t>Load Test Run Settings Properties</a:t>
            </a:r>
            <a:endParaRPr lang="en-US" b="1" dirty="0"/>
          </a:p>
          <a:p>
            <a:endParaRPr lang="en-US" dirty="0"/>
          </a:p>
        </p:txBody>
      </p:sp>
    </p:spTree>
    <p:extLst>
      <p:ext uri="{BB962C8B-B14F-4D97-AF65-F5344CB8AC3E}">
        <p14:creationId xmlns:p14="http://schemas.microsoft.com/office/powerpoint/2010/main" val="126621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Paso 1: Crear el servicio </a:t>
            </a:r>
            <a:endParaRPr lang="en-US" dirty="0"/>
          </a:p>
        </p:txBody>
      </p:sp>
      <p:sp>
        <p:nvSpPr>
          <p:cNvPr id="3" name="Marcador de contenido 2"/>
          <p:cNvSpPr>
            <a:spLocks noGrp="1"/>
          </p:cNvSpPr>
          <p:nvPr>
            <p:ph idx="1"/>
          </p:nvPr>
        </p:nvSpPr>
        <p:spPr>
          <a:xfrm>
            <a:off x="581193" y="2180496"/>
            <a:ext cx="4430754" cy="3678303"/>
          </a:xfrm>
        </p:spPr>
        <p:txBody>
          <a:bodyPr/>
          <a:lstStyle/>
          <a:p>
            <a:r>
              <a:rPr lang="es-CR" dirty="0" smtClean="0"/>
              <a:t>Vamos a crear un servicio WCF que someteremos a las pruebas de </a:t>
            </a:r>
            <a:r>
              <a:rPr lang="es-CR" dirty="0" smtClean="0"/>
              <a:t>estrés</a:t>
            </a:r>
            <a:endParaRPr lang="es-CR" dirty="0" smtClean="0"/>
          </a:p>
          <a:p>
            <a:r>
              <a:rPr lang="es-CR" dirty="0" smtClean="0"/>
              <a:t>Primeramente se debe crear un proyecto de tipo WCF </a:t>
            </a:r>
            <a:r>
              <a:rPr lang="es-CR" dirty="0" err="1" smtClean="0"/>
              <a:t>Service</a:t>
            </a:r>
            <a:r>
              <a:rPr lang="es-CR" dirty="0" smtClean="0"/>
              <a:t> </a:t>
            </a:r>
            <a:r>
              <a:rPr lang="es-CR" dirty="0" err="1" smtClean="0"/>
              <a:t>Application</a:t>
            </a:r>
            <a:r>
              <a:rPr lang="es-CR" dirty="0" smtClean="0"/>
              <a:t>, el cual vamos a llamar “Universidad”</a:t>
            </a:r>
          </a:p>
          <a:p>
            <a:endParaRPr lang="es-CR" dirty="0" smtClean="0"/>
          </a:p>
          <a:p>
            <a:endParaRPr lang="en-US" dirty="0"/>
          </a:p>
        </p:txBody>
      </p:sp>
      <p:pic>
        <p:nvPicPr>
          <p:cNvPr id="4" name="Imagen 3"/>
          <p:cNvPicPr>
            <a:picLocks noChangeAspect="1"/>
          </p:cNvPicPr>
          <p:nvPr/>
        </p:nvPicPr>
        <p:blipFill>
          <a:blip r:embed="rId2"/>
          <a:stretch>
            <a:fillRect/>
          </a:stretch>
        </p:blipFill>
        <p:spPr>
          <a:xfrm>
            <a:off x="5190958" y="2066027"/>
            <a:ext cx="6419850"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214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1: Crear el servicio </a:t>
            </a:r>
            <a:endParaRPr lang="en-US" dirty="0"/>
          </a:p>
        </p:txBody>
      </p:sp>
      <p:sp>
        <p:nvSpPr>
          <p:cNvPr id="3" name="Marcador de contenido 2"/>
          <p:cNvSpPr>
            <a:spLocks noGrp="1"/>
          </p:cNvSpPr>
          <p:nvPr>
            <p:ph idx="1"/>
          </p:nvPr>
        </p:nvSpPr>
        <p:spPr>
          <a:xfrm>
            <a:off x="581193" y="2180496"/>
            <a:ext cx="4068446" cy="3678303"/>
          </a:xfrm>
        </p:spPr>
        <p:txBody>
          <a:bodyPr/>
          <a:lstStyle/>
          <a:p>
            <a:r>
              <a:rPr lang="es-CR" dirty="0" smtClean="0"/>
              <a:t>En el proyecto vamos a crear una clase Estudiante con los siguientes atributos:</a:t>
            </a:r>
          </a:p>
          <a:p>
            <a:endParaRPr lang="en-US" dirty="0"/>
          </a:p>
        </p:txBody>
      </p:sp>
      <p:pic>
        <p:nvPicPr>
          <p:cNvPr id="4" name="Imagen 3"/>
          <p:cNvPicPr>
            <a:picLocks noChangeAspect="1"/>
          </p:cNvPicPr>
          <p:nvPr/>
        </p:nvPicPr>
        <p:blipFill>
          <a:blip r:embed="rId2"/>
          <a:stretch>
            <a:fillRect/>
          </a:stretch>
        </p:blipFill>
        <p:spPr>
          <a:xfrm>
            <a:off x="4761782" y="1932634"/>
            <a:ext cx="6961169" cy="48447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7563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1: Crear el servicio </a:t>
            </a:r>
            <a:endParaRPr lang="en-US" dirty="0"/>
          </a:p>
        </p:txBody>
      </p:sp>
      <p:sp>
        <p:nvSpPr>
          <p:cNvPr id="3" name="Marcador de contenido 2"/>
          <p:cNvSpPr>
            <a:spLocks noGrp="1"/>
          </p:cNvSpPr>
          <p:nvPr>
            <p:ph idx="1"/>
          </p:nvPr>
        </p:nvSpPr>
        <p:spPr>
          <a:xfrm>
            <a:off x="581192" y="2180496"/>
            <a:ext cx="3801027" cy="3678303"/>
          </a:xfrm>
        </p:spPr>
        <p:txBody>
          <a:bodyPr/>
          <a:lstStyle/>
          <a:p>
            <a:r>
              <a:rPr lang="es-CR" dirty="0" smtClean="0"/>
              <a:t>Por último agregamos un servicio llamado </a:t>
            </a:r>
            <a:r>
              <a:rPr lang="es-CR" dirty="0" err="1" smtClean="0"/>
              <a:t>ServicioEstudiantes</a:t>
            </a:r>
            <a:endParaRPr lang="es-CR" dirty="0" smtClean="0"/>
          </a:p>
          <a:p>
            <a:r>
              <a:rPr lang="es-CR" dirty="0" smtClean="0"/>
              <a:t>Una vez agregado el servicio, hacemos clic derecho sobre el archivo </a:t>
            </a:r>
            <a:r>
              <a:rPr lang="es-CR" dirty="0" err="1" smtClean="0"/>
              <a:t>ServicioEstudiantes.svc</a:t>
            </a:r>
            <a:r>
              <a:rPr lang="es-CR" dirty="0" smtClean="0"/>
              <a:t> y elegimos la opción de ver en el navegador (View in browser)</a:t>
            </a:r>
          </a:p>
          <a:p>
            <a:r>
              <a:rPr lang="es-CR" dirty="0" smtClean="0"/>
              <a:t>De este modo obtendremos la </a:t>
            </a:r>
            <a:r>
              <a:rPr lang="es-CR" dirty="0" err="1" smtClean="0"/>
              <a:t>url</a:t>
            </a:r>
            <a:r>
              <a:rPr lang="es-CR" dirty="0" smtClean="0"/>
              <a:t> local del servicio</a:t>
            </a:r>
            <a:endParaRPr lang="en-US" dirty="0"/>
          </a:p>
        </p:txBody>
      </p:sp>
      <p:pic>
        <p:nvPicPr>
          <p:cNvPr id="4" name="Imagen 3"/>
          <p:cNvPicPr>
            <a:picLocks noChangeAspect="1"/>
          </p:cNvPicPr>
          <p:nvPr/>
        </p:nvPicPr>
        <p:blipFill>
          <a:blip r:embed="rId2"/>
          <a:stretch>
            <a:fillRect/>
          </a:stretch>
        </p:blipFill>
        <p:spPr>
          <a:xfrm>
            <a:off x="4555299" y="1920873"/>
            <a:ext cx="6391275" cy="1238250"/>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4555299" y="3251897"/>
            <a:ext cx="7305675" cy="2114550"/>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4"/>
          <a:stretch>
            <a:fillRect/>
          </a:stretch>
        </p:blipFill>
        <p:spPr>
          <a:xfrm>
            <a:off x="4555299" y="5553082"/>
            <a:ext cx="630555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53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Paso 2: Crear el proyecto de pruebas</a:t>
            </a:r>
            <a:endParaRPr lang="en-US" dirty="0"/>
          </a:p>
        </p:txBody>
      </p:sp>
      <p:sp>
        <p:nvSpPr>
          <p:cNvPr id="3" name="Marcador de contenido 2"/>
          <p:cNvSpPr>
            <a:spLocks noGrp="1"/>
          </p:cNvSpPr>
          <p:nvPr>
            <p:ph idx="1"/>
          </p:nvPr>
        </p:nvSpPr>
        <p:spPr>
          <a:xfrm>
            <a:off x="581193" y="2180496"/>
            <a:ext cx="4016686" cy="2943595"/>
          </a:xfrm>
        </p:spPr>
        <p:txBody>
          <a:bodyPr>
            <a:normAutofit lnSpcReduction="10000"/>
          </a:bodyPr>
          <a:lstStyle/>
          <a:p>
            <a:r>
              <a:rPr lang="es-CR" dirty="0" smtClean="0"/>
              <a:t>En la misma solución vamos a agregar un proyecto de tipo Web Performance And Load Test</a:t>
            </a:r>
          </a:p>
          <a:p>
            <a:r>
              <a:rPr lang="es-CR" dirty="0" smtClean="0"/>
              <a:t>Una vez creado, se debe agregar la referencia del servicio web de estudiantes</a:t>
            </a:r>
          </a:p>
          <a:p>
            <a:r>
              <a:rPr lang="es-CR" dirty="0" smtClean="0"/>
              <a:t>Para servicios que requieren configuraciones complejas, </a:t>
            </a:r>
            <a:r>
              <a:rPr lang="es-CR" dirty="0" smtClean="0"/>
              <a:t>estas </a:t>
            </a:r>
            <a:r>
              <a:rPr lang="es-CR" dirty="0" smtClean="0"/>
              <a:t>se deben agregar al </a:t>
            </a:r>
            <a:r>
              <a:rPr lang="es-CR" dirty="0" err="1" smtClean="0"/>
              <a:t>app.config</a:t>
            </a:r>
            <a:r>
              <a:rPr lang="es-CR" dirty="0" smtClean="0"/>
              <a:t> del proyecto de pruebas</a:t>
            </a:r>
            <a:endParaRPr lang="en-US" dirty="0"/>
          </a:p>
        </p:txBody>
      </p:sp>
      <p:pic>
        <p:nvPicPr>
          <p:cNvPr id="4" name="Imagen 3"/>
          <p:cNvPicPr>
            <a:picLocks noChangeAspect="1"/>
          </p:cNvPicPr>
          <p:nvPr/>
        </p:nvPicPr>
        <p:blipFill>
          <a:blip r:embed="rId2"/>
          <a:stretch>
            <a:fillRect/>
          </a:stretch>
        </p:blipFill>
        <p:spPr>
          <a:xfrm>
            <a:off x="4865299" y="2180496"/>
            <a:ext cx="6810375" cy="4495800"/>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1371960" y="5314221"/>
            <a:ext cx="2190750" cy="136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867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a:t>
            </a:r>
            <a:r>
              <a:rPr lang="es-CR" dirty="0" smtClean="0"/>
              <a:t>3: </a:t>
            </a:r>
            <a:r>
              <a:rPr lang="es-CR" dirty="0"/>
              <a:t>Crear una prueba unitaria</a:t>
            </a:r>
            <a:endParaRPr lang="en-US" dirty="0"/>
          </a:p>
        </p:txBody>
      </p:sp>
      <p:sp>
        <p:nvSpPr>
          <p:cNvPr id="3" name="Marcador de contenido 2"/>
          <p:cNvSpPr>
            <a:spLocks noGrp="1"/>
          </p:cNvSpPr>
          <p:nvPr>
            <p:ph idx="1"/>
          </p:nvPr>
        </p:nvSpPr>
        <p:spPr>
          <a:xfrm>
            <a:off x="581192" y="2180496"/>
            <a:ext cx="4215095" cy="3678303"/>
          </a:xfrm>
        </p:spPr>
        <p:txBody>
          <a:bodyPr/>
          <a:lstStyle/>
          <a:p>
            <a:r>
              <a:rPr lang="es-CR" dirty="0" smtClean="0"/>
              <a:t>En el proyecto recién creado vamos a agregar un nuevo ítem de tipo Prueba Unitaria y lo vamos a llamar </a:t>
            </a:r>
            <a:r>
              <a:rPr lang="es-CR" dirty="0" err="1" smtClean="0"/>
              <a:t>EstudiantesTests</a:t>
            </a:r>
            <a:endParaRPr lang="es-CR" dirty="0" smtClean="0"/>
          </a:p>
          <a:p>
            <a:r>
              <a:rPr lang="es-CR" dirty="0" smtClean="0"/>
              <a:t>La prueba unitaria será utilizada para hacer la prueba de </a:t>
            </a:r>
            <a:r>
              <a:rPr lang="es-CR" dirty="0" smtClean="0"/>
              <a:t>estrés</a:t>
            </a:r>
            <a:endParaRPr lang="en-US" dirty="0"/>
          </a:p>
        </p:txBody>
      </p:sp>
      <p:pic>
        <p:nvPicPr>
          <p:cNvPr id="4" name="Imagen 3"/>
          <p:cNvPicPr>
            <a:picLocks noChangeAspect="1"/>
          </p:cNvPicPr>
          <p:nvPr/>
        </p:nvPicPr>
        <p:blipFill>
          <a:blip r:embed="rId2"/>
          <a:stretch>
            <a:fillRect/>
          </a:stretch>
        </p:blipFill>
        <p:spPr>
          <a:xfrm>
            <a:off x="5639788" y="1949658"/>
            <a:ext cx="6105525" cy="4752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5904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3: Crear una prueba unitaria</a:t>
            </a:r>
            <a:endParaRPr lang="en-US" dirty="0"/>
          </a:p>
        </p:txBody>
      </p:sp>
      <p:sp>
        <p:nvSpPr>
          <p:cNvPr id="3" name="Marcador de contenido 2"/>
          <p:cNvSpPr>
            <a:spLocks noGrp="1"/>
          </p:cNvSpPr>
          <p:nvPr>
            <p:ph idx="1"/>
          </p:nvPr>
        </p:nvSpPr>
        <p:spPr/>
        <p:txBody>
          <a:bodyPr/>
          <a:lstStyle/>
          <a:p>
            <a:r>
              <a:rPr lang="es-CR" dirty="0" smtClean="0"/>
              <a:t>El código de la prueba es el siguiente:</a:t>
            </a:r>
            <a:endParaRPr lang="en-US" dirty="0"/>
          </a:p>
        </p:txBody>
      </p:sp>
      <p:pic>
        <p:nvPicPr>
          <p:cNvPr id="4" name="Imagen 3"/>
          <p:cNvPicPr>
            <a:picLocks noChangeAspect="1"/>
          </p:cNvPicPr>
          <p:nvPr/>
        </p:nvPicPr>
        <p:blipFill>
          <a:blip r:embed="rId2"/>
          <a:stretch>
            <a:fillRect/>
          </a:stretch>
        </p:blipFill>
        <p:spPr>
          <a:xfrm>
            <a:off x="4674168" y="2309902"/>
            <a:ext cx="7191375" cy="37909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714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a:t>
            </a:r>
            <a:r>
              <a:rPr lang="es-CR" dirty="0" smtClean="0"/>
              <a:t>4: </a:t>
            </a:r>
            <a:r>
              <a:rPr lang="es-CR" dirty="0"/>
              <a:t>Crear </a:t>
            </a:r>
            <a:r>
              <a:rPr lang="es-CR" dirty="0" smtClean="0"/>
              <a:t>la prueba de </a:t>
            </a:r>
            <a:r>
              <a:rPr lang="es-CR" dirty="0" smtClean="0"/>
              <a:t>Estrés</a:t>
            </a:r>
            <a:endParaRPr lang="en-US" dirty="0"/>
          </a:p>
        </p:txBody>
      </p:sp>
      <p:sp>
        <p:nvSpPr>
          <p:cNvPr id="3" name="Marcador de contenido 2"/>
          <p:cNvSpPr>
            <a:spLocks noGrp="1"/>
          </p:cNvSpPr>
          <p:nvPr>
            <p:ph idx="1"/>
          </p:nvPr>
        </p:nvSpPr>
        <p:spPr>
          <a:xfrm>
            <a:off x="581192" y="2180497"/>
            <a:ext cx="4758559" cy="2840078"/>
          </a:xfrm>
        </p:spPr>
        <p:txBody>
          <a:bodyPr/>
          <a:lstStyle/>
          <a:p>
            <a:r>
              <a:rPr lang="es-CR" dirty="0" smtClean="0"/>
              <a:t>En el mismo proyecto de pruebas se debe agregar un nuevo ítem de tipo Load Test</a:t>
            </a:r>
          </a:p>
          <a:p>
            <a:r>
              <a:rPr lang="es-CR" dirty="0" smtClean="0"/>
              <a:t>Al agregarlo se mostrará el asistente de configuración </a:t>
            </a:r>
          </a:p>
          <a:p>
            <a:r>
              <a:rPr lang="es-CR" dirty="0" smtClean="0"/>
              <a:t>Lo primero a seleccionar en el asistente es que la prueba es </a:t>
            </a:r>
            <a:r>
              <a:rPr lang="es-CR" dirty="0" err="1" smtClean="0"/>
              <a:t>On-premise</a:t>
            </a:r>
            <a:r>
              <a:rPr lang="es-CR" dirty="0" smtClean="0"/>
              <a:t>, es decir, local</a:t>
            </a:r>
            <a:endParaRPr lang="en-US" dirty="0"/>
          </a:p>
        </p:txBody>
      </p:sp>
      <p:pic>
        <p:nvPicPr>
          <p:cNvPr id="4" name="Imagen 3"/>
          <p:cNvPicPr>
            <a:picLocks noChangeAspect="1"/>
          </p:cNvPicPr>
          <p:nvPr/>
        </p:nvPicPr>
        <p:blipFill>
          <a:blip r:embed="rId2"/>
          <a:stretch>
            <a:fillRect/>
          </a:stretch>
        </p:blipFill>
        <p:spPr>
          <a:xfrm>
            <a:off x="6871388" y="1955590"/>
            <a:ext cx="4867275" cy="4810125"/>
          </a:xfrm>
          <a:prstGeom prst="rect">
            <a:avLst/>
          </a:prstGeom>
          <a:ln>
            <a:noFill/>
          </a:ln>
          <a:effectLst>
            <a:outerShdw blurRad="190500" algn="tl" rotWithShape="0">
              <a:srgbClr val="000000">
                <a:alpha val="70000"/>
              </a:srgbClr>
            </a:outerShdw>
          </a:effectLst>
        </p:spPr>
      </p:pic>
      <p:pic>
        <p:nvPicPr>
          <p:cNvPr id="5" name="Imagen 4"/>
          <p:cNvPicPr>
            <a:picLocks noChangeAspect="1"/>
          </p:cNvPicPr>
          <p:nvPr/>
        </p:nvPicPr>
        <p:blipFill>
          <a:blip r:embed="rId3"/>
          <a:stretch>
            <a:fillRect/>
          </a:stretch>
        </p:blipFill>
        <p:spPr>
          <a:xfrm>
            <a:off x="581192" y="5268672"/>
            <a:ext cx="5804572" cy="14970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879453"/>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Dividendo</Template>
  <TotalTime>1578</TotalTime>
  <Words>1650</Words>
  <Application>Microsoft Office PowerPoint</Application>
  <PresentationFormat>Panorámica</PresentationFormat>
  <Paragraphs>113</Paragraphs>
  <Slides>26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Gill Sans MT</vt:lpstr>
      <vt:lpstr>Wingdings 2</vt:lpstr>
      <vt:lpstr>Dividendo</vt:lpstr>
      <vt:lpstr>Laboratorio: Pruebas de Estrés con Web Services</vt:lpstr>
      <vt:lpstr>Pruebas de carga VS Pruebas de Estrés</vt:lpstr>
      <vt:lpstr>Paso 1: Crear el servicio </vt:lpstr>
      <vt:lpstr>Paso 1: Crear el servicio </vt:lpstr>
      <vt:lpstr>Paso 1: Crear el servicio </vt:lpstr>
      <vt:lpstr>Paso 2: Crear el proyecto de pruebas</vt:lpstr>
      <vt:lpstr>Paso 3: Crear una prueba unitaria</vt:lpstr>
      <vt:lpstr>Paso 3: Crear una prueba unitaria</vt:lpstr>
      <vt:lpstr>Paso 4: Crear la prueba de Estrés</vt:lpstr>
      <vt:lpstr>Paso 4: Crear la prueba de Estrés</vt:lpstr>
      <vt:lpstr>Paso 4: Crear la prueba de Estrés</vt:lpstr>
      <vt:lpstr>Paso 4: Crear la prueba de Estrés</vt:lpstr>
      <vt:lpstr>Paso 4: Crear la prueba de Estrés</vt:lpstr>
      <vt:lpstr>Paso 4: Crear la prueba de Estrés</vt:lpstr>
      <vt:lpstr>Paso 4: Crear la prueba de Estrés</vt:lpstr>
      <vt:lpstr>Paso 4: Crear la prueba de Estrés</vt:lpstr>
      <vt:lpstr>Paso 4: Crear la prueba de Estrés</vt:lpstr>
      <vt:lpstr>Paso 5: Ejecutar la prueba</vt:lpstr>
      <vt:lpstr>Presentación de PowerPoint</vt:lpstr>
      <vt:lpstr>Análisis de resultados</vt:lpstr>
      <vt:lpstr>Análisis de resultados</vt:lpstr>
      <vt:lpstr>Análisis de resultados</vt:lpstr>
      <vt:lpstr>Análisis de resultados</vt:lpstr>
      <vt:lpstr>Análisis de resultados</vt:lpstr>
      <vt:lpstr>Análisis de resultados</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Pruebas de Carga con Web Services</dc:title>
  <dc:creator>Oscar Rivera Salazar</dc:creator>
  <cp:lastModifiedBy>Oscar Rivera Salazar</cp:lastModifiedBy>
  <cp:revision>70</cp:revision>
  <dcterms:created xsi:type="dcterms:W3CDTF">2017-11-28T14:52:49Z</dcterms:created>
  <dcterms:modified xsi:type="dcterms:W3CDTF">2017-11-29T17:16:49Z</dcterms:modified>
</cp:coreProperties>
</file>