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9" r:id="rId18"/>
    <p:sldId id="280" r:id="rId19"/>
    <p:sldId id="281" r:id="rId20"/>
    <p:sldId id="282" r:id="rId21"/>
    <p:sldId id="283" r:id="rId22"/>
    <p:sldId id="269" r:id="rId23"/>
    <p:sldId id="270" r:id="rId24"/>
    <p:sldId id="271" r:id="rId25"/>
    <p:sldId id="274" r:id="rId26"/>
    <p:sldId id="275" r:id="rId27"/>
    <p:sldId id="276" r:id="rId28"/>
    <p:sldId id="277" r:id="rId29"/>
    <p:sldId id="278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2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8E52-6EFD-47D6-AFE4-65480F39BE3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9E61-DDE4-45B2-8CC2-CFB3FBC471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s-es/library/system.argumentnullexception(v=vs.110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z4c5tckx(v=vs.110).aspx" TargetMode="External"/><Relationship Id="rId2" Type="http://schemas.openxmlformats.org/officeDocument/2006/relationships/hyperlink" Target="https://www.campusmvp.es/recursos/post/GAMBADAS-Los-tres-principales-pecados-al-gestionar-errores-y-excepcion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s-es/library/system.exception(v=vs.110).aspx" TargetMode="External"/><Relationship Id="rId5" Type="http://schemas.openxmlformats.org/officeDocument/2006/relationships/hyperlink" Target="https://msdn.microsoft.com/es-es/library/5b2yeyab(v=vs.110).aspx#Excepciones%20vs.%20m%C3%A9todos%20tradicionales%20de%20control%20de%20errores" TargetMode="External"/><Relationship Id="rId4" Type="http://schemas.openxmlformats.org/officeDocument/2006/relationships/hyperlink" Target="https://docs.microsoft.com/es-es/dotnet/visual-basic/language-reference/statements/try-catch-finally-stat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s-es/library/system.systemexception(v=vs.110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7864" y="1122363"/>
            <a:ext cx="9859993" cy="2387600"/>
          </a:xfrm>
        </p:spPr>
        <p:txBody>
          <a:bodyPr/>
          <a:lstStyle/>
          <a:p>
            <a:r>
              <a:rPr lang="es-CR" dirty="0" smtClean="0"/>
              <a:t>Manejo de excepciones en VB.NET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7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Orden de manejo de excepciones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1412" y="2249486"/>
            <a:ext cx="10650897" cy="4237577"/>
          </a:xfrm>
        </p:spPr>
        <p:txBody>
          <a:bodyPr/>
          <a:lstStyle/>
          <a:p>
            <a:r>
              <a:rPr lang="es-CR" dirty="0" smtClean="0"/>
              <a:t>El bloque Try puede tener uno o varios catch para dar un trato especial a diferentes excepciones</a:t>
            </a:r>
          </a:p>
          <a:p>
            <a:r>
              <a:rPr lang="es-CR" dirty="0" smtClean="0"/>
              <a:t>Se debe declarar primero las más especificas, es decir, las de mas abajo en la jerarquía de herencia, y por último las más genéricas</a:t>
            </a:r>
          </a:p>
          <a:p>
            <a:r>
              <a:rPr lang="es-CR" dirty="0" err="1" smtClean="0"/>
              <a:t>Exception</a:t>
            </a:r>
            <a:r>
              <a:rPr lang="es-CR" dirty="0" smtClean="0"/>
              <a:t> es la más genérica de las excepciones por lo que debe declarar de último en caso de usarse. No es obligatorio usar </a:t>
            </a:r>
            <a:r>
              <a:rPr lang="es-CR" dirty="0" err="1" smtClean="0"/>
              <a:t>Exception</a:t>
            </a:r>
            <a:r>
              <a:rPr lang="es-CR" dirty="0" smtClean="0"/>
              <a:t> siempre</a:t>
            </a:r>
          </a:p>
          <a:p>
            <a:r>
              <a:rPr lang="es-CR" dirty="0" smtClean="0"/>
              <a:t>Si </a:t>
            </a:r>
            <a:r>
              <a:rPr lang="es-CR" dirty="0" err="1" smtClean="0"/>
              <a:t>Exception</a:t>
            </a:r>
            <a:r>
              <a:rPr lang="es-CR" dirty="0" smtClean="0"/>
              <a:t> se declara de primero, se ignorarán los catch de las excepciones específicas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Orden de manejo de excepciones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Correcto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2769" y="3579812"/>
            <a:ext cx="349567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Incorrecto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518198"/>
            <a:ext cx="4875213" cy="1828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9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Formas de arrojar excepciones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41413" y="2189102"/>
            <a:ext cx="10728534" cy="4358348"/>
          </a:xfrm>
        </p:spPr>
        <p:txBody>
          <a:bodyPr/>
          <a:lstStyle/>
          <a:p>
            <a:r>
              <a:rPr lang="es-CR" dirty="0" smtClean="0"/>
              <a:t>Si bien las excepciones se producen por resultados inesperados, también es posible arrojar excepciones desde el código como medio para notificar de errores o incumplimientos de requisitos</a:t>
            </a:r>
          </a:p>
          <a:p>
            <a:r>
              <a:rPr lang="es-CR" dirty="0" smtClean="0"/>
              <a:t>Por ejemplo si un argumento se recibe nulo se puede arrojar una excepción de tipo </a:t>
            </a:r>
            <a:r>
              <a:rPr lang="en-US" dirty="0" err="1" smtClean="0">
                <a:hlinkClick r:id="rId2"/>
              </a:rPr>
              <a:t>ArgumentNullException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s-CR" dirty="0" smtClean="0"/>
              <a:t>También se utilizan para arrojar excepciones personalizadas</a:t>
            </a:r>
          </a:p>
          <a:p>
            <a:r>
              <a:rPr lang="es-CR" dirty="0" smtClean="0"/>
              <a:t>En VB.NET las excepciones se arrojan con la instrucción </a:t>
            </a:r>
            <a:r>
              <a:rPr lang="es-CR" dirty="0" err="1" smtClean="0"/>
              <a:t>Throw</a:t>
            </a:r>
            <a:endParaRPr lang="es-CR" dirty="0" smtClean="0"/>
          </a:p>
          <a:p>
            <a:r>
              <a:rPr lang="es-CR" dirty="0" smtClean="0"/>
              <a:t>La instrucción </a:t>
            </a:r>
            <a:r>
              <a:rPr lang="es-CR" dirty="0" err="1" smtClean="0"/>
              <a:t>Throw</a:t>
            </a:r>
            <a:r>
              <a:rPr lang="es-CR" dirty="0" smtClean="0"/>
              <a:t> se puede invocar desde cualquier parte del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8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Formas de arrojar excepciones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3425031"/>
            <a:ext cx="5648325" cy="119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143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Reenviar 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711282" cy="4289336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Anteriormente vimos que el bloque Try permite manejar excepciones para que la aplicación continúe ejecutándose</a:t>
            </a:r>
          </a:p>
          <a:p>
            <a:r>
              <a:rPr lang="es-CR" dirty="0" smtClean="0"/>
              <a:t>Sin embargo es posible reenviar una excepción dentro de un bloque catch ya sea para reemplazarla por una nueva </a:t>
            </a:r>
            <a:r>
              <a:rPr lang="es-CR" dirty="0" err="1" smtClean="0"/>
              <a:t>excepsión</a:t>
            </a:r>
            <a:r>
              <a:rPr lang="es-CR" dirty="0" smtClean="0"/>
              <a:t> o porque se desea que se maneje en capas superiores de la aplicación</a:t>
            </a:r>
          </a:p>
          <a:p>
            <a:r>
              <a:rPr lang="es-CR" dirty="0" smtClean="0"/>
              <a:t>Cada vez que una excepción se reenvía se agrega una entrada en el </a:t>
            </a:r>
            <a:r>
              <a:rPr lang="es-CR" dirty="0" err="1" smtClean="0"/>
              <a:t>StackTrace</a:t>
            </a:r>
            <a:r>
              <a:rPr lang="es-CR" dirty="0"/>
              <a:t> </a:t>
            </a:r>
            <a:r>
              <a:rPr lang="es-CR" dirty="0" smtClean="0"/>
              <a:t>aunque este también puede sobrescribirse </a:t>
            </a:r>
          </a:p>
          <a:p>
            <a:r>
              <a:rPr lang="es-CR" dirty="0" smtClean="0"/>
              <a:t>Las tres formas de reenviar una excepción son</a:t>
            </a:r>
          </a:p>
          <a:p>
            <a:pPr lvl="1"/>
            <a:r>
              <a:rPr lang="es-CR" dirty="0" err="1" smtClean="0"/>
              <a:t>Throw</a:t>
            </a:r>
            <a:endParaRPr lang="es-CR" dirty="0" smtClean="0"/>
          </a:p>
          <a:p>
            <a:pPr lvl="1"/>
            <a:r>
              <a:rPr lang="es-CR" dirty="0" err="1" smtClean="0"/>
              <a:t>Throw</a:t>
            </a:r>
            <a:r>
              <a:rPr lang="es-CR" dirty="0" smtClean="0"/>
              <a:t> ex</a:t>
            </a:r>
          </a:p>
          <a:p>
            <a:pPr lvl="1"/>
            <a:r>
              <a:rPr lang="es-CR" dirty="0" err="1" smtClean="0"/>
              <a:t>Throw</a:t>
            </a:r>
            <a:r>
              <a:rPr lang="es-CR" dirty="0" smtClean="0"/>
              <a:t> new [</a:t>
            </a:r>
            <a:r>
              <a:rPr lang="es-CR" dirty="0" err="1" smtClean="0"/>
              <a:t>Exception</a:t>
            </a:r>
            <a:r>
              <a:rPr lang="es-C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Reenviar 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780294" cy="4315215"/>
          </a:xfrm>
        </p:spPr>
        <p:txBody>
          <a:bodyPr>
            <a:normAutofit fontScale="92500" lnSpcReduction="20000"/>
          </a:bodyPr>
          <a:lstStyle/>
          <a:p>
            <a:r>
              <a:rPr lang="es-CR" dirty="0" err="1" smtClean="0"/>
              <a:t>Throw</a:t>
            </a:r>
            <a:endParaRPr lang="es-CR" dirty="0" smtClean="0"/>
          </a:p>
          <a:p>
            <a:pPr lvl="1"/>
            <a:r>
              <a:rPr lang="es-CR" dirty="0" smtClean="0"/>
              <a:t>Mantiene el </a:t>
            </a:r>
            <a:r>
              <a:rPr lang="es-CR" dirty="0" err="1" smtClean="0"/>
              <a:t>StackTrace</a:t>
            </a:r>
            <a:r>
              <a:rPr lang="es-CR" dirty="0" smtClean="0"/>
              <a:t> sin modificaciones, se utiliza cuando se quiere </a:t>
            </a:r>
            <a:r>
              <a:rPr lang="es-CR" dirty="0" err="1" smtClean="0"/>
              <a:t>loguear</a:t>
            </a:r>
            <a:r>
              <a:rPr lang="es-CR" dirty="0" smtClean="0"/>
              <a:t> la excepción pero sin detenerla e indicando el </a:t>
            </a:r>
            <a:r>
              <a:rPr lang="es-CR" dirty="0" err="1" smtClean="0"/>
              <a:t>StackTrace</a:t>
            </a:r>
            <a:r>
              <a:rPr lang="es-CR" dirty="0" smtClean="0"/>
              <a:t> original</a:t>
            </a:r>
          </a:p>
          <a:p>
            <a:r>
              <a:rPr lang="es-CR" dirty="0" err="1" smtClean="0"/>
              <a:t>Thow</a:t>
            </a:r>
            <a:r>
              <a:rPr lang="es-CR" dirty="0" smtClean="0"/>
              <a:t> ex</a:t>
            </a:r>
          </a:p>
          <a:p>
            <a:pPr lvl="1"/>
            <a:r>
              <a:rPr lang="es-CR" dirty="0" smtClean="0"/>
              <a:t>Sobrescribe el </a:t>
            </a:r>
            <a:r>
              <a:rPr lang="es-CR" dirty="0" err="1" smtClean="0"/>
              <a:t>StackTrace</a:t>
            </a:r>
            <a:r>
              <a:rPr lang="es-CR" dirty="0"/>
              <a:t>.</a:t>
            </a:r>
            <a:r>
              <a:rPr lang="es-CR" dirty="0" smtClean="0"/>
              <a:t> Nuevamente se utiliza para </a:t>
            </a:r>
            <a:r>
              <a:rPr lang="es-CR" dirty="0" err="1" smtClean="0"/>
              <a:t>loguear</a:t>
            </a:r>
            <a:r>
              <a:rPr lang="es-CR" dirty="0" smtClean="0"/>
              <a:t> una excepción sin detenerla, pero reiniciando el </a:t>
            </a:r>
            <a:r>
              <a:rPr lang="es-CR" dirty="0" err="1" smtClean="0"/>
              <a:t>StackTrace</a:t>
            </a:r>
            <a:r>
              <a:rPr lang="es-CR" dirty="0" smtClean="0"/>
              <a:t> de manera que se oculta la línea original donde ocurrió el error</a:t>
            </a:r>
          </a:p>
          <a:p>
            <a:r>
              <a:rPr lang="es-CR" dirty="0" err="1" smtClean="0"/>
              <a:t>Throw</a:t>
            </a:r>
            <a:r>
              <a:rPr lang="es-CR" dirty="0" smtClean="0"/>
              <a:t> New [</a:t>
            </a:r>
            <a:r>
              <a:rPr lang="es-CR" dirty="0" err="1" smtClean="0"/>
              <a:t>Exception</a:t>
            </a:r>
            <a:r>
              <a:rPr lang="es-CR" dirty="0" smtClean="0"/>
              <a:t>]</a:t>
            </a:r>
          </a:p>
          <a:p>
            <a:pPr lvl="1"/>
            <a:r>
              <a:rPr lang="es-CR" dirty="0" smtClean="0"/>
              <a:t>Reemplaza por completo la excepción original con una nueva</a:t>
            </a:r>
          </a:p>
          <a:p>
            <a:pPr lvl="1"/>
            <a:r>
              <a:rPr lang="es-CR" dirty="0" smtClean="0"/>
              <a:t>La excepción original se puede conservar en el </a:t>
            </a:r>
            <a:r>
              <a:rPr lang="es-CR" dirty="0" err="1" smtClean="0"/>
              <a:t>InnerException</a:t>
            </a:r>
            <a:r>
              <a:rPr lang="es-CR" dirty="0" smtClean="0"/>
              <a:t> de la nueva excepción</a:t>
            </a:r>
          </a:p>
          <a:p>
            <a:pPr lvl="1"/>
            <a:r>
              <a:rPr lang="es-CR" dirty="0" smtClean="0"/>
              <a:t>Se utiliza para arrojar excepciones personalizadas, o reenviar una excepción pero con mensaje diferente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8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Opciones de </a:t>
            </a:r>
            <a:r>
              <a:rPr lang="es-CR" dirty="0" err="1" smtClean="0"/>
              <a:t>logueo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728535" cy="4349721"/>
          </a:xfrm>
        </p:spPr>
        <p:txBody>
          <a:bodyPr>
            <a:normAutofit/>
          </a:bodyPr>
          <a:lstStyle/>
          <a:p>
            <a:r>
              <a:rPr lang="es-CR" dirty="0" err="1" smtClean="0"/>
              <a:t>TraceSource</a:t>
            </a:r>
            <a:endParaRPr lang="es-CR" dirty="0" smtClean="0"/>
          </a:p>
          <a:p>
            <a:pPr lvl="1"/>
            <a:r>
              <a:rPr lang="es-CR" dirty="0" smtClean="0"/>
              <a:t>Disponible en .NET</a:t>
            </a:r>
          </a:p>
          <a:p>
            <a:pPr lvl="1"/>
            <a:r>
              <a:rPr lang="es-CR" dirty="0" smtClean="0"/>
              <a:t>Es personalizable y extensible</a:t>
            </a:r>
          </a:p>
          <a:p>
            <a:r>
              <a:rPr lang="es-CR" dirty="0" smtClean="0"/>
              <a:t>Visor de Eventos (</a:t>
            </a:r>
            <a:r>
              <a:rPr lang="es-CR" i="1" dirty="0" err="1" smtClean="0"/>
              <a:t>EventViewer</a:t>
            </a:r>
            <a:r>
              <a:rPr lang="es-CR" dirty="0" smtClean="0"/>
              <a:t>)</a:t>
            </a:r>
          </a:p>
          <a:p>
            <a:pPr lvl="1"/>
            <a:r>
              <a:rPr lang="es-CR" dirty="0" smtClean="0"/>
              <a:t>Escribe en el visor de eventos del sistema</a:t>
            </a:r>
          </a:p>
          <a:p>
            <a:pPr lvl="1"/>
            <a:r>
              <a:rPr lang="es-CR" dirty="0" smtClean="0"/>
              <a:t>Fácil de consultar</a:t>
            </a:r>
          </a:p>
          <a:p>
            <a:pPr lvl="1"/>
            <a:r>
              <a:rPr lang="es-CR" dirty="0" smtClean="0"/>
              <a:t>Se utiliza la clase </a:t>
            </a:r>
            <a:r>
              <a:rPr lang="es-CR" i="1" dirty="0" err="1" smtClean="0"/>
              <a:t>EventLog</a:t>
            </a:r>
            <a:r>
              <a:rPr lang="es-CR" dirty="0" smtClean="0"/>
              <a:t> para escribir mensajes y se consultan en el visor de eventos de Windows</a:t>
            </a:r>
          </a:p>
          <a:p>
            <a:pPr lvl="1"/>
            <a:r>
              <a:rPr lang="es-CR" dirty="0" smtClean="0"/>
              <a:t>Se puede utilizar el enumerado </a:t>
            </a:r>
            <a:r>
              <a:rPr lang="es-CR" i="1" dirty="0" err="1" smtClean="0"/>
              <a:t>EventLogEntryType</a:t>
            </a:r>
            <a:r>
              <a:rPr lang="es-CR" dirty="0" smtClean="0"/>
              <a:t> para indicar diferentes niveles de severidad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4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Uso del </a:t>
            </a:r>
            <a:r>
              <a:rPr lang="es-CR" dirty="0" err="1" smtClean="0"/>
              <a:t>EventLog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93" y="2036620"/>
            <a:ext cx="6743700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1" y="2036620"/>
            <a:ext cx="46005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redondeado 8"/>
          <p:cNvSpPr/>
          <p:nvPr/>
        </p:nvSpPr>
        <p:spPr>
          <a:xfrm>
            <a:off x="5564038" y="3657600"/>
            <a:ext cx="1069675" cy="2415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8499895" y="4589253"/>
            <a:ext cx="592348" cy="3076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7796301" y="3623096"/>
            <a:ext cx="1069675" cy="2415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Errores comunes al usar Try/Catch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4375600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Revelar demasiada información</a:t>
            </a:r>
          </a:p>
          <a:p>
            <a:pPr lvl="1"/>
            <a:r>
              <a:rPr lang="es-CR" dirty="0" smtClean="0"/>
              <a:t>No hay que mostrarle al cliente un error de la forma </a:t>
            </a:r>
            <a:r>
              <a:rPr lang="es-CR" dirty="0" err="1" smtClean="0"/>
              <a:t>ex.ToString</a:t>
            </a:r>
            <a:r>
              <a:rPr lang="es-CR" dirty="0" smtClean="0"/>
              <a:t>() ya que se revelan detalles de la implementación como el </a:t>
            </a:r>
            <a:r>
              <a:rPr lang="es-CR" dirty="0" err="1" smtClean="0"/>
              <a:t>StackTrace</a:t>
            </a:r>
            <a:r>
              <a:rPr lang="es-CR" dirty="0" smtClean="0"/>
              <a:t>, el nombre de clases, librerías y métodos. El </a:t>
            </a:r>
            <a:r>
              <a:rPr lang="es-CR" dirty="0" err="1" smtClean="0"/>
              <a:t>StackTrace</a:t>
            </a:r>
            <a:r>
              <a:rPr lang="es-CR" dirty="0" smtClean="0"/>
              <a:t> completo solo debe mostrarse o guardarse para efectos de soporte</a:t>
            </a:r>
          </a:p>
          <a:p>
            <a:r>
              <a:rPr lang="es-CR" dirty="0" smtClean="0"/>
              <a:t>Querer atrapar todas las excepciones</a:t>
            </a:r>
          </a:p>
          <a:p>
            <a:pPr lvl="1"/>
            <a:r>
              <a:rPr lang="es-CR" dirty="0" smtClean="0"/>
              <a:t>Poner un Try/Catch en cada método tiene un costo a nivel de rendimiento, en especial si se hace repetidamente en ciclo </a:t>
            </a:r>
            <a:r>
              <a:rPr lang="es-CR" dirty="0" err="1" smtClean="0"/>
              <a:t>For</a:t>
            </a:r>
            <a:r>
              <a:rPr lang="es-CR" dirty="0" smtClean="0"/>
              <a:t> o </a:t>
            </a:r>
            <a:r>
              <a:rPr lang="es-CR" dirty="0" err="1" smtClean="0"/>
              <a:t>While</a:t>
            </a:r>
            <a:endParaRPr lang="es-CR" dirty="0" smtClean="0"/>
          </a:p>
          <a:p>
            <a:pPr lvl="1"/>
            <a:r>
              <a:rPr lang="es-CR" dirty="0" smtClean="0"/>
              <a:t>No es necesario poner un Try/Catch en cada método si se puede delegar el manejo a otro método invocador o coordinador</a:t>
            </a:r>
          </a:p>
          <a:p>
            <a:pPr lvl="1"/>
            <a:r>
              <a:rPr lang="es-CR" dirty="0" smtClean="0"/>
              <a:t>También se puede configurar un manejo global de errores como en MVC</a:t>
            </a:r>
          </a:p>
          <a:p>
            <a:pPr lvl="1"/>
            <a:r>
              <a:rPr lang="es-CR" dirty="0" smtClean="0"/>
              <a:t>Solo se debe usar Try/Catch cuando se le va a dar un manejo apropiado a la excepción</a:t>
            </a:r>
          </a:p>
          <a:p>
            <a:pPr lvl="1"/>
            <a:r>
              <a:rPr lang="es-CR" dirty="0" smtClean="0"/>
              <a:t>Es preferible que las excepciones se manejen en capas superiores o módulos de mayor nivel ya que de todas formas el </a:t>
            </a:r>
            <a:r>
              <a:rPr lang="es-CR" dirty="0" err="1" smtClean="0"/>
              <a:t>StackTrace</a:t>
            </a:r>
            <a:r>
              <a:rPr lang="es-CR" dirty="0" smtClean="0"/>
              <a:t> contiene la información de los módulos de bajo nivel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Errores comunes al usar Try/Catch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737162" cy="4332468"/>
          </a:xfrm>
        </p:spPr>
        <p:txBody>
          <a:bodyPr>
            <a:normAutofit fontScale="85000" lnSpcReduction="10000"/>
          </a:bodyPr>
          <a:lstStyle/>
          <a:p>
            <a:r>
              <a:rPr lang="es-CR" dirty="0" smtClean="0"/>
              <a:t>Dejar el Catch vació</a:t>
            </a:r>
          </a:p>
          <a:p>
            <a:pPr lvl="1"/>
            <a:r>
              <a:rPr lang="es-CR" dirty="0" smtClean="0"/>
              <a:t>En ocasiones se deja el catch vacío como una salida rápida para atrapar un error y que no se caiga la aplicación</a:t>
            </a:r>
          </a:p>
          <a:p>
            <a:pPr lvl="1"/>
            <a:r>
              <a:rPr lang="es-CR" dirty="0" smtClean="0"/>
              <a:t>Un catch vacío impide conocer que ocurrió un error y aún si se sospechara, se ocultó la información del </a:t>
            </a:r>
            <a:r>
              <a:rPr lang="es-CR" dirty="0" err="1" smtClean="0"/>
              <a:t>StackTrace</a:t>
            </a:r>
            <a:r>
              <a:rPr lang="es-CR" dirty="0" smtClean="0"/>
              <a:t> que podría ayudar a identificar la causa</a:t>
            </a:r>
          </a:p>
          <a:p>
            <a:r>
              <a:rPr lang="es-CR" dirty="0" smtClean="0"/>
              <a:t>Relanzar varias veces una excepción</a:t>
            </a:r>
          </a:p>
          <a:p>
            <a:pPr lvl="1"/>
            <a:r>
              <a:rPr lang="es-CR" dirty="0" smtClean="0"/>
              <a:t>Ya mencionamos que podemos </a:t>
            </a:r>
            <a:r>
              <a:rPr lang="es-CR" dirty="0" err="1" smtClean="0"/>
              <a:t>loguear</a:t>
            </a:r>
            <a:r>
              <a:rPr lang="es-CR" dirty="0" smtClean="0"/>
              <a:t> una excepción y volverla a arrojar, sin embargo no se debe abusar de esa funcionalidad</a:t>
            </a:r>
          </a:p>
          <a:p>
            <a:pPr lvl="1"/>
            <a:r>
              <a:rPr lang="es-CR" dirty="0" smtClean="0"/>
              <a:t>Relanzar siempre excepciones equivale a nunca manejarlas del todo y limitarse solo a </a:t>
            </a:r>
            <a:r>
              <a:rPr lang="es-CR" dirty="0" err="1" smtClean="0"/>
              <a:t>loguearlas</a:t>
            </a:r>
            <a:endParaRPr lang="es-CR" dirty="0" smtClean="0"/>
          </a:p>
          <a:p>
            <a:pPr lvl="1"/>
            <a:r>
              <a:rPr lang="es-CR" dirty="0" smtClean="0"/>
              <a:t>Tampoco se deben relanzar excepciones que no están siendo atrapadas en otra parte del código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no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Throw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 que </a:t>
            </a:r>
            <a:r>
              <a:rPr lang="en-US" dirty="0" err="1" smtClean="0"/>
              <a:t>hace</a:t>
            </a:r>
            <a:r>
              <a:rPr lang="en-US" dirty="0" smtClean="0"/>
              <a:t> el Throw no se </a:t>
            </a:r>
            <a:r>
              <a:rPr lang="en-US" dirty="0" err="1" smtClean="0"/>
              <a:t>invoca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Try/Catch</a:t>
            </a:r>
          </a:p>
          <a:p>
            <a:pPr lvl="1"/>
            <a:r>
              <a:rPr lang="es-CR" dirty="0" smtClean="0"/>
              <a:t>Por otro lado si sabemos que un método ya se invoca dentro de un Try/Catch podemos dejar que el método invocador sea el que maneje la excepción</a:t>
            </a:r>
          </a:p>
        </p:txBody>
      </p:sp>
    </p:spTree>
    <p:extLst>
      <p:ext uri="{BB962C8B-B14F-4D97-AF65-F5344CB8AC3E}">
        <p14:creationId xmlns:p14="http://schemas.microsoft.com/office/powerpoint/2010/main" val="8030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780294" cy="4323841"/>
          </a:xfrm>
        </p:spPr>
        <p:txBody>
          <a:bodyPr>
            <a:normAutofit/>
          </a:bodyPr>
          <a:lstStyle/>
          <a:p>
            <a:r>
              <a:rPr lang="es-ES" dirty="0"/>
              <a:t>Una excepción es cualquier condición de error o comportamiento inesperado que encuentra un programa en </a:t>
            </a:r>
            <a:r>
              <a:rPr lang="es-ES" dirty="0" smtClean="0"/>
              <a:t>ejecución</a:t>
            </a:r>
          </a:p>
          <a:p>
            <a:r>
              <a:rPr lang="es-CR" dirty="0" smtClean="0"/>
              <a:t>En .NET hay una tabla de manejo de información sobre excepciones para cada aplicación</a:t>
            </a:r>
          </a:p>
          <a:p>
            <a:r>
              <a:rPr lang="es-CR" dirty="0" smtClean="0"/>
              <a:t>Cuando se produce la excepción el </a:t>
            </a:r>
            <a:r>
              <a:rPr lang="es-CR" i="1" dirty="0" err="1" smtClean="0"/>
              <a:t>runtime</a:t>
            </a:r>
            <a:r>
              <a:rPr lang="es-CR" dirty="0" smtClean="0"/>
              <a:t> protege el bloque de código donde ocurrió y activa los mecanismos de manejo disponibles (bloques Try/Catch/</a:t>
            </a:r>
            <a:r>
              <a:rPr lang="es-CR" dirty="0" err="1" smtClean="0"/>
              <a:t>Finally</a:t>
            </a:r>
            <a:r>
              <a:rPr lang="es-CR" dirty="0" smtClean="0"/>
              <a:t>)</a:t>
            </a:r>
          </a:p>
          <a:p>
            <a:r>
              <a:rPr lang="es-CR" dirty="0" smtClean="0"/>
              <a:t>Si no hay ningún evento de control la aplicación finaliza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6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Errores comunes al usar Try/Catch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23426" cy="4366974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Manejar excepciones sin propósito o razón</a:t>
            </a:r>
          </a:p>
          <a:p>
            <a:pPr lvl="1"/>
            <a:r>
              <a:rPr lang="es-CR" dirty="0" smtClean="0"/>
              <a:t>No se debe poner un Try/Catch solo porque “algo” puede fallar cuándo no se tiene idea de que es ese algo ni de que tan probable es que falle</a:t>
            </a:r>
          </a:p>
          <a:p>
            <a:pPr lvl="1"/>
            <a:r>
              <a:rPr lang="es-CR" dirty="0" smtClean="0"/>
              <a:t>Debe haber un riesgo de fallo justificable, por ejemplo al consumir un servicio web se sabe que pueden haber errores de conexión o disponibilidad del servicio, eso justifica envolver un llamado al servicio en un bloque Try</a:t>
            </a:r>
          </a:p>
          <a:p>
            <a:pPr lvl="1"/>
            <a:r>
              <a:rPr lang="es-CR" dirty="0" smtClean="0"/>
              <a:t>Los errores inesperados se debe manejar a nivel global y no método por método</a:t>
            </a:r>
          </a:p>
          <a:p>
            <a:r>
              <a:rPr lang="es-CR" dirty="0" smtClean="0"/>
              <a:t>Anidar un bloque Try/Catch en un ciclo</a:t>
            </a:r>
          </a:p>
          <a:p>
            <a:pPr lvl="1"/>
            <a:r>
              <a:rPr lang="es-CR" dirty="0" smtClean="0"/>
              <a:t>Esto genera problemas de rendimiento cuando se realizan muchas iteraciones con un código que puede consumir muchos recursos</a:t>
            </a:r>
          </a:p>
          <a:p>
            <a:pPr lvl="1"/>
            <a:r>
              <a:rPr lang="es-CR" dirty="0" smtClean="0"/>
              <a:t>Lo	 ideal es poner el ciclo dentro del Try/Catch en lugar de poner el contenido del ciclo dentro del bloque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3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7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1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4612407" cy="4323841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En este laboratorio vamos a aprender a crear una excepción personalizada y a definir el orden correcto de declaración de excepciones</a:t>
            </a:r>
          </a:p>
          <a:p>
            <a:r>
              <a:rPr lang="es-CR" dirty="0" smtClean="0"/>
              <a:t>El primer paso es crear una clase como se muestra en la imagen</a:t>
            </a:r>
          </a:p>
          <a:p>
            <a:r>
              <a:rPr lang="es-CR" dirty="0" smtClean="0"/>
              <a:t>Se utiliza </a:t>
            </a:r>
            <a:r>
              <a:rPr lang="es-CR" i="1" dirty="0" err="1" smtClean="0"/>
              <a:t>overloads</a:t>
            </a:r>
            <a:r>
              <a:rPr lang="es-CR" dirty="0" smtClean="0"/>
              <a:t> en lugar de </a:t>
            </a:r>
            <a:r>
              <a:rPr lang="es-CR" i="1" dirty="0" err="1" smtClean="0"/>
              <a:t>overrides</a:t>
            </a:r>
            <a:r>
              <a:rPr lang="es-CR" dirty="0" smtClean="0"/>
              <a:t> para no sobrescribir la propiedad original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58" y="2542784"/>
            <a:ext cx="5648325" cy="329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782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siguiente paso es invocar la excepción y atraparla declarando el bloque Try correctamente</a:t>
            </a:r>
          </a:p>
          <a:p>
            <a:r>
              <a:rPr lang="es-CR" dirty="0" smtClean="0"/>
              <a:t>Si se declara correctamente se va a mostrar el mensaje personalizado</a:t>
            </a:r>
          </a:p>
          <a:p>
            <a:r>
              <a:rPr lang="es-CR" dirty="0" smtClean="0"/>
              <a:t>Si se declara de forma errónea se mostrará el mensaje de la clase base que se inicializó en el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0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 1</a:t>
            </a:r>
            <a:endParaRPr lang="en-U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128481" y="1757782"/>
            <a:ext cx="4649783" cy="823912"/>
          </a:xfrm>
        </p:spPr>
        <p:txBody>
          <a:bodyPr/>
          <a:lstStyle/>
          <a:p>
            <a:r>
              <a:rPr lang="es-CR" dirty="0" smtClean="0"/>
              <a:t>Código</a:t>
            </a:r>
            <a:endParaRPr lang="en-U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159270" y="1757781"/>
            <a:ext cx="4646602" cy="823912"/>
          </a:xfrm>
        </p:spPr>
        <p:txBody>
          <a:bodyPr/>
          <a:lstStyle/>
          <a:p>
            <a:r>
              <a:rPr lang="es-CR" dirty="0" smtClean="0"/>
              <a:t>Salida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07874" y="3099250"/>
            <a:ext cx="3575519" cy="1878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8405" y="2581695"/>
            <a:ext cx="4356630" cy="3853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71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763041" cy="4349721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En este laboratorio vamos a analizar el contenido del </a:t>
            </a:r>
            <a:r>
              <a:rPr lang="es-CR" i="1" dirty="0" err="1" smtClean="0"/>
              <a:t>StackTrace</a:t>
            </a:r>
            <a:r>
              <a:rPr lang="es-CR" dirty="0" smtClean="0"/>
              <a:t> al arrojar diferentes excepciones</a:t>
            </a:r>
          </a:p>
          <a:p>
            <a:r>
              <a:rPr lang="es-CR" dirty="0" smtClean="0"/>
              <a:t>Para ello vamos a crear tres métodos en los cuales se va a producir una excepción pero en el catch se va a volver a arrojar usando las tres formas mencionadas anteriormente</a:t>
            </a:r>
          </a:p>
          <a:p>
            <a:r>
              <a:rPr lang="es-CR" dirty="0" smtClean="0"/>
              <a:t>Posteriormente se va a invocar a los métodos para examinar el </a:t>
            </a:r>
            <a:r>
              <a:rPr lang="es-CR" i="1" dirty="0" err="1" smtClean="0"/>
              <a:t>StackTrace</a:t>
            </a:r>
            <a:r>
              <a:rPr lang="es-CR" dirty="0" smtClean="0"/>
              <a:t> del error producido en cada uno</a:t>
            </a:r>
          </a:p>
          <a:p>
            <a:r>
              <a:rPr lang="es-CR" dirty="0" smtClean="0"/>
              <a:t>Para producir un error se va a crear un método que genere una división entre cero. Este método será invocado por los demás</a:t>
            </a:r>
          </a:p>
          <a:p>
            <a:r>
              <a:rPr lang="es-CR" dirty="0" smtClean="0"/>
              <a:t>También va a necesitase un método recursivo que imprima una excepción y todas sus </a:t>
            </a:r>
            <a:r>
              <a:rPr lang="es-CR" i="1" dirty="0" err="1" smtClean="0"/>
              <a:t>InnerException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187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2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711" y="1759380"/>
            <a:ext cx="4858270" cy="4943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52" y="1915506"/>
            <a:ext cx="2973387" cy="4631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73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2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38" y="2362994"/>
            <a:ext cx="6076950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455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96" y="1639019"/>
            <a:ext cx="11206631" cy="4873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0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125" y="1742536"/>
            <a:ext cx="11136701" cy="4873924"/>
          </a:xfrm>
        </p:spPr>
        <p:txBody>
          <a:bodyPr>
            <a:normAutofit fontScale="92500"/>
          </a:bodyPr>
          <a:lstStyle/>
          <a:p>
            <a:r>
              <a:rPr lang="es-CR" dirty="0" smtClean="0"/>
              <a:t>Resultados</a:t>
            </a:r>
          </a:p>
          <a:p>
            <a:pPr lvl="1"/>
            <a:r>
              <a:rPr lang="es-CR" dirty="0" smtClean="0"/>
              <a:t>El error generado al invocar al primer método tiene tres entradas en su </a:t>
            </a:r>
            <a:r>
              <a:rPr lang="es-CR" i="1" dirty="0" err="1" smtClean="0"/>
              <a:t>StackTrace</a:t>
            </a:r>
            <a:endParaRPr lang="es-CR" i="1" dirty="0" smtClean="0"/>
          </a:p>
          <a:p>
            <a:pPr lvl="2"/>
            <a:r>
              <a:rPr lang="es-CR" dirty="0" smtClean="0"/>
              <a:t>La línea del error original en </a:t>
            </a:r>
            <a:r>
              <a:rPr lang="es-CR" i="1" dirty="0" err="1" smtClean="0"/>
              <a:t>DivideByCero</a:t>
            </a:r>
            <a:endParaRPr lang="es-CR" i="1" dirty="0" smtClean="0"/>
          </a:p>
          <a:p>
            <a:pPr lvl="2"/>
            <a:r>
              <a:rPr lang="es-CR" dirty="0" smtClean="0"/>
              <a:t>La línea donde se hace el </a:t>
            </a:r>
            <a:r>
              <a:rPr lang="es-CR" i="1" dirty="0" err="1"/>
              <a:t>T</a:t>
            </a:r>
            <a:r>
              <a:rPr lang="es-CR" i="1" dirty="0" err="1" smtClean="0"/>
              <a:t>hrow</a:t>
            </a:r>
            <a:r>
              <a:rPr lang="es-CR" dirty="0" smtClean="0"/>
              <a:t> en el método </a:t>
            </a:r>
            <a:r>
              <a:rPr lang="es-CR" i="1" dirty="0" err="1" smtClean="0"/>
              <a:t>ThrowException</a:t>
            </a:r>
            <a:endParaRPr lang="es-CR" i="1" dirty="0" smtClean="0"/>
          </a:p>
          <a:p>
            <a:pPr lvl="2"/>
            <a:r>
              <a:rPr lang="es-CR" dirty="0" smtClean="0"/>
              <a:t>La línea del </a:t>
            </a:r>
            <a:r>
              <a:rPr lang="es-CR" i="1" dirty="0" err="1" smtClean="0"/>
              <a:t>Main</a:t>
            </a:r>
            <a:r>
              <a:rPr lang="es-CR" dirty="0" smtClean="0"/>
              <a:t> donde se invocó al método </a:t>
            </a:r>
            <a:r>
              <a:rPr lang="es-CR" i="1" dirty="0" err="1" smtClean="0"/>
              <a:t>ThrowException</a:t>
            </a:r>
            <a:endParaRPr lang="es-CR" i="1" dirty="0" smtClean="0"/>
          </a:p>
          <a:p>
            <a:pPr lvl="1"/>
            <a:r>
              <a:rPr lang="es-CR" dirty="0" smtClean="0"/>
              <a:t>El error del segundo método reinició el </a:t>
            </a:r>
            <a:r>
              <a:rPr lang="es-CR" i="1" dirty="0" err="1" smtClean="0"/>
              <a:t>StackTrace</a:t>
            </a:r>
            <a:r>
              <a:rPr lang="es-CR" dirty="0" smtClean="0"/>
              <a:t> y solo contiene dos entradas</a:t>
            </a:r>
          </a:p>
          <a:p>
            <a:pPr lvl="2"/>
            <a:r>
              <a:rPr lang="es-CR" dirty="0" smtClean="0"/>
              <a:t>La línea del </a:t>
            </a:r>
            <a:r>
              <a:rPr lang="es-CR" i="1" dirty="0" err="1" smtClean="0"/>
              <a:t>Throw</a:t>
            </a:r>
            <a:r>
              <a:rPr lang="es-CR" dirty="0" smtClean="0"/>
              <a:t> </a:t>
            </a:r>
            <a:r>
              <a:rPr lang="es-CR" i="1" dirty="0" smtClean="0"/>
              <a:t>ex</a:t>
            </a:r>
            <a:r>
              <a:rPr lang="es-CR" dirty="0" smtClean="0"/>
              <a:t> en el método </a:t>
            </a:r>
            <a:r>
              <a:rPr lang="es-CR" i="1" dirty="0" err="1" smtClean="0"/>
              <a:t>ReThrowException</a:t>
            </a:r>
            <a:endParaRPr lang="es-CR" i="1" dirty="0" smtClean="0"/>
          </a:p>
          <a:p>
            <a:pPr lvl="2"/>
            <a:r>
              <a:rPr lang="es-CR" dirty="0" smtClean="0"/>
              <a:t>La línea del </a:t>
            </a:r>
            <a:r>
              <a:rPr lang="es-CR" i="1" dirty="0" err="1" smtClean="0"/>
              <a:t>Main</a:t>
            </a:r>
            <a:r>
              <a:rPr lang="es-CR" dirty="0" smtClean="0"/>
              <a:t> donde se invocó a </a:t>
            </a:r>
            <a:r>
              <a:rPr lang="es-CR" i="1" dirty="0" err="1"/>
              <a:t>ReThrowException</a:t>
            </a:r>
            <a:endParaRPr lang="es-CR" i="1" dirty="0"/>
          </a:p>
          <a:p>
            <a:pPr lvl="1"/>
            <a:r>
              <a:rPr lang="es-CR" dirty="0" smtClean="0"/>
              <a:t>El error del tercer método contiene un nuevo </a:t>
            </a:r>
            <a:r>
              <a:rPr lang="es-CR" i="1" dirty="0" err="1" smtClean="0"/>
              <a:t>StackTrace</a:t>
            </a:r>
            <a:r>
              <a:rPr lang="es-CR" dirty="0" smtClean="0"/>
              <a:t> y el detalle del error original en su </a:t>
            </a:r>
            <a:r>
              <a:rPr lang="es-CR" i="1" dirty="0" err="1" smtClean="0"/>
              <a:t>InnerException</a:t>
            </a:r>
            <a:endParaRPr lang="es-CR" i="1" dirty="0" smtClean="0"/>
          </a:p>
          <a:p>
            <a:r>
              <a:rPr lang="es-CR" dirty="0" smtClean="0"/>
              <a:t>De estos tres métodos solo el primero y el tercero permitieron ver la línea exacta donde ocurrió el error original, la única diferencia es que en el tercero fue necesario revisar el </a:t>
            </a:r>
            <a:r>
              <a:rPr lang="es-CR" i="1" dirty="0" err="1" smtClean="0"/>
              <a:t>InnerException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651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 clase </a:t>
            </a:r>
            <a:r>
              <a:rPr lang="es-CR" dirty="0" err="1" smtClean="0"/>
              <a:t>Exception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806173" cy="438422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En .NET se representan con el objeto </a:t>
            </a:r>
            <a:r>
              <a:rPr lang="es-CR" dirty="0" err="1" smtClean="0"/>
              <a:t>Exception</a:t>
            </a:r>
            <a:r>
              <a:rPr lang="es-CR" dirty="0" smtClean="0"/>
              <a:t>. </a:t>
            </a:r>
            <a:r>
              <a:rPr lang="es-CR" dirty="0" err="1" smtClean="0"/>
              <a:t>SystemException</a:t>
            </a:r>
            <a:r>
              <a:rPr lang="es-CR" dirty="0" smtClean="0"/>
              <a:t> hereda de </a:t>
            </a:r>
            <a:r>
              <a:rPr lang="es-CR" dirty="0" err="1" smtClean="0"/>
              <a:t>Exception</a:t>
            </a:r>
            <a:r>
              <a:rPr lang="es-CR" dirty="0" smtClean="0"/>
              <a:t> y es la base de todas las demás excepciones</a:t>
            </a:r>
          </a:p>
          <a:p>
            <a:r>
              <a:rPr lang="es-CR" dirty="0" smtClean="0"/>
              <a:t>Propiedades: </a:t>
            </a:r>
          </a:p>
          <a:p>
            <a:pPr lvl="1"/>
            <a:r>
              <a:rPr lang="es-CR" b="1" dirty="0" err="1" smtClean="0"/>
              <a:t>Message</a:t>
            </a:r>
            <a:r>
              <a:rPr lang="es-CR" dirty="0" smtClean="0"/>
              <a:t>: Proporciona información sobre la causa del error</a:t>
            </a:r>
          </a:p>
          <a:p>
            <a:pPr lvl="1"/>
            <a:r>
              <a:rPr lang="es-CR" b="1" dirty="0" err="1" smtClean="0"/>
              <a:t>StackTrace</a:t>
            </a:r>
            <a:r>
              <a:rPr lang="es-CR" dirty="0" smtClean="0"/>
              <a:t>: Seguimiento de pila del origen del error. Contiene el archivo, clase, método y línea donde ocurrió el error</a:t>
            </a:r>
          </a:p>
          <a:p>
            <a:pPr lvl="1"/>
            <a:r>
              <a:rPr lang="es-CR" b="1" dirty="0" err="1" smtClean="0"/>
              <a:t>InnerException</a:t>
            </a:r>
            <a:r>
              <a:rPr lang="es-CR" dirty="0" smtClean="0"/>
              <a:t>: Se utiliza para anidar excepciones, por ejemplo, cuando se arroja una excepción personalizada y se quiere conservar la información de la original</a:t>
            </a:r>
          </a:p>
          <a:p>
            <a:pPr lvl="1"/>
            <a:r>
              <a:rPr lang="es-CR" b="1" dirty="0" err="1" smtClean="0"/>
              <a:t>HelpLink</a:t>
            </a:r>
            <a:r>
              <a:rPr lang="es-CR" dirty="0" smtClean="0"/>
              <a:t>: Puede contener la </a:t>
            </a:r>
            <a:r>
              <a:rPr lang="es-CR" dirty="0" err="1" smtClean="0"/>
              <a:t>url</a:t>
            </a:r>
            <a:r>
              <a:rPr lang="es-CR" dirty="0" smtClean="0"/>
              <a:t> de un archivo de ayuda</a:t>
            </a:r>
          </a:p>
          <a:p>
            <a:pPr lvl="1"/>
            <a:r>
              <a:rPr lang="es-CR" b="1" dirty="0" smtClean="0"/>
              <a:t>Data</a:t>
            </a:r>
            <a:r>
              <a:rPr lang="es-CR" dirty="0" smtClean="0"/>
              <a:t>: Es un diccionario que puede contener datos adicionales sobre la excepción</a:t>
            </a:r>
          </a:p>
          <a:p>
            <a:pPr lvl="1"/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27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41412" y="2249486"/>
            <a:ext cx="10745788" cy="42720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www.campusmvp.es/recursos/post/GAMBADAS-Los-tres-principales-pecados-al-gestionar-errores-y-excepciones.aspx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https://msdn.microsoft.com/es-es/library/z4c5tckx(v=vs.110).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docs.microsoft.com/es-es/dotnet/visual-basic/language-reference/statements/try-catch-finally-statement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https://msdn.microsoft.com/es-es/library/5b2yeyab(v=vs.110).aspx#Excepciones%20vs.%</a:t>
            </a:r>
            <a:r>
              <a:rPr lang="en-US" dirty="0" smtClean="0">
                <a:hlinkClick r:id="rId5"/>
              </a:rPr>
              <a:t>20m%C3%A9todos%20tradicionales%20de%20control%20de%20errores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https://msdn.microsoft.com/es-es/library/system.exception(v=vs.110).</a:t>
            </a:r>
            <a:r>
              <a:rPr lang="en-US" dirty="0" smtClean="0">
                <a:hlinkClick r:id="rId6"/>
              </a:rPr>
              <a:t>aspx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 clase </a:t>
            </a:r>
            <a:r>
              <a:rPr lang="es-CR" dirty="0" err="1"/>
              <a:t>Exception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814799" cy="4375600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Propiedades:</a:t>
            </a:r>
          </a:p>
          <a:p>
            <a:pPr lvl="1"/>
            <a:r>
              <a:rPr lang="es-CR" b="1" dirty="0" err="1" smtClean="0"/>
              <a:t>HResult</a:t>
            </a:r>
            <a:r>
              <a:rPr lang="es-CR" dirty="0" smtClean="0"/>
              <a:t>: Obtiene o establece un valor numérico asociado a la excepción</a:t>
            </a:r>
          </a:p>
          <a:p>
            <a:pPr lvl="1"/>
            <a:r>
              <a:rPr lang="es-CR" b="1" dirty="0" err="1" smtClean="0"/>
              <a:t>TargetSite</a:t>
            </a:r>
            <a:r>
              <a:rPr lang="es-CR" dirty="0" smtClean="0"/>
              <a:t>: </a:t>
            </a:r>
            <a:r>
              <a:rPr lang="es-ES" dirty="0"/>
              <a:t>Obtiene el método que produjo la excepción </a:t>
            </a:r>
            <a:r>
              <a:rPr lang="es-ES" dirty="0" smtClean="0"/>
              <a:t>actual</a:t>
            </a:r>
          </a:p>
          <a:p>
            <a:pPr lvl="1"/>
            <a:r>
              <a:rPr lang="es-ES" b="1" dirty="0" err="1" smtClean="0"/>
              <a:t>Source</a:t>
            </a:r>
            <a:r>
              <a:rPr lang="es-ES" dirty="0"/>
              <a:t>: Devuelve o establece el nombre de la aplicación o del objeto que generó el </a:t>
            </a:r>
            <a:r>
              <a:rPr lang="es-ES" dirty="0" smtClean="0"/>
              <a:t>error</a:t>
            </a:r>
          </a:p>
          <a:p>
            <a:r>
              <a:rPr lang="es-ES" dirty="0" err="1" smtClean="0"/>
              <a:t>ToString</a:t>
            </a:r>
            <a:r>
              <a:rPr lang="es-ES" dirty="0" smtClean="0"/>
              <a:t>: Devuelve un </a:t>
            </a:r>
            <a:r>
              <a:rPr lang="es-ES" dirty="0" err="1" smtClean="0"/>
              <a:t>string</a:t>
            </a:r>
            <a:r>
              <a:rPr lang="es-ES" dirty="0" smtClean="0"/>
              <a:t> con la propiedad </a:t>
            </a:r>
            <a:r>
              <a:rPr lang="es-ES" dirty="0" err="1" smtClean="0"/>
              <a:t>Message</a:t>
            </a:r>
            <a:r>
              <a:rPr lang="es-ES" dirty="0" smtClean="0"/>
              <a:t> y el </a:t>
            </a:r>
            <a:r>
              <a:rPr lang="es-ES" dirty="0" err="1" smtClean="0"/>
              <a:t>StackTrace</a:t>
            </a:r>
            <a:r>
              <a:rPr lang="es-ES" dirty="0" smtClean="0"/>
              <a:t> juntos</a:t>
            </a:r>
            <a:endParaRPr lang="es-CR" dirty="0" smtClean="0"/>
          </a:p>
          <a:p>
            <a:r>
              <a:rPr lang="es-CR" dirty="0" smtClean="0"/>
              <a:t>Constructores</a:t>
            </a:r>
          </a:p>
          <a:p>
            <a:pPr lvl="1"/>
            <a:r>
              <a:rPr lang="es-CR" dirty="0" err="1" smtClean="0"/>
              <a:t>Public</a:t>
            </a:r>
            <a:r>
              <a:rPr lang="es-CR" dirty="0" smtClean="0"/>
              <a:t> Sub New(): Crea una nueva instancia</a:t>
            </a:r>
          </a:p>
          <a:p>
            <a:pPr lvl="1"/>
            <a:r>
              <a:rPr lang="es-CR" dirty="0" err="1"/>
              <a:t>Public</a:t>
            </a:r>
            <a:r>
              <a:rPr lang="es-CR" dirty="0"/>
              <a:t> </a:t>
            </a:r>
            <a:r>
              <a:rPr lang="es-CR" dirty="0" smtClean="0"/>
              <a:t>Sub New(</a:t>
            </a:r>
            <a:r>
              <a:rPr lang="es-CR" dirty="0" err="1" smtClean="0"/>
              <a:t>SerialInfo</a:t>
            </a:r>
            <a:r>
              <a:rPr lang="es-CR" dirty="0" smtClean="0"/>
              <a:t>, </a:t>
            </a:r>
            <a:r>
              <a:rPr lang="es-CR" dirty="0" err="1" smtClean="0"/>
              <a:t>StreamingContext</a:t>
            </a:r>
            <a:r>
              <a:rPr lang="es-CR" dirty="0" smtClean="0"/>
              <a:t>): Crea una instancia con datos serializados</a:t>
            </a:r>
          </a:p>
          <a:p>
            <a:pPr lvl="1"/>
            <a:r>
              <a:rPr lang="es-CR" dirty="0" err="1"/>
              <a:t>Public</a:t>
            </a:r>
            <a:r>
              <a:rPr lang="es-CR" dirty="0"/>
              <a:t> Sub </a:t>
            </a:r>
            <a:r>
              <a:rPr lang="es-CR" dirty="0" smtClean="0"/>
              <a:t>New(</a:t>
            </a:r>
            <a:r>
              <a:rPr lang="es-CR" dirty="0" err="1" smtClean="0"/>
              <a:t>String</a:t>
            </a:r>
            <a:r>
              <a:rPr lang="es-CR" dirty="0" smtClean="0"/>
              <a:t>): Crea una instancia con un </a:t>
            </a:r>
            <a:r>
              <a:rPr lang="es-CR" dirty="0" err="1" smtClean="0"/>
              <a:t>Message</a:t>
            </a:r>
            <a:r>
              <a:rPr lang="es-CR" dirty="0" smtClean="0"/>
              <a:t> personalizado</a:t>
            </a:r>
          </a:p>
          <a:p>
            <a:pPr lvl="1"/>
            <a:r>
              <a:rPr lang="es-CR" dirty="0" err="1"/>
              <a:t>Public</a:t>
            </a:r>
            <a:r>
              <a:rPr lang="es-CR" dirty="0"/>
              <a:t> Sub </a:t>
            </a:r>
            <a:r>
              <a:rPr lang="es-CR" dirty="0" smtClean="0"/>
              <a:t>New(</a:t>
            </a:r>
            <a:r>
              <a:rPr lang="es-CR" dirty="0" err="1" smtClean="0"/>
              <a:t>String</a:t>
            </a:r>
            <a:r>
              <a:rPr lang="es-CR" dirty="0" smtClean="0"/>
              <a:t>, </a:t>
            </a:r>
            <a:r>
              <a:rPr lang="es-CR" dirty="0" err="1" smtClean="0"/>
              <a:t>Exception</a:t>
            </a:r>
            <a:r>
              <a:rPr lang="es-CR" dirty="0" smtClean="0"/>
              <a:t>): Crea una instancia con un </a:t>
            </a:r>
            <a:r>
              <a:rPr lang="es-CR" dirty="0" err="1" smtClean="0"/>
              <a:t>Message</a:t>
            </a:r>
            <a:r>
              <a:rPr lang="es-CR" dirty="0" smtClean="0"/>
              <a:t> personalizado e inicializa el </a:t>
            </a:r>
            <a:r>
              <a:rPr lang="es-CR" dirty="0" err="1" smtClean="0"/>
              <a:t>InnerException</a:t>
            </a:r>
            <a:r>
              <a:rPr lang="es-CR" dirty="0" smtClean="0"/>
              <a:t> con la excepción recibida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Jerarquía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780294" cy="4366973"/>
          </a:xfrm>
        </p:spPr>
        <p:txBody>
          <a:bodyPr>
            <a:normAutofit/>
          </a:bodyPr>
          <a:lstStyle/>
          <a:p>
            <a:r>
              <a:rPr lang="es-CR" dirty="0" smtClean="0"/>
              <a:t>En .NET existen excepciones adicionales que se utilizan para describir mejor el error ocurrido y definir un nivel de severidad</a:t>
            </a:r>
          </a:p>
          <a:p>
            <a:r>
              <a:rPr lang="es-CR" dirty="0" smtClean="0"/>
              <a:t>Estas excepciones en ocasiones no agregan nuevos atributos ni funcionalidades</a:t>
            </a:r>
          </a:p>
          <a:p>
            <a:r>
              <a:rPr lang="es-CR" dirty="0"/>
              <a:t>Es recomendable utilizar o manejar excepciones especificas en lugar de tratarlas todas de forma genérica </a:t>
            </a:r>
          </a:p>
          <a:p>
            <a:r>
              <a:rPr lang="es-CR" dirty="0" smtClean="0"/>
              <a:t>Adicionalmente </a:t>
            </a:r>
            <a:r>
              <a:rPr lang="es-CR" dirty="0" smtClean="0"/>
              <a:t>se pueden crear excepciones personalizadas heredando de </a:t>
            </a:r>
            <a:r>
              <a:rPr lang="es-CR" i="1" dirty="0" err="1" smtClean="0"/>
              <a:t>ApplicationException</a:t>
            </a:r>
            <a:r>
              <a:rPr lang="es-CR" i="1" dirty="0" smtClean="0"/>
              <a:t>, </a:t>
            </a:r>
            <a:r>
              <a:rPr lang="es-CR" i="1" dirty="0" err="1" smtClean="0"/>
              <a:t>SystemExceptión</a:t>
            </a:r>
            <a:r>
              <a:rPr lang="es-CR" dirty="0" smtClean="0"/>
              <a:t> o alguna de sus derivadas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7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Jerarquía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8740" y="2027208"/>
            <a:ext cx="11015932" cy="4433977"/>
          </a:xfrm>
        </p:spPr>
        <p:txBody>
          <a:bodyPr>
            <a:normAutofit fontScale="77500" lnSpcReduction="20000"/>
          </a:bodyPr>
          <a:lstStyle/>
          <a:p>
            <a:r>
              <a:rPr lang="es-CR" dirty="0" smtClean="0"/>
              <a:t>Hay una jerarquía de excepciones que heredan directamente de </a:t>
            </a:r>
            <a:r>
              <a:rPr lang="es-CR" i="1" dirty="0" err="1" smtClean="0"/>
              <a:t>Exception</a:t>
            </a:r>
            <a:r>
              <a:rPr lang="es-CR" dirty="0" smtClean="0"/>
              <a:t>, como por ejemplo </a:t>
            </a:r>
            <a:r>
              <a:rPr lang="es-CR" i="1" dirty="0" err="1" smtClean="0"/>
              <a:t>ApplicationException</a:t>
            </a:r>
            <a:r>
              <a:rPr lang="es-CR" dirty="0" smtClean="0"/>
              <a:t> y </a:t>
            </a:r>
            <a:r>
              <a:rPr lang="es-CR" i="1" dirty="0" err="1" smtClean="0"/>
              <a:t>SystemException</a:t>
            </a:r>
            <a:endParaRPr lang="es-CR" i="1" dirty="0"/>
          </a:p>
          <a:p>
            <a:r>
              <a:rPr lang="es-CR" dirty="0" smtClean="0"/>
              <a:t>Otras jerarquías de excepciones heredan de </a:t>
            </a:r>
            <a:r>
              <a:rPr lang="es-CR" i="1" dirty="0" err="1" smtClean="0"/>
              <a:t>SystemException</a:t>
            </a:r>
            <a:r>
              <a:rPr lang="es-CR" dirty="0" smtClean="0"/>
              <a:t>, y así sucesivamente</a:t>
            </a:r>
          </a:p>
          <a:p>
            <a:r>
              <a:rPr lang="es-CR" dirty="0" smtClean="0"/>
              <a:t>Ejemplos</a:t>
            </a:r>
            <a:endParaRPr lang="es-CR" dirty="0"/>
          </a:p>
          <a:p>
            <a:pPr lvl="1"/>
            <a:r>
              <a:rPr lang="es-CR" dirty="0" err="1" smtClean="0"/>
              <a:t>ArithmeticException</a:t>
            </a:r>
            <a:r>
              <a:rPr lang="es-CR" dirty="0" smtClean="0"/>
              <a:t>: Indica un error en una operación aritmética o de conversión. De ella heredan </a:t>
            </a:r>
            <a:r>
              <a:rPr lang="es-CR" i="1" dirty="0" err="1" smtClean="0"/>
              <a:t>DivideByCeroException</a:t>
            </a:r>
            <a:r>
              <a:rPr lang="es-CR" dirty="0" smtClean="0"/>
              <a:t> y </a:t>
            </a:r>
            <a:r>
              <a:rPr lang="es-CR" i="1" dirty="0" err="1" smtClean="0"/>
              <a:t>OverflowException</a:t>
            </a:r>
            <a:endParaRPr lang="es-CR" i="1" dirty="0"/>
          </a:p>
          <a:p>
            <a:pPr lvl="1"/>
            <a:r>
              <a:rPr lang="es-CR" dirty="0" err="1"/>
              <a:t>NullReferenceException</a:t>
            </a:r>
            <a:r>
              <a:rPr lang="es-CR" dirty="0"/>
              <a:t>: Ocurre al intentar acceder una propiedad de un objeto </a:t>
            </a:r>
            <a:r>
              <a:rPr lang="es-CR" dirty="0" smtClean="0"/>
              <a:t>nulo</a:t>
            </a:r>
          </a:p>
          <a:p>
            <a:pPr lvl="1"/>
            <a:r>
              <a:rPr lang="es-CR" dirty="0" smtClean="0"/>
              <a:t>Más excepciones: </a:t>
            </a:r>
            <a:r>
              <a:rPr lang="es-CR" dirty="0" smtClean="0">
                <a:hlinkClick r:id="rId2"/>
              </a:rPr>
              <a:t>link</a:t>
            </a:r>
            <a:endParaRPr lang="es-CR" dirty="0" smtClean="0"/>
          </a:p>
          <a:p>
            <a:r>
              <a:rPr lang="es-CR" dirty="0" smtClean="0"/>
              <a:t>Para saber que excepción utilizar conviene examinar las que heredan de </a:t>
            </a:r>
            <a:r>
              <a:rPr lang="es-CR" dirty="0" err="1" smtClean="0"/>
              <a:t>SystemException</a:t>
            </a:r>
            <a:r>
              <a:rPr lang="es-CR" dirty="0" smtClean="0"/>
              <a:t> y ver si nuestro caso cabe en alguna de las categorías cubiertas, luego ver si de esa excepción heredan otras más específicas y así sucesivamente hasta encontrar la que mejor represente nuestro caso. De no encontrarse una concreta se puede crear una personalizada heredando de la más representativa encontrada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Manejo de 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2249486"/>
            <a:ext cx="10763041" cy="4323841"/>
          </a:xfrm>
        </p:spPr>
        <p:txBody>
          <a:bodyPr/>
          <a:lstStyle/>
          <a:p>
            <a:r>
              <a:rPr lang="es-CR" dirty="0" smtClean="0"/>
              <a:t>En VB.NET las excepciones no manejadas finalizan la aplicación de forma inesperada y muestran un mensaje detallado al usuario</a:t>
            </a:r>
          </a:p>
          <a:p>
            <a:r>
              <a:rPr lang="es-CR" dirty="0" smtClean="0"/>
              <a:t>Para manejar las excepciones y permitir el continuo funcionamiento de la aplicación o la finalización agraciada, se utiliza el Bloque Try/Catch/</a:t>
            </a:r>
            <a:r>
              <a:rPr lang="es-CR" dirty="0" err="1" smtClean="0"/>
              <a:t>Finally</a:t>
            </a:r>
            <a:endParaRPr lang="es-CR" dirty="0" smtClean="0"/>
          </a:p>
          <a:p>
            <a:pPr lvl="1"/>
            <a:r>
              <a:rPr lang="es-CR" dirty="0" smtClean="0"/>
              <a:t>Try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manejado</a:t>
            </a:r>
            <a:r>
              <a:rPr lang="en-US" dirty="0" smtClean="0"/>
              <a:t>. </a:t>
            </a:r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bloques</a:t>
            </a:r>
            <a:r>
              <a:rPr lang="en-US" dirty="0" smtClean="0"/>
              <a:t> Catch y Finally</a:t>
            </a:r>
          </a:p>
          <a:p>
            <a:pPr lvl="1"/>
            <a:r>
              <a:rPr lang="es-CR" dirty="0" smtClean="0"/>
              <a:t>Catch: Atrapa y maneja la excepción. Pueden haber varios o ninguno en un bloque Try</a:t>
            </a:r>
          </a:p>
          <a:p>
            <a:pPr lvl="1"/>
            <a:r>
              <a:rPr lang="es-CR" dirty="0" err="1" smtClean="0"/>
              <a:t>Finally</a:t>
            </a:r>
            <a:r>
              <a:rPr lang="es-CR" dirty="0" smtClean="0"/>
              <a:t>: Opcional. Se ejecuta ocurra o no un error. Se utiliza para liberar recursos</a:t>
            </a:r>
          </a:p>
          <a:p>
            <a:r>
              <a:rPr lang="es-CR" dirty="0" smtClean="0"/>
              <a:t>El bloque Try debe tener al menos un Catch o un </a:t>
            </a:r>
            <a:r>
              <a:rPr lang="es-CR" dirty="0" err="1" smtClean="0"/>
              <a:t>Finally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105127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Manejo de excepciones</a:t>
            </a:r>
            <a:endParaRPr lang="en-US" dirty="0"/>
          </a:p>
        </p:txBody>
      </p:sp>
      <p:pic>
        <p:nvPicPr>
          <p:cNvPr id="6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748934"/>
            <a:ext cx="4878387" cy="2542819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</p:pic>
      <p:pic>
        <p:nvPicPr>
          <p:cNvPr id="7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4781" y="2939256"/>
            <a:ext cx="4210050" cy="216217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81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 clausula </a:t>
            </a:r>
            <a:r>
              <a:rPr lang="es-CR" i="1" dirty="0" err="1" smtClean="0"/>
              <a:t>When</a:t>
            </a:r>
            <a:endParaRPr lang="en-US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1412" y="2249487"/>
            <a:ext cx="10616392" cy="3541714"/>
          </a:xfrm>
        </p:spPr>
        <p:txBody>
          <a:bodyPr/>
          <a:lstStyle/>
          <a:p>
            <a:r>
              <a:rPr lang="es-CR" dirty="0" smtClean="0"/>
              <a:t>Se utiliza junto con el bloque Try para indicar condiciones que indiquen cuando atrapar o no un excepción y cómo manejarla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3" y="3306613"/>
            <a:ext cx="4829175" cy="3143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344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1293</TotalTime>
  <Words>1854</Words>
  <Application>Microsoft Office PowerPoint</Application>
  <PresentationFormat>Panorámica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Tw Cen MT</vt:lpstr>
      <vt:lpstr>Circuito</vt:lpstr>
      <vt:lpstr>Manejo de excepciones en VB.NET</vt:lpstr>
      <vt:lpstr>Excepciones</vt:lpstr>
      <vt:lpstr>La clase Exception</vt:lpstr>
      <vt:lpstr>La clase Exception</vt:lpstr>
      <vt:lpstr>Jerarquía de excepciones</vt:lpstr>
      <vt:lpstr>Jerarquía de excepciones</vt:lpstr>
      <vt:lpstr>Manejo de excepciones</vt:lpstr>
      <vt:lpstr>Manejo de excepciones</vt:lpstr>
      <vt:lpstr>La clausula When</vt:lpstr>
      <vt:lpstr>Orden de manejo de excepciones</vt:lpstr>
      <vt:lpstr>Orden de manejo de excepciones</vt:lpstr>
      <vt:lpstr>Formas de arrojar excepciones</vt:lpstr>
      <vt:lpstr>Formas de arrojar excepciones</vt:lpstr>
      <vt:lpstr>Reenviar excepciones</vt:lpstr>
      <vt:lpstr>Reenviar excepciones</vt:lpstr>
      <vt:lpstr>Opciones de logueo</vt:lpstr>
      <vt:lpstr>Uso del EventLog</vt:lpstr>
      <vt:lpstr>Errores comunes al usar Try/Catch</vt:lpstr>
      <vt:lpstr>Errores comunes al usar Try/Catch</vt:lpstr>
      <vt:lpstr>Errores comunes al usar Try/Catch</vt:lpstr>
      <vt:lpstr>Laboratorios</vt:lpstr>
      <vt:lpstr>Laboratorio 1 </vt:lpstr>
      <vt:lpstr>Laboratorio 1</vt:lpstr>
      <vt:lpstr>Laboratorio 1</vt:lpstr>
      <vt:lpstr>Laboratorio 2</vt:lpstr>
      <vt:lpstr>Laboratorio 2</vt:lpstr>
      <vt:lpstr>Laboratorio 2</vt:lpstr>
      <vt:lpstr>Laboratorio 2</vt:lpstr>
      <vt:lpstr>Laboratorio 2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excepciones en VB.NET</dc:title>
  <dc:creator>Oscar Rivera Salazar</dc:creator>
  <cp:lastModifiedBy>Oscar Rivera Salazar</cp:lastModifiedBy>
  <cp:revision>92</cp:revision>
  <dcterms:created xsi:type="dcterms:W3CDTF">2018-02-15T16:31:39Z</dcterms:created>
  <dcterms:modified xsi:type="dcterms:W3CDTF">2018-02-20T16:55:58Z</dcterms:modified>
</cp:coreProperties>
</file>