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94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12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6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9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70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3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29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0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8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4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7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6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13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1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Pruebas unitarias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52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Inyección de dependencias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5826" y="2372264"/>
            <a:ext cx="11205713" cy="4106174"/>
          </a:xfrm>
        </p:spPr>
        <p:txBody>
          <a:bodyPr/>
          <a:lstStyle/>
          <a:p>
            <a:r>
              <a:rPr lang="es-CR" dirty="0"/>
              <a:t>En el siguiente ejemplo se declara una clase </a:t>
            </a:r>
            <a:r>
              <a:rPr lang="es-CR" dirty="0" err="1"/>
              <a:t>controller</a:t>
            </a:r>
            <a:r>
              <a:rPr lang="es-CR" dirty="0"/>
              <a:t>	 que recibe la instancia del repositorio a usar en su constructor, es decir, la dependencia se inyecta en el constructor</a:t>
            </a:r>
          </a:p>
          <a:p>
            <a:r>
              <a:rPr lang="es-CR" dirty="0"/>
              <a:t>En este caso, la interfaz y el </a:t>
            </a:r>
            <a:r>
              <a:rPr lang="es-CR" dirty="0" err="1"/>
              <a:t>controller</a:t>
            </a:r>
            <a:r>
              <a:rPr lang="es-CR" dirty="0"/>
              <a:t> se declaran como públicos, mientras que el repositorio se declara como </a:t>
            </a:r>
            <a:r>
              <a:rPr lang="es-CR" dirty="0" err="1">
                <a:solidFill>
                  <a:srgbClr val="00B0F0"/>
                </a:solidFill>
              </a:rPr>
              <a:t>internal</a:t>
            </a:r>
            <a:r>
              <a:rPr lang="es-CR" dirty="0"/>
              <a:t> en C# (</a:t>
            </a:r>
            <a:r>
              <a:rPr lang="es-CR" dirty="0" err="1">
                <a:solidFill>
                  <a:srgbClr val="00B0F0"/>
                </a:solidFill>
              </a:rPr>
              <a:t>Friend</a:t>
            </a:r>
            <a:r>
              <a:rPr lang="es-CR" dirty="0"/>
              <a:t> en VB). De este modo el repositorio solo es visible dentro del ensamblado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790" y="4192976"/>
            <a:ext cx="60007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05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Inyección de dependencias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0335" y="2330010"/>
            <a:ext cx="8761412" cy="821187"/>
          </a:xfrm>
        </p:spPr>
        <p:txBody>
          <a:bodyPr/>
          <a:lstStyle/>
          <a:p>
            <a:r>
              <a:rPr lang="es-CR" dirty="0"/>
              <a:t>Continuando con el ejemplo, la clase </a:t>
            </a:r>
            <a:r>
              <a:rPr lang="es-CR" dirty="0" err="1"/>
              <a:t>controller</a:t>
            </a:r>
            <a:r>
              <a:rPr lang="es-CR" dirty="0"/>
              <a:t> se invocaría normalmente de la siguiente manera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227" y="2791845"/>
            <a:ext cx="6896100" cy="1371600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30335" y="4346635"/>
            <a:ext cx="8761412" cy="821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Pero en la prueba unitaria se cambiaria el repositorio por un </a:t>
            </a:r>
            <a:r>
              <a:rPr lang="es-CR" dirty="0" err="1"/>
              <a:t>mock</a:t>
            </a:r>
            <a:endParaRPr lang="es-CR" dirty="0"/>
          </a:p>
          <a:p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052" y="4757229"/>
            <a:ext cx="67722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5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Escribiendo pruebas </a:t>
            </a:r>
            <a:r>
              <a:rPr lang="es-CR" dirty="0" err="1"/>
              <a:t>mantenibles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03500"/>
            <a:ext cx="11162581" cy="3849058"/>
          </a:xfrm>
        </p:spPr>
        <p:txBody>
          <a:bodyPr>
            <a:normAutofit/>
          </a:bodyPr>
          <a:lstStyle/>
          <a:p>
            <a:r>
              <a:rPr lang="es-CR" dirty="0"/>
              <a:t>Pruebe solo los componentes públicos en las capas superiores</a:t>
            </a:r>
          </a:p>
          <a:p>
            <a:pPr lvl="1"/>
            <a:r>
              <a:rPr lang="es-CR" dirty="0"/>
              <a:t>No haga pruebas para cada función de las capas inferiores, las pruebas deben basarse en unidades de trabajo que abarquen los métodos de las capas inferiores</a:t>
            </a:r>
          </a:p>
          <a:p>
            <a:r>
              <a:rPr lang="es-CR" dirty="0"/>
              <a:t>No repita pruebas</a:t>
            </a:r>
          </a:p>
          <a:p>
            <a:pPr lvl="1"/>
            <a:r>
              <a:rPr lang="es-CR" dirty="0"/>
              <a:t>El termino DRY (</a:t>
            </a:r>
            <a:r>
              <a:rPr lang="es-CR" dirty="0" err="1"/>
              <a:t>don’t</a:t>
            </a:r>
            <a:r>
              <a:rPr lang="es-CR" dirty="0"/>
              <a:t> </a:t>
            </a:r>
            <a:r>
              <a:rPr lang="es-CR" dirty="0" err="1"/>
              <a:t>repeat</a:t>
            </a:r>
            <a:r>
              <a:rPr lang="es-CR" dirty="0"/>
              <a:t> </a:t>
            </a:r>
            <a:r>
              <a:rPr lang="es-CR" dirty="0" err="1"/>
              <a:t>yourself</a:t>
            </a:r>
            <a:r>
              <a:rPr lang="es-CR" dirty="0"/>
              <a:t>) también aplica a pruebas unitarias</a:t>
            </a:r>
          </a:p>
          <a:p>
            <a:r>
              <a:rPr lang="es-CR" dirty="0"/>
              <a:t>No trate de inicializar los datos de todas las pruebas en el mismo constructor, las pruebas deben ser independientes</a:t>
            </a:r>
          </a:p>
          <a:p>
            <a:r>
              <a:rPr lang="es-CR" dirty="0"/>
              <a:t>No haga constructores, o inicializadores complejos y difíciles de mantener</a:t>
            </a:r>
          </a:p>
          <a:p>
            <a:r>
              <a:rPr lang="es-CR" dirty="0"/>
              <a:t>Utilice un </a:t>
            </a:r>
            <a:r>
              <a:rPr lang="es-CR" dirty="0" err="1"/>
              <a:t>framework</a:t>
            </a:r>
            <a:r>
              <a:rPr lang="es-CR" dirty="0"/>
              <a:t> de inyección de dependencias para evitar repetir siempre las mismas inicializaciones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0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Escribiendo pruebas </a:t>
            </a:r>
            <a:r>
              <a:rPr lang="es-CR" dirty="0" err="1"/>
              <a:t>mantenibles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829601100"/>
              </p:ext>
            </p:extLst>
          </p:nvPr>
        </p:nvSpPr>
        <p:spPr>
          <a:xfrm>
            <a:off x="457200" y="2603500"/>
            <a:ext cx="11188459" cy="39698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CR" dirty="0"/>
              <a:t>Inicialice los </a:t>
            </a:r>
            <a:r>
              <a:rPr lang="es-CR" dirty="0" err="1"/>
              <a:t>fakes</a:t>
            </a:r>
            <a:r>
              <a:rPr lang="es-CR" dirty="0"/>
              <a:t> en cada prueba por separado, no trate de inicializar los </a:t>
            </a:r>
            <a:r>
              <a:rPr lang="es-CR" dirty="0" err="1"/>
              <a:t>fakes</a:t>
            </a:r>
            <a:r>
              <a:rPr lang="es-CR" dirty="0"/>
              <a:t> de todas las pruebas en un solo método</a:t>
            </a:r>
          </a:p>
          <a:p>
            <a:r>
              <a:rPr lang="es-CR" dirty="0"/>
              <a:t>Haga pruebas aisladas e independientes</a:t>
            </a:r>
          </a:p>
          <a:p>
            <a:pPr lvl="1"/>
            <a:r>
              <a:rPr lang="es-CR" dirty="0"/>
              <a:t>No haga pruebas que deban ejecutarse en un orden específico</a:t>
            </a:r>
          </a:p>
          <a:p>
            <a:pPr lvl="1"/>
            <a:r>
              <a:rPr lang="es-CR" dirty="0"/>
              <a:t>No haga pruebas que compartan recursos que puedan modificarse</a:t>
            </a:r>
          </a:p>
          <a:p>
            <a:pPr lvl="1"/>
            <a:r>
              <a:rPr lang="es-CR" dirty="0"/>
              <a:t>No haga llamados a otras pruebas </a:t>
            </a:r>
          </a:p>
          <a:p>
            <a:r>
              <a:rPr lang="es-CR" dirty="0"/>
              <a:t>No haga múltiples </a:t>
            </a:r>
            <a:r>
              <a:rPr lang="es-CR" dirty="0" err="1"/>
              <a:t>Asserts</a:t>
            </a:r>
            <a:r>
              <a:rPr lang="es-CR" dirty="0"/>
              <a:t> para escenarios diferentes en una sola prueba</a:t>
            </a:r>
          </a:p>
          <a:p>
            <a:pPr lvl="1"/>
            <a:r>
              <a:rPr lang="es-CR" dirty="0"/>
              <a:t>Es mejor hacer la prueba parametrizada en lugar de poner varios </a:t>
            </a:r>
            <a:r>
              <a:rPr lang="es-CR" dirty="0" err="1"/>
              <a:t>Assert</a:t>
            </a:r>
            <a:r>
              <a:rPr lang="es-CR" dirty="0"/>
              <a:t> con valores diferentes</a:t>
            </a:r>
          </a:p>
          <a:p>
            <a:pPr lvl="1"/>
            <a:r>
              <a:rPr lang="es-CR" dirty="0"/>
              <a:t>Otra opción es hacer pruebas separadas para cada conjunto de parámetros diferentes</a:t>
            </a:r>
          </a:p>
          <a:p>
            <a:r>
              <a:rPr lang="es-CR" dirty="0"/>
              <a:t>No use </a:t>
            </a:r>
            <a:r>
              <a:rPr lang="es-CR" dirty="0" err="1"/>
              <a:t>If</a:t>
            </a:r>
            <a:r>
              <a:rPr lang="es-CR" dirty="0"/>
              <a:t>, o </a:t>
            </a:r>
            <a:r>
              <a:rPr lang="es-CR" dirty="0" err="1"/>
              <a:t>Select</a:t>
            </a:r>
            <a:r>
              <a:rPr lang="es-CR" dirty="0"/>
              <a:t> en las pruebas, hágalas parametrizadas, o haga métodos separados para cada escenario</a:t>
            </a:r>
          </a:p>
          <a:p>
            <a:endParaRPr lang="es-C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1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Escribiendo pruebas legibles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5442" y="2603499"/>
            <a:ext cx="11128075" cy="390944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CR" dirty="0"/>
              <a:t>Use los estándares para nombres de clase y métodos de prueba</a:t>
            </a:r>
          </a:p>
          <a:p>
            <a:pPr>
              <a:lnSpc>
                <a:spcPct val="200000"/>
              </a:lnSpc>
            </a:pPr>
            <a:r>
              <a:rPr lang="es-CR" dirty="0"/>
              <a:t>Siga las convenciones de código </a:t>
            </a:r>
            <a:r>
              <a:rPr lang="es-CR" dirty="0" err="1"/>
              <a:t>mantenible</a:t>
            </a:r>
            <a:r>
              <a:rPr lang="es-CR" dirty="0"/>
              <a:t> para nombrar variables y escribir código limpio</a:t>
            </a:r>
          </a:p>
          <a:p>
            <a:pPr lvl="1">
              <a:lnSpc>
                <a:spcPct val="120000"/>
              </a:lnSpc>
            </a:pPr>
            <a:r>
              <a:rPr lang="es-CR" dirty="0"/>
              <a:t>Use nombres </a:t>
            </a:r>
            <a:r>
              <a:rPr lang="es-CR" dirty="0" err="1"/>
              <a:t>siginificativos</a:t>
            </a:r>
            <a:endParaRPr lang="es-CR" dirty="0"/>
          </a:p>
          <a:p>
            <a:pPr lvl="1">
              <a:lnSpc>
                <a:spcPct val="120000"/>
              </a:lnSpc>
            </a:pPr>
            <a:r>
              <a:rPr lang="es-CR" dirty="0"/>
              <a:t>Evite los </a:t>
            </a:r>
            <a:r>
              <a:rPr lang="es-CR" dirty="0" err="1"/>
              <a:t>scroll</a:t>
            </a:r>
            <a:r>
              <a:rPr lang="es-CR" dirty="0"/>
              <a:t> a la derecha y hacia abajo</a:t>
            </a:r>
          </a:p>
          <a:p>
            <a:pPr>
              <a:lnSpc>
                <a:spcPct val="200000"/>
              </a:lnSpc>
            </a:pPr>
            <a:r>
              <a:rPr lang="es-CR" dirty="0"/>
              <a:t>Use la estructura correcta: Inicialización, Ejecución, </a:t>
            </a:r>
            <a:r>
              <a:rPr lang="es-CR" dirty="0" err="1"/>
              <a:t>Asserts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2091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Pruebas de base de datos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64234" y="2603500"/>
            <a:ext cx="10938293" cy="3926696"/>
          </a:xfrm>
        </p:spPr>
        <p:txBody>
          <a:bodyPr/>
          <a:lstStyle/>
          <a:p>
            <a:r>
              <a:rPr lang="es-CR" dirty="0"/>
              <a:t>Estas son pruebas de integración puesto que utilizan directamente una dependencia</a:t>
            </a:r>
          </a:p>
          <a:p>
            <a:endParaRPr lang="es-CR" dirty="0"/>
          </a:p>
          <a:p>
            <a:r>
              <a:rPr lang="es-CR" dirty="0"/>
              <a:t>Es importante usar </a:t>
            </a:r>
            <a:r>
              <a:rPr lang="es-CR" dirty="0" err="1"/>
              <a:t>TransactionScope</a:t>
            </a:r>
            <a:r>
              <a:rPr lang="es-CR" dirty="0"/>
              <a:t> y </a:t>
            </a:r>
            <a:r>
              <a:rPr lang="es-CR" dirty="0" err="1"/>
              <a:t>Rollback</a:t>
            </a:r>
            <a:r>
              <a:rPr lang="es-CR" dirty="0"/>
              <a:t> al final de la prueba</a:t>
            </a:r>
          </a:p>
          <a:p>
            <a:endParaRPr lang="es-CR" dirty="0"/>
          </a:p>
          <a:p>
            <a:r>
              <a:rPr lang="es-CR" dirty="0"/>
              <a:t>La prueba no debe generar bloqueos</a:t>
            </a:r>
          </a:p>
          <a:p>
            <a:endParaRPr lang="es-CR" dirty="0"/>
          </a:p>
          <a:p>
            <a:r>
              <a:rPr lang="es-CR" dirty="0"/>
              <a:t>La prueba debe mantener abierta la conexión a la BD lo menos posible y abortar después de un intervalo de tiempo</a:t>
            </a:r>
          </a:p>
          <a:p>
            <a:endParaRPr lang="es-CR" dirty="0"/>
          </a:p>
          <a:p>
            <a:r>
              <a:rPr lang="es-CR" dirty="0"/>
              <a:t>Idealmente se debe ejecutar en momentos de poca carga en el sistema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6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9826473" cy="706964"/>
          </a:xfrm>
        </p:spPr>
        <p:txBody>
          <a:bodyPr/>
          <a:lstStyle/>
          <a:p>
            <a:r>
              <a:rPr lang="es-CR" dirty="0"/>
              <a:t>Características de funciones </a:t>
            </a:r>
            <a:r>
              <a:rPr lang="es-CR" dirty="0" err="1"/>
              <a:t>testeables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920066649"/>
              </p:ext>
            </p:extLst>
          </p:nvPr>
        </p:nvSpPr>
        <p:spPr>
          <a:xfrm>
            <a:off x="577970" y="2475781"/>
            <a:ext cx="11067689" cy="4054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Retornan algo, es decir tienen un comportamiento observable</a:t>
            </a:r>
          </a:p>
          <a:p>
            <a:pPr lvl="1"/>
            <a:r>
              <a:rPr lang="es-CR" dirty="0"/>
              <a:t>Los métodos que no retornan ningún valor, al menos deberían modificar alguna propiedad que si sea observable</a:t>
            </a:r>
          </a:p>
          <a:p>
            <a:r>
              <a:rPr lang="es-CR" dirty="0"/>
              <a:t>Se pueden aislar de sus dependencias</a:t>
            </a:r>
          </a:p>
          <a:p>
            <a:pPr lvl="1"/>
            <a:r>
              <a:rPr lang="es-CR" dirty="0"/>
              <a:t>Sus dependencias están encapsuladas en interfaces</a:t>
            </a:r>
          </a:p>
          <a:p>
            <a:r>
              <a:rPr lang="es-CR" dirty="0"/>
              <a:t>Tienen una única y clara responsabilidad</a:t>
            </a:r>
          </a:p>
          <a:p>
            <a:pPr lvl="1"/>
            <a:r>
              <a:rPr lang="es-CR" dirty="0"/>
              <a:t>No tiene que ser una responsabilidad pequeña, puede ser una gran responsabilidad que abarque varios pasos y que produzca un único resultado observable</a:t>
            </a:r>
          </a:p>
          <a:p>
            <a:r>
              <a:rPr lang="es-CR" dirty="0"/>
              <a:t>Reciben todos los insumos que necesitan en sus argumentos</a:t>
            </a:r>
          </a:p>
          <a:p>
            <a:pPr lvl="1"/>
            <a:r>
              <a:rPr lang="es-CR" dirty="0"/>
              <a:t>No deberían ir a BD, invocar WS, o leer un estado global para obtener información, todo esto se debería enviar como argumento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3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10171530" cy="706964"/>
          </a:xfrm>
        </p:spPr>
        <p:txBody>
          <a:bodyPr/>
          <a:lstStyle/>
          <a:p>
            <a:r>
              <a:rPr lang="es-CR" dirty="0"/>
              <a:t>Características de arquitecturas </a:t>
            </a:r>
            <a:r>
              <a:rPr lang="es-CR" dirty="0" err="1"/>
              <a:t>testeables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6431" y="2346385"/>
            <a:ext cx="11438626" cy="4270075"/>
          </a:xfrm>
        </p:spPr>
        <p:txBody>
          <a:bodyPr>
            <a:normAutofit fontScale="85000" lnSpcReduction="10000"/>
          </a:bodyPr>
          <a:lstStyle/>
          <a:p>
            <a:r>
              <a:rPr lang="es-CR" dirty="0"/>
              <a:t>La lógica de negocios está separada de la vista y de la capa de datos</a:t>
            </a:r>
          </a:p>
          <a:p>
            <a:r>
              <a:rPr lang="es-CR" dirty="0"/>
              <a:t>La capa de datos no debe realizar ningún procesamiento adicional a los datos que deba ser probado</a:t>
            </a:r>
          </a:p>
          <a:p>
            <a:r>
              <a:rPr lang="es-CR" dirty="0"/>
              <a:t>NO debería haber lógica de negocio en un controlador de MVC</a:t>
            </a:r>
          </a:p>
          <a:p>
            <a:pPr lvl="1"/>
            <a:r>
              <a:rPr lang="es-CR" dirty="0"/>
              <a:t>La única responsabilidad de un controlador es intermediar entre el modelo y la vista</a:t>
            </a:r>
          </a:p>
          <a:p>
            <a:r>
              <a:rPr lang="es-CR" dirty="0"/>
              <a:t>Toda validación en el UI debe repetirse en las capas inferiores donde si se pueden aplicar pruebas unitarias</a:t>
            </a:r>
          </a:p>
          <a:p>
            <a:pPr lvl="1"/>
            <a:r>
              <a:rPr lang="es-CR" dirty="0"/>
              <a:t>En general, no debe haber nada de lógica en un UI</a:t>
            </a:r>
          </a:p>
          <a:p>
            <a:r>
              <a:rPr lang="es-CR" dirty="0"/>
              <a:t>Realmente una arquitectura ideal es de 5 capas</a:t>
            </a:r>
          </a:p>
          <a:p>
            <a:pPr lvl="1"/>
            <a:r>
              <a:rPr lang="es-CR" dirty="0"/>
              <a:t>Modelos: contenedores, entidades que mapean tablas</a:t>
            </a:r>
          </a:p>
          <a:p>
            <a:pPr lvl="1"/>
            <a:r>
              <a:rPr lang="es-CR" dirty="0"/>
              <a:t>Repositorio: Encargado de las operaciones de BD a nivel más básico</a:t>
            </a:r>
          </a:p>
          <a:p>
            <a:pPr lvl="1"/>
            <a:r>
              <a:rPr lang="es-CR" dirty="0"/>
              <a:t>Lógica de negocio: donde se realizan los procesamientos y operaciones, la implementación de los requerimientos y validaciones, esta capa es el componente principal a probar y debe diseñarse con inyección de dependencias</a:t>
            </a:r>
          </a:p>
          <a:p>
            <a:pPr lvl="1"/>
            <a:r>
              <a:rPr lang="es-CR" dirty="0"/>
              <a:t>Controlador: procesa las solicitudes del usuario prevenientes de la vista, debería ser una capa tonta que delega todo a la capa de negocios</a:t>
            </a:r>
          </a:p>
          <a:p>
            <a:pPr lvl="1"/>
            <a:r>
              <a:rPr lang="es-CR" dirty="0"/>
              <a:t>Vista: La presentación de datos e interacción con el usuario</a:t>
            </a:r>
          </a:p>
        </p:txBody>
      </p:sp>
    </p:spTree>
    <p:extLst>
      <p:ext uri="{BB962C8B-B14F-4D97-AF65-F5344CB8AC3E}">
        <p14:creationId xmlns:p14="http://schemas.microsoft.com/office/powerpoint/2010/main" val="126690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 de arquitectura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81" y="2603500"/>
            <a:ext cx="7377650" cy="3416300"/>
          </a:xfrm>
        </p:spPr>
      </p:pic>
    </p:spTree>
    <p:extLst>
      <p:ext uri="{BB962C8B-B14F-4D97-AF65-F5344CB8AC3E}">
        <p14:creationId xmlns:p14="http://schemas.microsoft.com/office/powerpoint/2010/main" val="53962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pruebas adicionales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1321" y="2603499"/>
            <a:ext cx="11179834" cy="3857685"/>
          </a:xfrm>
        </p:spPr>
        <p:txBody>
          <a:bodyPr>
            <a:normAutofit/>
          </a:bodyPr>
          <a:lstStyle/>
          <a:p>
            <a:r>
              <a:rPr lang="es-CR" dirty="0"/>
              <a:t>Si bien las pruebas de la capa de negocio, prueban implícitamente las capas inferiores, dependiendo de las necesidades del proyecto se pueden realizar pruebas adicionales a los componentes de mas bajo nivel</a:t>
            </a:r>
          </a:p>
          <a:p>
            <a:r>
              <a:rPr lang="es-CR" dirty="0"/>
              <a:t>Pruebas del modelo</a:t>
            </a:r>
          </a:p>
          <a:p>
            <a:pPr lvl="1"/>
            <a:r>
              <a:rPr lang="es-CR" dirty="0"/>
              <a:t>El objetivo de estas pruebas es inicializar las propiedades de un modelo y evaluar si este acepta valores inválidos, como por ejemplo, exceder el tamaño máximo de un </a:t>
            </a:r>
            <a:r>
              <a:rPr lang="es-CR" dirty="0" err="1"/>
              <a:t>string</a:t>
            </a:r>
            <a:r>
              <a:rPr lang="es-CR" dirty="0"/>
              <a:t>, o escribir en una propiedad de solo lectura</a:t>
            </a:r>
          </a:p>
          <a:p>
            <a:r>
              <a:rPr lang="es-CR" dirty="0"/>
              <a:t>Pruebas de </a:t>
            </a:r>
            <a:r>
              <a:rPr lang="es-CR" dirty="0" err="1"/>
              <a:t>controllers</a:t>
            </a:r>
            <a:endParaRPr lang="es-CR" dirty="0"/>
          </a:p>
          <a:p>
            <a:pPr lvl="1"/>
            <a:r>
              <a:rPr lang="es-CR" dirty="0"/>
              <a:t>Son pruebas sencillas que validan que al invocar las acciones </a:t>
            </a:r>
            <a:r>
              <a:rPr lang="es-CR" dirty="0" err="1"/>
              <a:t>Get</a:t>
            </a:r>
            <a:r>
              <a:rPr lang="es-CR" dirty="0"/>
              <a:t> del controlador, retornen las vistas esperadas</a:t>
            </a:r>
          </a:p>
          <a:p>
            <a:pPr lvl="2"/>
            <a:r>
              <a:rPr lang="es-CR" dirty="0"/>
              <a:t>Por ejemplo, probar que Home efectivamente retorne la vista </a:t>
            </a:r>
            <a:r>
              <a:rPr lang="es-CR" dirty="0" err="1"/>
              <a:t>index</a:t>
            </a:r>
            <a:r>
              <a:rPr lang="es-CR" dirty="0"/>
              <a:t> del folder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2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Definición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5057" y="2424023"/>
            <a:ext cx="11360988" cy="4183811"/>
          </a:xfrm>
        </p:spPr>
        <p:txBody>
          <a:bodyPr>
            <a:noAutofit/>
          </a:bodyPr>
          <a:lstStyle/>
          <a:p>
            <a:r>
              <a:rPr lang="es-CR" sz="2000" dirty="0"/>
              <a:t>Una prueba unitaria es una pieza de código que invoca a otra pieza de código y verifica el cumplimiento de los resultados esperados</a:t>
            </a:r>
          </a:p>
          <a:p>
            <a:r>
              <a:rPr lang="es-CR" sz="2000" dirty="0"/>
              <a:t>Casi siempre se escriben en un Framework de pruebas unitarias</a:t>
            </a:r>
          </a:p>
          <a:p>
            <a:r>
              <a:rPr lang="es-CR" sz="2000" dirty="0"/>
              <a:t>Las pruebas unitarias deben enfocarse en probar unidades de trabajo</a:t>
            </a:r>
          </a:p>
          <a:p>
            <a:pPr lvl="1"/>
            <a:r>
              <a:rPr lang="es-CR" sz="1800" dirty="0"/>
              <a:t>El método invocado debe retornar un valor</a:t>
            </a:r>
          </a:p>
          <a:p>
            <a:pPr lvl="1"/>
            <a:r>
              <a:rPr lang="es-CR" sz="1800" dirty="0"/>
              <a:t>Debe haber un cambio en el sistema luego de hacer la prueba, que pueda ser verificado sin acceder a ningún miembro privado</a:t>
            </a:r>
          </a:p>
          <a:p>
            <a:r>
              <a:rPr lang="es-CR" sz="2000" dirty="0"/>
              <a:t>Se deben crear pensando en como hacen los desarrolladores y </a:t>
            </a:r>
            <a:r>
              <a:rPr lang="es-CR" sz="2000" dirty="0" err="1"/>
              <a:t>testers</a:t>
            </a:r>
            <a:r>
              <a:rPr lang="es-CR" sz="2000" dirty="0"/>
              <a:t> para probar el código</a:t>
            </a:r>
          </a:p>
          <a:p>
            <a:pPr lvl="1"/>
            <a:r>
              <a:rPr lang="es-CR" sz="1800" dirty="0"/>
              <a:t>No probamos rutina por rutina, probamos varias en conjunto</a:t>
            </a:r>
          </a:p>
          <a:p>
            <a:pPr lvl="1"/>
            <a:r>
              <a:rPr lang="es-CR" sz="1800" dirty="0"/>
              <a:t>Nos centramos mas en funcionalidades concretas y no tanto en métodos aislados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497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Laboratorio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7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Preparando la solución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83079" y="2346386"/>
            <a:ext cx="5995359" cy="2872596"/>
          </a:xfrm>
        </p:spPr>
        <p:txBody>
          <a:bodyPr/>
          <a:lstStyle/>
          <a:p>
            <a:r>
              <a:rPr lang="es-CR" dirty="0"/>
              <a:t>Vamos a crear una solución con dos proyectos</a:t>
            </a:r>
          </a:p>
          <a:p>
            <a:pPr lvl="1"/>
            <a:r>
              <a:rPr lang="es-CR" dirty="0"/>
              <a:t>Proyecto </a:t>
            </a:r>
            <a:r>
              <a:rPr lang="es-CR" dirty="0" err="1"/>
              <a:t>Examples</a:t>
            </a:r>
            <a:r>
              <a:rPr lang="es-CR" dirty="0"/>
              <a:t> de tipo aplicación de consola, </a:t>
            </a:r>
          </a:p>
          <a:p>
            <a:pPr lvl="1"/>
            <a:r>
              <a:rPr lang="es-CR" dirty="0"/>
              <a:t>Proyecto </a:t>
            </a:r>
            <a:r>
              <a:rPr lang="es-CR" dirty="0" err="1"/>
              <a:t>Examples.UnitTest</a:t>
            </a:r>
            <a:r>
              <a:rPr lang="es-CR" dirty="0"/>
              <a:t> de tipo </a:t>
            </a:r>
            <a:r>
              <a:rPr lang="es-CR" dirty="0" err="1"/>
              <a:t>Unit</a:t>
            </a:r>
            <a:r>
              <a:rPr lang="es-CR" dirty="0"/>
              <a:t> Test </a:t>
            </a:r>
            <a:r>
              <a:rPr lang="es-CR" dirty="0" err="1"/>
              <a:t>Proyect</a:t>
            </a:r>
            <a:endParaRPr lang="es-CR" dirty="0"/>
          </a:p>
          <a:p>
            <a:r>
              <a:rPr lang="es-CR" dirty="0"/>
              <a:t>En el proyecto de pruebas vamos a agregar una referencia del proyecto </a:t>
            </a:r>
            <a:r>
              <a:rPr lang="es-CR" dirty="0" err="1"/>
              <a:t>Examples</a:t>
            </a:r>
            <a:endParaRPr lang="es-CR" dirty="0"/>
          </a:p>
          <a:p>
            <a:r>
              <a:rPr lang="es-CR" dirty="0"/>
              <a:t>Ambos proyectos requieren una referencia a </a:t>
            </a:r>
            <a:r>
              <a:rPr lang="es-CR" dirty="0" err="1"/>
              <a:t>SystemComponentModel.DataAnnotations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33" y="2525862"/>
            <a:ext cx="4629150" cy="1943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33" y="4585838"/>
            <a:ext cx="2400300" cy="2047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79" y="5218982"/>
            <a:ext cx="5619750" cy="1466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888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Estructura de proyectos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5826" y="2638006"/>
            <a:ext cx="7582619" cy="3849058"/>
          </a:xfrm>
        </p:spPr>
        <p:txBody>
          <a:bodyPr/>
          <a:lstStyle/>
          <a:p>
            <a:r>
              <a:rPr lang="es-CR" dirty="0"/>
              <a:t>Vamos a agregar cuatro carpetas en el proyecto </a:t>
            </a:r>
            <a:r>
              <a:rPr lang="es-CR" dirty="0" err="1"/>
              <a:t>Examples</a:t>
            </a:r>
            <a:r>
              <a:rPr lang="es-CR" dirty="0"/>
              <a:t> y una clase en cada una</a:t>
            </a:r>
          </a:p>
          <a:p>
            <a:pPr lvl="1"/>
            <a:r>
              <a:rPr lang="es-CR" dirty="0"/>
              <a:t>Modelos: clase Usuario</a:t>
            </a:r>
          </a:p>
          <a:p>
            <a:pPr lvl="1"/>
            <a:r>
              <a:rPr lang="es-CR" dirty="0"/>
              <a:t>Contratos: Interfaz </a:t>
            </a:r>
            <a:r>
              <a:rPr lang="es-CR" dirty="0" err="1"/>
              <a:t>IRepositorioUsuario</a:t>
            </a:r>
            <a:endParaRPr lang="es-CR" dirty="0"/>
          </a:p>
          <a:p>
            <a:pPr lvl="1"/>
            <a:r>
              <a:rPr lang="es-CR" dirty="0"/>
              <a:t>Repositorios: clase </a:t>
            </a:r>
            <a:r>
              <a:rPr lang="es-CR" dirty="0" err="1"/>
              <a:t>RepositorioUsuario</a:t>
            </a:r>
            <a:endParaRPr lang="es-CR" dirty="0"/>
          </a:p>
          <a:p>
            <a:pPr lvl="1"/>
            <a:r>
              <a:rPr lang="es-CR" dirty="0" err="1"/>
              <a:t>Controllers</a:t>
            </a:r>
            <a:r>
              <a:rPr lang="es-CR" dirty="0"/>
              <a:t>: clase </a:t>
            </a:r>
            <a:r>
              <a:rPr lang="es-CR" dirty="0" err="1"/>
              <a:t>UsuarioController</a:t>
            </a:r>
            <a:endParaRPr lang="es-CR" dirty="0"/>
          </a:p>
          <a:p>
            <a:r>
              <a:rPr lang="es-CR" dirty="0"/>
              <a:t>En el proyecto </a:t>
            </a:r>
            <a:r>
              <a:rPr lang="es-CR" dirty="0" err="1"/>
              <a:t>Examples.UnitTests</a:t>
            </a:r>
            <a:r>
              <a:rPr lang="es-CR" dirty="0"/>
              <a:t> vamos a agregar una carpeta llamada </a:t>
            </a:r>
            <a:r>
              <a:rPr lang="es-CR" dirty="0" err="1"/>
              <a:t>Moks</a:t>
            </a:r>
            <a:r>
              <a:rPr lang="es-CR" dirty="0"/>
              <a:t> y la clase </a:t>
            </a:r>
            <a:r>
              <a:rPr lang="es-CR" dirty="0" err="1"/>
              <a:t>RepositorioUsuarioMoks</a:t>
            </a:r>
            <a:endParaRPr lang="es-CR" dirty="0"/>
          </a:p>
          <a:p>
            <a:endParaRPr lang="es-CR" dirty="0"/>
          </a:p>
          <a:p>
            <a:pPr lvl="1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27" y="1749643"/>
            <a:ext cx="3381375" cy="494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088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 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Usa </a:t>
            </a:r>
            <a:r>
              <a:rPr lang="es-CR" dirty="0" err="1"/>
              <a:t>DataAnnotations</a:t>
            </a:r>
            <a:r>
              <a:rPr lang="es-CR" dirty="0"/>
              <a:t> para validar campos requeridos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3183237"/>
            <a:ext cx="4191000" cy="2924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59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 </a:t>
            </a:r>
            <a:r>
              <a:rPr lang="es-CR" dirty="0" err="1"/>
              <a:t>IRepositorioUsuario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346385"/>
            <a:ext cx="8761412" cy="3673415"/>
          </a:xfrm>
        </p:spPr>
        <p:txBody>
          <a:bodyPr/>
          <a:lstStyle/>
          <a:p>
            <a:r>
              <a:rPr lang="es-CR" dirty="0"/>
              <a:t>Representa el contrato a implementar del repositorio, debe ser pública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38" y="2973237"/>
            <a:ext cx="382905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8674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 </a:t>
            </a:r>
            <a:r>
              <a:rPr lang="es-CR" dirty="0" err="1"/>
              <a:t>RepositorioUsuario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3079" y="2415396"/>
            <a:ext cx="4520241" cy="4149306"/>
          </a:xfrm>
        </p:spPr>
        <p:txBody>
          <a:bodyPr>
            <a:normAutofit/>
          </a:bodyPr>
          <a:lstStyle/>
          <a:p>
            <a:r>
              <a:rPr lang="es-CR" dirty="0"/>
              <a:t>Debe ser </a:t>
            </a:r>
            <a:r>
              <a:rPr lang="es-CR" dirty="0" err="1"/>
              <a:t>Internal</a:t>
            </a:r>
            <a:r>
              <a:rPr lang="es-CR" dirty="0"/>
              <a:t> (o </a:t>
            </a:r>
            <a:r>
              <a:rPr lang="es-CR" dirty="0" err="1"/>
              <a:t>Friend</a:t>
            </a:r>
            <a:r>
              <a:rPr lang="es-CR" dirty="0"/>
              <a:t> en VB) puesto que no debería poder accederse fuera del ensamblado, es una capa de bajo nivel que solo se debe poder acceder mediante las interfaces públicas</a:t>
            </a:r>
          </a:p>
          <a:p>
            <a:r>
              <a:rPr lang="es-CR" dirty="0"/>
              <a:t>Debe implementar la interfaz</a:t>
            </a:r>
          </a:p>
          <a:p>
            <a:r>
              <a:rPr lang="es-CR" dirty="0"/>
              <a:t>Para este ejemplo, no vamos a implementarla, puesto que el objetivo es usar pruebas con inyección de dependencias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55" y="2415396"/>
            <a:ext cx="6505575" cy="3971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700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 </a:t>
            </a:r>
            <a:r>
              <a:rPr lang="es-CR" dirty="0" err="1"/>
              <a:t>UsuarioController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464" y="2372264"/>
            <a:ext cx="11050438" cy="3647536"/>
          </a:xfrm>
        </p:spPr>
        <p:txBody>
          <a:bodyPr/>
          <a:lstStyle/>
          <a:p>
            <a:r>
              <a:rPr lang="es-CR" dirty="0"/>
              <a:t>Usa el patrón de inyección de dependencias en el constructor, de manera que está desacoplada de una implementación concreta del repositorio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45" y="3283429"/>
            <a:ext cx="6467475" cy="3086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955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Uso del </a:t>
            </a:r>
            <a:r>
              <a:rPr lang="es-CR" dirty="0" err="1"/>
              <a:t>Controller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7585" y="2303253"/>
            <a:ext cx="11179834" cy="3716547"/>
          </a:xfrm>
        </p:spPr>
        <p:txBody>
          <a:bodyPr/>
          <a:lstStyle/>
          <a:p>
            <a:r>
              <a:rPr lang="es-CR" dirty="0"/>
              <a:t>Debido a que este no es un proyecto de MVC, delegamos la lógica de negocio a una clase llamada </a:t>
            </a:r>
            <a:r>
              <a:rPr lang="es-CR" dirty="0" err="1"/>
              <a:t>controller</a:t>
            </a:r>
            <a:r>
              <a:rPr lang="es-CR" dirty="0"/>
              <a:t>, e inyectamos la implementación del repositorio en el constructor</a:t>
            </a:r>
          </a:p>
          <a:p>
            <a:endParaRPr lang="es-CR" dirty="0"/>
          </a:p>
          <a:p>
            <a:r>
              <a:rPr lang="es-CR" dirty="0"/>
              <a:t>En un proyecto MVC se puede realizar una configuración global para que toda </a:t>
            </a:r>
            <a:r>
              <a:rPr lang="es-CR" dirty="0" err="1"/>
              <a:t>variabler</a:t>
            </a:r>
            <a:r>
              <a:rPr lang="es-CR" dirty="0"/>
              <a:t> de tipo </a:t>
            </a:r>
            <a:r>
              <a:rPr lang="es-CR" dirty="0" err="1"/>
              <a:t>IRepositorioUsuario</a:t>
            </a:r>
            <a:r>
              <a:rPr lang="es-CR" dirty="0"/>
              <a:t> se instancie como la clase </a:t>
            </a:r>
            <a:r>
              <a:rPr lang="es-CR" dirty="0" err="1"/>
              <a:t>RepositorioUsuario</a:t>
            </a:r>
            <a:r>
              <a:rPr lang="es-CR" dirty="0"/>
              <a:t>, sin tener que enviar la instancia en el constructor. Otra manera es delegando todo a una clase de lógica de negocio e inicializarla en el </a:t>
            </a:r>
            <a:r>
              <a:rPr lang="es-CR" dirty="0" err="1"/>
              <a:t>controller</a:t>
            </a:r>
            <a:r>
              <a:rPr lang="es-CR" dirty="0"/>
              <a:t> con la instancia de repositorio</a:t>
            </a:r>
          </a:p>
          <a:p>
            <a:endParaRPr lang="es-CR" dirty="0"/>
          </a:p>
          <a:p>
            <a:r>
              <a:rPr lang="es-CR" dirty="0"/>
              <a:t>En nuestro ejemplo se invocaría de la siguiente manera:</a:t>
            </a: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77" y="5505450"/>
            <a:ext cx="6648450" cy="1352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82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 </a:t>
            </a:r>
            <a:r>
              <a:rPr lang="es-CR" dirty="0" err="1"/>
              <a:t>RepositorioUsuarioMock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398143"/>
            <a:ext cx="4597879" cy="4291822"/>
          </a:xfrm>
        </p:spPr>
        <p:txBody>
          <a:bodyPr>
            <a:normAutofit/>
          </a:bodyPr>
          <a:lstStyle/>
          <a:p>
            <a:r>
              <a:rPr lang="es-CR" dirty="0"/>
              <a:t>Implementa la misma interfaz que la clase </a:t>
            </a:r>
            <a:r>
              <a:rPr lang="es-CR" dirty="0" err="1"/>
              <a:t>RepositorioUsuario</a:t>
            </a:r>
            <a:r>
              <a:rPr lang="es-CR" dirty="0"/>
              <a:t> (por eso la interfaz es pública, para poder implementarse fuera del ensamblado en el proyecto de pruebas)</a:t>
            </a:r>
          </a:p>
          <a:p>
            <a:r>
              <a:rPr lang="es-CR" dirty="0"/>
              <a:t>Esta clase es </a:t>
            </a:r>
            <a:r>
              <a:rPr lang="es-CR" dirty="0" err="1"/>
              <a:t>Internal</a:t>
            </a:r>
            <a:r>
              <a:rPr lang="es-CR" dirty="0"/>
              <a:t> debido a que solo se requiere en el proyecto de pruebas y no debería accederse fuera de el</a:t>
            </a:r>
          </a:p>
          <a:p>
            <a:r>
              <a:rPr lang="es-CR" dirty="0"/>
              <a:t>Como se puede apreciar, usa estructuras falsas para simular el verdadero repositorio y ya provee de datos iniciales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78" y="1680632"/>
            <a:ext cx="6696075" cy="512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59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 </a:t>
            </a:r>
            <a:r>
              <a:rPr lang="es-CR" dirty="0" err="1"/>
              <a:t>UsuarioControllerTests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2310" y="2432649"/>
            <a:ext cx="11274724" cy="4235570"/>
          </a:xfrm>
        </p:spPr>
        <p:txBody>
          <a:bodyPr/>
          <a:lstStyle/>
          <a:p>
            <a:r>
              <a:rPr lang="es-CR" dirty="0"/>
              <a:t>Vamos a agregar la siguiente clase al proyecto de pruebas, como nuestro </a:t>
            </a:r>
            <a:r>
              <a:rPr lang="es-CR" dirty="0" err="1"/>
              <a:t>Mock</a:t>
            </a:r>
            <a:r>
              <a:rPr lang="es-CR" dirty="0"/>
              <a:t> provee de datos iniciales, sabemos que no va a retornar una lista vacía, nótese que el propósito de la prueba no es que el repositorio retorne datos, es verificar que la invocación al </a:t>
            </a:r>
            <a:r>
              <a:rPr lang="es-CR" dirty="0" err="1"/>
              <a:t>controller</a:t>
            </a:r>
            <a:r>
              <a:rPr lang="es-CR" dirty="0"/>
              <a:t> sea la que retorne datos, teniendo X implementación del repositorio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84" y="3720321"/>
            <a:ext cx="72675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453" y="973668"/>
            <a:ext cx="9929004" cy="706964"/>
          </a:xfrm>
        </p:spPr>
        <p:txBody>
          <a:bodyPr/>
          <a:lstStyle/>
          <a:p>
            <a:r>
              <a:rPr lang="es-CR" dirty="0"/>
              <a:t>Propiedades de una buena prueba unitaria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2309" y="2458528"/>
            <a:ext cx="11386867" cy="42441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CR" dirty="0"/>
              <a:t>Debe ser automatizada y repetible</a:t>
            </a:r>
          </a:p>
          <a:p>
            <a:pPr>
              <a:lnSpc>
                <a:spcPct val="150000"/>
              </a:lnSpc>
            </a:pPr>
            <a:r>
              <a:rPr lang="es-CR" dirty="0"/>
              <a:t>Debe ser fácil de implementar</a:t>
            </a:r>
          </a:p>
          <a:p>
            <a:pPr>
              <a:lnSpc>
                <a:spcPct val="150000"/>
              </a:lnSpc>
            </a:pPr>
            <a:r>
              <a:rPr lang="es-CR" dirty="0"/>
              <a:t>Debe seguir siendo relevante con el tiempo</a:t>
            </a:r>
          </a:p>
          <a:p>
            <a:pPr>
              <a:lnSpc>
                <a:spcPct val="150000"/>
              </a:lnSpc>
            </a:pPr>
            <a:r>
              <a:rPr lang="es-CR" dirty="0"/>
              <a:t>Debe ejecutarse rápido</a:t>
            </a:r>
          </a:p>
          <a:p>
            <a:pPr>
              <a:lnSpc>
                <a:spcPct val="150000"/>
              </a:lnSpc>
            </a:pPr>
            <a:r>
              <a:rPr lang="es-CR" dirty="0"/>
              <a:t>Debe ser consistente en resultados (los mismos parámetros deben retornar los mismos resultados siempre)</a:t>
            </a:r>
          </a:p>
          <a:p>
            <a:pPr>
              <a:lnSpc>
                <a:spcPct val="150000"/>
              </a:lnSpc>
            </a:pPr>
            <a:r>
              <a:rPr lang="es-CR" dirty="0"/>
              <a:t>Debe tener control total de la unidad de trabajo bajo prueba</a:t>
            </a:r>
          </a:p>
          <a:p>
            <a:pPr>
              <a:lnSpc>
                <a:spcPct val="150000"/>
              </a:lnSpc>
            </a:pPr>
            <a:r>
              <a:rPr lang="es-CR" dirty="0"/>
              <a:t>Debe estar totalmente aislada y ejecutarse de forma independiente de otras pruebas</a:t>
            </a:r>
          </a:p>
          <a:p>
            <a:pPr>
              <a:lnSpc>
                <a:spcPct val="150000"/>
              </a:lnSpc>
            </a:pPr>
            <a:r>
              <a:rPr lang="es-CR" dirty="0"/>
              <a:t>Cuando fallan debe ser fácil detectar que era lo esperado y como corregir el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59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Clase </a:t>
            </a:r>
            <a:r>
              <a:rPr lang="es-CR" dirty="0" err="1"/>
              <a:t>UsuarioTests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3079" y="2424023"/>
            <a:ext cx="11222966" cy="3595777"/>
          </a:xfrm>
        </p:spPr>
        <p:txBody>
          <a:bodyPr/>
          <a:lstStyle/>
          <a:p>
            <a:r>
              <a:rPr lang="es-CR" dirty="0"/>
              <a:t>La siguiente clase a agregar es para demostrar como probar la validez de un modelo, en este caso, vamos a probar si dejando un campo obligatorio en blanco, se produce un error de validación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49" y="3388653"/>
            <a:ext cx="5991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8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Ejecutando las pruebas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9947" y="2603500"/>
            <a:ext cx="11145328" cy="3416300"/>
          </a:xfrm>
        </p:spPr>
        <p:txBody>
          <a:bodyPr/>
          <a:lstStyle/>
          <a:p>
            <a:r>
              <a:rPr lang="es-CR" dirty="0"/>
              <a:t>Vamos a mostrar el explorador de pruebas activando la siguiente opción del menú: </a:t>
            </a:r>
          </a:p>
          <a:p>
            <a:pPr lvl="1"/>
            <a:r>
              <a:rPr lang="es-CR" dirty="0"/>
              <a:t>Test/Windows/Test Explorer</a:t>
            </a:r>
          </a:p>
          <a:p>
            <a:r>
              <a:rPr lang="es-CR" dirty="0"/>
              <a:t>Luego vamos a compilar la solución para que las pruebas aparezcan en la ventana nueva</a:t>
            </a:r>
          </a:p>
          <a:p>
            <a:r>
              <a:rPr lang="es-CR" dirty="0"/>
              <a:t>Posteriormente vamos a seleccionar la opción Run </a:t>
            </a:r>
            <a:r>
              <a:rPr lang="es-CR" dirty="0" err="1"/>
              <a:t>All</a:t>
            </a:r>
            <a:r>
              <a:rPr lang="es-CR" dirty="0"/>
              <a:t> para ejecutar las pruebas</a:t>
            </a:r>
          </a:p>
          <a:p>
            <a:r>
              <a:rPr lang="es-CR" dirty="0"/>
              <a:t>Las pruebas exitosas cambian a color verde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7" y="4742640"/>
            <a:ext cx="4391025" cy="1971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947" y="4397583"/>
            <a:ext cx="2762250" cy="2343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158" y="5282062"/>
            <a:ext cx="2714625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336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Consideraciones adicionales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4838" y="2603500"/>
            <a:ext cx="11119449" cy="3416300"/>
          </a:xfrm>
        </p:spPr>
        <p:txBody>
          <a:bodyPr/>
          <a:lstStyle/>
          <a:p>
            <a:r>
              <a:rPr lang="es-CR" dirty="0"/>
              <a:t>Se recomienda que el proyecto de prueba tenga la misma arquitectura destino que el proyecto bajo pruebas</a:t>
            </a:r>
          </a:p>
          <a:p>
            <a:pPr lvl="1"/>
            <a:r>
              <a:rPr lang="es-CR" dirty="0"/>
              <a:t>Si el proyecto bajo prueba es X64, el proyecto de pruebas también debe serlo</a:t>
            </a:r>
          </a:p>
          <a:p>
            <a:r>
              <a:rPr lang="es-CR" dirty="0"/>
              <a:t>Al cambiar de arquitectura del proyecto se debe indicar en el menú de Test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8" y="4311650"/>
            <a:ext cx="70199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3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no es una prueba unitaria?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0717" y="2603500"/>
            <a:ext cx="11093570" cy="3416300"/>
          </a:xfrm>
        </p:spPr>
        <p:txBody>
          <a:bodyPr/>
          <a:lstStyle/>
          <a:p>
            <a:r>
              <a:rPr lang="es-CR" sz="2000" dirty="0"/>
              <a:t>Las pruebas de integración no son pruebas unitarias</a:t>
            </a:r>
          </a:p>
          <a:p>
            <a:pPr lvl="1"/>
            <a:r>
              <a:rPr lang="es-CR" sz="1800" dirty="0"/>
              <a:t>Las pruebas de integración usan las verdaderas dependencias de un sistema</a:t>
            </a:r>
          </a:p>
          <a:p>
            <a:pPr lvl="1"/>
            <a:r>
              <a:rPr lang="es-CR" sz="1800" dirty="0"/>
              <a:t>La prueba unitaria aísla a la unidad de trabajo de sus dependencias</a:t>
            </a:r>
          </a:p>
          <a:p>
            <a:endParaRPr lang="es-CR" sz="2000" dirty="0"/>
          </a:p>
          <a:p>
            <a:r>
              <a:rPr lang="es-CR" sz="2000" dirty="0"/>
              <a:t>Las pruebas que no cumplen las características anteriores no se consideran pruebas unitarias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Algunas convenciones de utilidad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4454" y="2603500"/>
            <a:ext cx="11128074" cy="3416300"/>
          </a:xfrm>
        </p:spPr>
        <p:txBody>
          <a:bodyPr/>
          <a:lstStyle/>
          <a:p>
            <a:r>
              <a:rPr lang="es-CR" dirty="0"/>
              <a:t>Un proyecto de pruebas debería llamarse: [nombre proyecto a probar].</a:t>
            </a:r>
            <a:r>
              <a:rPr lang="es-CR" dirty="0" err="1"/>
              <a:t>UnitTests</a:t>
            </a:r>
            <a:r>
              <a:rPr lang="es-CR" dirty="0"/>
              <a:t>, </a:t>
            </a:r>
            <a:r>
              <a:rPr lang="es-CR" dirty="0" err="1"/>
              <a:t>ej</a:t>
            </a:r>
            <a:r>
              <a:rPr lang="es-CR" dirty="0"/>
              <a:t>:</a:t>
            </a:r>
          </a:p>
          <a:p>
            <a:pPr lvl="1"/>
            <a:r>
              <a:rPr lang="es-CR" dirty="0" err="1"/>
              <a:t>MyProyect.UnitTest</a:t>
            </a:r>
            <a:endParaRPr lang="es-CR" dirty="0"/>
          </a:p>
          <a:p>
            <a:r>
              <a:rPr lang="es-CR" dirty="0"/>
              <a:t>Las clases deberían llamarse [clase a probar]</a:t>
            </a:r>
            <a:r>
              <a:rPr lang="es-CR" dirty="0" err="1"/>
              <a:t>Tests</a:t>
            </a:r>
            <a:r>
              <a:rPr lang="es-CR" dirty="0"/>
              <a:t>, </a:t>
            </a:r>
            <a:r>
              <a:rPr lang="es-CR" dirty="0" err="1"/>
              <a:t>ej</a:t>
            </a:r>
            <a:r>
              <a:rPr lang="es-CR" dirty="0"/>
              <a:t>:</a:t>
            </a:r>
          </a:p>
          <a:p>
            <a:pPr lvl="1"/>
            <a:r>
              <a:rPr lang="es-CR" dirty="0" err="1"/>
              <a:t>MyClassTests</a:t>
            </a:r>
            <a:endParaRPr lang="es-CR" dirty="0"/>
          </a:p>
          <a:p>
            <a:r>
              <a:rPr lang="es-CR" dirty="0"/>
              <a:t>Los métodos deben llamarse [unidad bajo prueba]_[escenario]_[resultado esperado]</a:t>
            </a:r>
          </a:p>
          <a:p>
            <a:pPr lvl="1"/>
            <a:r>
              <a:rPr lang="es-CR"/>
              <a:t>ValidarNombre_NombreInvalido_ReturnFalse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7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Formato de una prueba unitaria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0717" y="2603500"/>
            <a:ext cx="11015932" cy="3416300"/>
          </a:xfrm>
        </p:spPr>
        <p:txBody>
          <a:bodyPr>
            <a:normAutofit/>
          </a:bodyPr>
          <a:lstStyle/>
          <a:p>
            <a:r>
              <a:rPr lang="es-CR" sz="2000" dirty="0"/>
              <a:t>Usualmente se componen de tres partes</a:t>
            </a:r>
          </a:p>
          <a:p>
            <a:pPr lvl="1"/>
            <a:r>
              <a:rPr lang="es-CR" sz="1800" dirty="0"/>
              <a:t>Creación de objetos necesarios</a:t>
            </a:r>
          </a:p>
          <a:p>
            <a:pPr lvl="1"/>
            <a:r>
              <a:rPr lang="es-CR" sz="1800" dirty="0"/>
              <a:t>Acción sobre un objeto</a:t>
            </a:r>
          </a:p>
          <a:p>
            <a:pPr lvl="1"/>
            <a:r>
              <a:rPr lang="es-CR" sz="1800" dirty="0"/>
              <a:t>Verificar resultados esperados</a:t>
            </a:r>
            <a:endParaRPr lang="en-US" sz="1800" dirty="0"/>
          </a:p>
          <a:p>
            <a:endParaRPr lang="es-CR" sz="2000" dirty="0"/>
          </a:p>
          <a:p>
            <a:r>
              <a:rPr lang="es-CR" sz="2000" dirty="0"/>
              <a:t>La creación de objetos necesarios puede incluir la selección del </a:t>
            </a:r>
            <a:r>
              <a:rPr lang="es-CR" sz="2000" dirty="0" err="1"/>
              <a:t>mock</a:t>
            </a:r>
            <a:r>
              <a:rPr lang="es-CR" sz="2000" dirty="0"/>
              <a:t> a usar con inyección de dependencias</a:t>
            </a:r>
          </a:p>
        </p:txBody>
      </p:sp>
    </p:spTree>
    <p:extLst>
      <p:ext uri="{BB962C8B-B14F-4D97-AF65-F5344CB8AC3E}">
        <p14:creationId xmlns:p14="http://schemas.microsoft.com/office/powerpoint/2010/main" val="20668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Desligando pruebas de sus dependencias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8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Fakes</a:t>
            </a:r>
            <a:endParaRPr lang="en-U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52092" y="2603500"/>
            <a:ext cx="11076316" cy="3416300"/>
          </a:xfrm>
        </p:spPr>
        <p:txBody>
          <a:bodyPr>
            <a:normAutofit/>
          </a:bodyPr>
          <a:lstStyle/>
          <a:p>
            <a:r>
              <a:rPr lang="es-CR" dirty="0"/>
              <a:t>Probar las dependencias no es el objetivo de una prueba unitaria, puesto que eso equivale a hacer pruebas de integración</a:t>
            </a:r>
          </a:p>
          <a:p>
            <a:r>
              <a:rPr lang="es-CR" dirty="0"/>
              <a:t>Un </a:t>
            </a:r>
            <a:r>
              <a:rPr lang="es-CR" dirty="0" err="1"/>
              <a:t>Stub</a:t>
            </a:r>
            <a:r>
              <a:rPr lang="es-CR" dirty="0"/>
              <a:t> es un reemplazo programable de una dependencia externa al código probado, se requiere que esa dependencia implemente alguna interfaz para que el </a:t>
            </a:r>
            <a:r>
              <a:rPr lang="es-CR" dirty="0" err="1"/>
              <a:t>stub</a:t>
            </a:r>
            <a:r>
              <a:rPr lang="es-CR" dirty="0"/>
              <a:t> también la pueda utilizar. Por lo general los </a:t>
            </a:r>
            <a:r>
              <a:rPr lang="es-CR" dirty="0" err="1"/>
              <a:t>stubs</a:t>
            </a:r>
            <a:r>
              <a:rPr lang="es-CR" dirty="0"/>
              <a:t> no tienen implementación de sus métodos</a:t>
            </a:r>
          </a:p>
          <a:p>
            <a:r>
              <a:rPr lang="es-CR" dirty="0"/>
              <a:t>Un </a:t>
            </a:r>
            <a:r>
              <a:rPr lang="es-CR" dirty="0" err="1"/>
              <a:t>Shim</a:t>
            </a:r>
            <a:r>
              <a:rPr lang="es-CR" dirty="0"/>
              <a:t> es un reemplazo en tiempo de ejecución a una llamado de función, por ejemplo, un </a:t>
            </a:r>
            <a:r>
              <a:rPr lang="es-CR" dirty="0" err="1"/>
              <a:t>shim</a:t>
            </a:r>
            <a:r>
              <a:rPr lang="es-CR" dirty="0"/>
              <a:t> puede reemplazar el llamado a una librería de sistema</a:t>
            </a:r>
          </a:p>
          <a:p>
            <a:r>
              <a:rPr lang="es-CR" dirty="0"/>
              <a:t>Un </a:t>
            </a:r>
            <a:r>
              <a:rPr lang="es-CR" dirty="0" err="1"/>
              <a:t>Mock</a:t>
            </a:r>
            <a:r>
              <a:rPr lang="es-CR" dirty="0"/>
              <a:t> es una clase que implementa una funcionalidad del sistema, pero con datos falsos, usualmente emplea </a:t>
            </a:r>
            <a:r>
              <a:rPr lang="es-CR" dirty="0" err="1"/>
              <a:t>stubs</a:t>
            </a:r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9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Inyección de dependencias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7586" y="2603499"/>
            <a:ext cx="11110822" cy="3978455"/>
          </a:xfrm>
        </p:spPr>
        <p:txBody>
          <a:bodyPr>
            <a:normAutofit/>
          </a:bodyPr>
          <a:lstStyle/>
          <a:p>
            <a:r>
              <a:rPr lang="es-CR" dirty="0"/>
              <a:t>Para que el código sea </a:t>
            </a:r>
            <a:r>
              <a:rPr lang="es-CR" dirty="0" err="1"/>
              <a:t>testeable</a:t>
            </a:r>
            <a:r>
              <a:rPr lang="es-CR" dirty="0"/>
              <a:t>, se recomienda seguir el patrón de inyección de dependencias para poder desacoplarlo de sus dependencias</a:t>
            </a:r>
          </a:p>
          <a:p>
            <a:endParaRPr lang="es-CR" dirty="0"/>
          </a:p>
          <a:p>
            <a:r>
              <a:rPr lang="es-CR" dirty="0"/>
              <a:t>Es requisito que las dependencias implementen una interfaz</a:t>
            </a:r>
          </a:p>
          <a:p>
            <a:endParaRPr lang="es-CR" dirty="0"/>
          </a:p>
          <a:p>
            <a:r>
              <a:rPr lang="es-CR" dirty="0"/>
              <a:t>La referencia a la dependencia se declara como una variable de dicha interfaz, y se instancia en el constructor, o utilizando algún </a:t>
            </a:r>
            <a:r>
              <a:rPr lang="es-CR" dirty="0" err="1"/>
              <a:t>framework</a:t>
            </a:r>
            <a:r>
              <a:rPr lang="es-CR" dirty="0"/>
              <a:t> de inyección de dependencias</a:t>
            </a:r>
          </a:p>
          <a:p>
            <a:endParaRPr lang="es-CR" dirty="0"/>
          </a:p>
          <a:p>
            <a:r>
              <a:rPr lang="es-CR" dirty="0" err="1"/>
              <a:t>Tip</a:t>
            </a:r>
            <a:r>
              <a:rPr lang="es-CR" dirty="0"/>
              <a:t>: si la dependencia no implementa una interfaz, se puede encapsular en una clase que si implemente una interfaz, para ello se puede utilizar el patrón adaptador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8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1345</TotalTime>
  <Words>1902</Words>
  <Application>Microsoft Office PowerPoint</Application>
  <PresentationFormat>Panorámica</PresentationFormat>
  <Paragraphs>171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Sala de reuniones Ion</vt:lpstr>
      <vt:lpstr>Pruebas unitarias</vt:lpstr>
      <vt:lpstr>Definición</vt:lpstr>
      <vt:lpstr>Propiedades de una buena prueba unitaria</vt:lpstr>
      <vt:lpstr>Que no es una prueba unitaria?</vt:lpstr>
      <vt:lpstr>Algunas convenciones de utilidad</vt:lpstr>
      <vt:lpstr>Formato de una prueba unitaria</vt:lpstr>
      <vt:lpstr>Desligando pruebas de sus dependencias</vt:lpstr>
      <vt:lpstr>Fakes</vt:lpstr>
      <vt:lpstr>Inyección de dependencias</vt:lpstr>
      <vt:lpstr>Inyección de dependencias</vt:lpstr>
      <vt:lpstr>Inyección de dependencias</vt:lpstr>
      <vt:lpstr>Escribiendo pruebas mantenibles</vt:lpstr>
      <vt:lpstr>Escribiendo pruebas mantenibles</vt:lpstr>
      <vt:lpstr>Escribiendo pruebas legibles</vt:lpstr>
      <vt:lpstr>Pruebas de base de datos</vt:lpstr>
      <vt:lpstr>Características de funciones testeables</vt:lpstr>
      <vt:lpstr>Características de arquitecturas testeables</vt:lpstr>
      <vt:lpstr>Ejemplo de arquitectura</vt:lpstr>
      <vt:lpstr>Tipos de pruebas adicionales</vt:lpstr>
      <vt:lpstr>Laboratorio</vt:lpstr>
      <vt:lpstr>Preparando la solución</vt:lpstr>
      <vt:lpstr>Estructura de proyectos</vt:lpstr>
      <vt:lpstr>Clase usuario</vt:lpstr>
      <vt:lpstr>Clase IRepositorioUsuario</vt:lpstr>
      <vt:lpstr>Clase RepositorioUsuario</vt:lpstr>
      <vt:lpstr>Clase UsuarioController</vt:lpstr>
      <vt:lpstr>Uso del Controller</vt:lpstr>
      <vt:lpstr>Clase RepositorioUsuarioMock</vt:lpstr>
      <vt:lpstr>Clase UsuarioControllerTests</vt:lpstr>
      <vt:lpstr>Clase UsuarioTests</vt:lpstr>
      <vt:lpstr>Ejecutando las pruebas</vt:lpstr>
      <vt:lpstr>Consideraciones adicionales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</dc:title>
  <dc:creator>Oscar Rivera Salazar</dc:creator>
  <cp:lastModifiedBy>Oscar Rivera Salazar</cp:lastModifiedBy>
  <cp:revision>90</cp:revision>
  <dcterms:created xsi:type="dcterms:W3CDTF">2017-07-17T21:52:30Z</dcterms:created>
  <dcterms:modified xsi:type="dcterms:W3CDTF">2017-08-04T20:05:19Z</dcterms:modified>
</cp:coreProperties>
</file>