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62" r:id="rId3"/>
    <p:sldId id="257" r:id="rId4"/>
    <p:sldId id="258" r:id="rId5"/>
    <p:sldId id="270" r:id="rId6"/>
    <p:sldId id="271" r:id="rId7"/>
    <p:sldId id="260" r:id="rId8"/>
    <p:sldId id="261" r:id="rId9"/>
    <p:sldId id="259" r:id="rId10"/>
    <p:sldId id="263" r:id="rId11"/>
    <p:sldId id="283" r:id="rId12"/>
    <p:sldId id="284" r:id="rId13"/>
    <p:sldId id="285" r:id="rId14"/>
    <p:sldId id="264" r:id="rId15"/>
    <p:sldId id="265" r:id="rId16"/>
    <p:sldId id="266" r:id="rId17"/>
    <p:sldId id="267" r:id="rId18"/>
    <p:sldId id="268" r:id="rId19"/>
    <p:sldId id="286" r:id="rId20"/>
    <p:sldId id="269" r:id="rId21"/>
    <p:sldId id="288" r:id="rId22"/>
    <p:sldId id="287" r:id="rId23"/>
    <p:sldId id="289" r:id="rId24"/>
    <p:sldId id="272" r:id="rId25"/>
    <p:sldId id="273" r:id="rId26"/>
    <p:sldId id="278" r:id="rId27"/>
    <p:sldId id="279" r:id="rId28"/>
    <p:sldId id="274" r:id="rId29"/>
    <p:sldId id="280" r:id="rId30"/>
    <p:sldId id="275" r:id="rId31"/>
    <p:sldId id="281" r:id="rId32"/>
    <p:sldId id="28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7E0307-B85C-446A-8EF0-0407D435D787}" type="datetimeFigureOut">
              <a:rPr lang="en-US" smtClean="0"/>
              <a:t>6/14/2018</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90171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BD862E7-95FA-4FC4-9EC5-DDBFA8DC7417}" type="datetimeFigureOut">
              <a:rPr lang="en-US" smtClean="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06897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8DB987F2-A784-4F72-BB57-0E9EACDE722E}" type="datetimeFigureOut">
              <a:rPr lang="en-US" smtClean="0"/>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375380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0BBD51E-4B19-444E-85C0-DBD7EB6263F4}" type="datetimeFigureOut">
              <a:rPr lang="en-US" smtClean="0"/>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58944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0D7255A-4AD5-4D3E-9A0A-689DA3BA976C}" type="datetimeFigureOut">
              <a:rPr lang="en-US" smtClean="0"/>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855247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EE0AD15-87AC-45B2-9EE5-8D165AF83CD7}" type="datetimeFigureOut">
              <a:rPr lang="en-US" smtClean="0"/>
              <a:t>6/14/2018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07713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CC40CCD-F0D6-4CC2-A4C8-2D7D0D875F02}" type="datetimeFigureOut">
              <a:rPr lang="en-US" smtClean="0"/>
              <a:t>6/14/2018</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302147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3CFE2CC-454D-4466-AC55-B86DA0A87BAE}" type="datetimeFigureOut">
              <a:rPr lang="en-US" smtClean="0"/>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922377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47B1BF-4039-460D-A637-65428CBD720E}" type="datetimeFigureOut">
              <a:rPr lang="en-US" smtClean="0"/>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671111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smtClean="0"/>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24361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C9A00F7B-89C5-4DF7-A309-6263220147D4}" type="datetimeFigureOut">
              <a:rPr lang="en-US" smtClean="0"/>
              <a:t>6/14/2018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49673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smtClean="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50820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smtClean="0"/>
              <a:t>6/14/2018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41180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smtClean="0"/>
              <a:t>6/14/2018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8368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ECC86-1672-4627-AEFE-EC5485C73905}" type="datetimeFigureOut">
              <a:rPr lang="en-US" smtClean="0"/>
              <a:t>6/14/2018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4399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CDCB01F-D966-4C62-B900-0BE008A90C98}" type="datetimeFigureOut">
              <a:rPr lang="en-US" smtClean="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172742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E73A0EA-7DC7-4964-BB97-B173EF3B859A}" type="datetimeFigureOut">
              <a:rPr lang="en-US" smtClean="0"/>
              <a:t>6/14/2018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3285209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0EF52CC-F3D9-41D4-BCE4-C208E61A3F31}" type="datetimeFigureOut">
              <a:rPr lang="en-US" smtClean="0"/>
              <a:t>6/14/2018</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6655614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msdn.microsoft.com/es-es/library/7tb7bdw6(v=vs.100).aspx" TargetMode="External"/><Relationship Id="rId13" Type="http://schemas.openxmlformats.org/officeDocument/2006/relationships/hyperlink" Target="https://msdn.microsoft.com/es-es/library/system.int64(v=vs.100).aspx" TargetMode="External"/><Relationship Id="rId18" Type="http://schemas.openxmlformats.org/officeDocument/2006/relationships/hyperlink" Target="https://msdn.microsoft.com/es-es/library/x99xtshc(v=vs.100).aspx" TargetMode="External"/><Relationship Id="rId3" Type="http://schemas.openxmlformats.org/officeDocument/2006/relationships/hyperlink" Target="https://msdn.microsoft.com/es-es/library/system.byte(v=vs.100).aspx" TargetMode="External"/><Relationship Id="rId21" Type="http://schemas.openxmlformats.org/officeDocument/2006/relationships/hyperlink" Target="https://msdn.microsoft.com/es-es/library/system.decimal(v=vs.100).aspx" TargetMode="External"/><Relationship Id="rId7" Type="http://schemas.openxmlformats.org/officeDocument/2006/relationships/hyperlink" Target="https://msdn.microsoft.com/es-es/library/system.uint16(v=vs.100).aspx" TargetMode="External"/><Relationship Id="rId12" Type="http://schemas.openxmlformats.org/officeDocument/2006/relationships/hyperlink" Target="https://msdn.microsoft.com/es-es/library/y595sc15(v=vs.100).aspx" TargetMode="External"/><Relationship Id="rId17" Type="http://schemas.openxmlformats.org/officeDocument/2006/relationships/hyperlink" Target="https://msdn.microsoft.com/es-es/library/system.single(v=vs.100).aspx" TargetMode="External"/><Relationship Id="rId2" Type="http://schemas.openxmlformats.org/officeDocument/2006/relationships/hyperlink" Target="https://msdn.microsoft.com/es-es/library/e2ayt412(v=vs.100).aspx" TargetMode="External"/><Relationship Id="rId16" Type="http://schemas.openxmlformats.org/officeDocument/2006/relationships/hyperlink" Target="https://msdn.microsoft.com/es-es/library/xay7978z(v=vs.100).aspx" TargetMode="External"/><Relationship Id="rId20" Type="http://schemas.openxmlformats.org/officeDocument/2006/relationships/hyperlink" Target="https://msdn.microsoft.com/es-es/library/xtba3z33(v=vs.100).aspx" TargetMode="External"/><Relationship Id="rId1" Type="http://schemas.openxmlformats.org/officeDocument/2006/relationships/slideLayout" Target="../slideLayouts/slideLayout2.xml"/><Relationship Id="rId6" Type="http://schemas.openxmlformats.org/officeDocument/2006/relationships/hyperlink" Target="https://msdn.microsoft.com/es-es/library/x68bebe2(v=vs.100).aspx" TargetMode="External"/><Relationship Id="rId11" Type="http://schemas.openxmlformats.org/officeDocument/2006/relationships/hyperlink" Target="https://msdn.microsoft.com/es-es/library/system.int32(v=vs.100).aspx" TargetMode="External"/><Relationship Id="rId5" Type="http://schemas.openxmlformats.org/officeDocument/2006/relationships/hyperlink" Target="https://msdn.microsoft.com/es-es/library/system.sbyte(v=vs.100).aspx" TargetMode="External"/><Relationship Id="rId15" Type="http://schemas.openxmlformats.org/officeDocument/2006/relationships/hyperlink" Target="https://msdn.microsoft.com/es-es/library/system.uint64(v=vs.100).aspx" TargetMode="External"/><Relationship Id="rId10" Type="http://schemas.openxmlformats.org/officeDocument/2006/relationships/hyperlink" Target="https://msdn.microsoft.com/es-es/library/06bkb8w2(v=vs.100).aspx" TargetMode="External"/><Relationship Id="rId19" Type="http://schemas.openxmlformats.org/officeDocument/2006/relationships/hyperlink" Target="https://msdn.microsoft.com/es-es/library/system.double(v=vs.100).aspx" TargetMode="External"/><Relationship Id="rId4" Type="http://schemas.openxmlformats.org/officeDocument/2006/relationships/hyperlink" Target="https://msdn.microsoft.com/es-es/library/11dhfews(v=vs.100).aspx" TargetMode="External"/><Relationship Id="rId9" Type="http://schemas.openxmlformats.org/officeDocument/2006/relationships/hyperlink" Target="https://msdn.microsoft.com/es-es/library/system.int16(v=vs.100).aspx" TargetMode="External"/><Relationship Id="rId14" Type="http://schemas.openxmlformats.org/officeDocument/2006/relationships/hyperlink" Target="https://msdn.microsoft.com/es-es/library/9zsfkcew(v=vs.100).aspx"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msdn.microsoft.com/es-es/library/x79h55x9(v=vs.100).aspx" TargetMode="External"/><Relationship Id="rId13" Type="http://schemas.openxmlformats.org/officeDocument/2006/relationships/hyperlink" Target="https://msdn.microsoft.com/es-es/library/system.object(v=vs.100).aspx" TargetMode="External"/><Relationship Id="rId3" Type="http://schemas.openxmlformats.org/officeDocument/2006/relationships/hyperlink" Target="https://msdn.microsoft.com/es-es/library/system.boolean(v=vs.100).aspx" TargetMode="External"/><Relationship Id="rId7" Type="http://schemas.openxmlformats.org/officeDocument/2006/relationships/hyperlink" Target="https://msdn.microsoft.com/es-es/library/system.string(v=vs.100).aspx" TargetMode="External"/><Relationship Id="rId12" Type="http://schemas.openxmlformats.org/officeDocument/2006/relationships/hyperlink" Target="https://msdn.microsoft.com/es-es/library/twcxd6b8(v=vs.100).aspx" TargetMode="External"/><Relationship Id="rId2" Type="http://schemas.openxmlformats.org/officeDocument/2006/relationships/hyperlink" Target="https://msdn.microsoft.com/es-es/library/wts33hb3(v=vs.100).aspx" TargetMode="External"/><Relationship Id="rId1" Type="http://schemas.openxmlformats.org/officeDocument/2006/relationships/slideLayout" Target="../slideLayouts/slideLayout2.xml"/><Relationship Id="rId6" Type="http://schemas.openxmlformats.org/officeDocument/2006/relationships/hyperlink" Target="https://msdn.microsoft.com/es-es/library/thwcx436(v=vs.100).aspx" TargetMode="External"/><Relationship Id="rId11" Type="http://schemas.openxmlformats.org/officeDocument/2006/relationships/hyperlink" Target="https://msdn.microsoft.com/es-es/library/system.datetime(v=vs.100).aspx" TargetMode="External"/><Relationship Id="rId5" Type="http://schemas.openxmlformats.org/officeDocument/2006/relationships/hyperlink" Target="https://msdn.microsoft.com/es-es/library/system.char(v=vs.100).aspx" TargetMode="External"/><Relationship Id="rId10" Type="http://schemas.openxmlformats.org/officeDocument/2006/relationships/hyperlink" Target="https://msdn.microsoft.com/es-es/library/3eaydw6e(v=vs.100).aspx" TargetMode="External"/><Relationship Id="rId4" Type="http://schemas.openxmlformats.org/officeDocument/2006/relationships/hyperlink" Target="https://msdn.microsoft.com/es-es/library/7sx7t66b(v=vs.100).aspx" TargetMode="External"/><Relationship Id="rId9" Type="http://schemas.openxmlformats.org/officeDocument/2006/relationships/hyperlink" Target="https://msdn.microsoft.com/es-es/library/system.uint32(v=vs.100).aspx"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docs.microsoft.com/en-us/dotnet/visual-basic/language-reference/operators/like-operato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31321" y="2733709"/>
            <a:ext cx="10714007" cy="1373070"/>
          </a:xfrm>
        </p:spPr>
        <p:txBody>
          <a:bodyPr/>
          <a:lstStyle/>
          <a:p>
            <a:pPr algn="l"/>
            <a:r>
              <a:rPr lang="es-CR" dirty="0" smtClean="0"/>
              <a:t>Introducción a Visual Basic .NET</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20044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Argumentos</a:t>
            </a:r>
            <a:endParaRPr lang="en-US" dirty="0"/>
          </a:p>
        </p:txBody>
      </p:sp>
      <p:sp>
        <p:nvSpPr>
          <p:cNvPr id="3" name="Marcador de contenido 2"/>
          <p:cNvSpPr>
            <a:spLocks noGrp="1"/>
          </p:cNvSpPr>
          <p:nvPr>
            <p:ph idx="1"/>
          </p:nvPr>
        </p:nvSpPr>
        <p:spPr>
          <a:xfrm>
            <a:off x="431321" y="2336873"/>
            <a:ext cx="11274724" cy="4158818"/>
          </a:xfrm>
        </p:spPr>
        <p:txBody>
          <a:bodyPr>
            <a:normAutofit fontScale="92500" lnSpcReduction="20000"/>
          </a:bodyPr>
          <a:lstStyle/>
          <a:p>
            <a:r>
              <a:rPr lang="es-CR" dirty="0" err="1" smtClean="0"/>
              <a:t>ByVal</a:t>
            </a:r>
            <a:endParaRPr lang="es-CR" dirty="0" smtClean="0"/>
          </a:p>
          <a:p>
            <a:pPr lvl="1"/>
            <a:r>
              <a:rPr lang="es-CR" dirty="0" smtClean="0"/>
              <a:t>Indica que el argumento se pasa por valor, este es el modo por defecto en caso de no indicar nada</a:t>
            </a:r>
          </a:p>
          <a:p>
            <a:pPr lvl="1"/>
            <a:r>
              <a:rPr lang="es-CR" dirty="0" err="1" smtClean="0"/>
              <a:t>Ej</a:t>
            </a:r>
            <a:r>
              <a:rPr lang="es-CR" dirty="0" smtClean="0"/>
              <a:t>: </a:t>
            </a:r>
            <a:r>
              <a:rPr lang="es-CR" dirty="0" err="1" smtClean="0">
                <a:solidFill>
                  <a:schemeClr val="accent5">
                    <a:lumMod val="50000"/>
                  </a:schemeClr>
                </a:solidFill>
              </a:rPr>
              <a:t>Public</a:t>
            </a:r>
            <a:r>
              <a:rPr lang="es-CR" dirty="0" smtClean="0">
                <a:solidFill>
                  <a:schemeClr val="accent5">
                    <a:lumMod val="50000"/>
                  </a:schemeClr>
                </a:solidFill>
              </a:rPr>
              <a:t> Sub </a:t>
            </a:r>
            <a:r>
              <a:rPr lang="es-CR" dirty="0" err="1">
                <a:solidFill>
                  <a:schemeClr val="accent5">
                    <a:lumMod val="50000"/>
                  </a:schemeClr>
                </a:solidFill>
              </a:rPr>
              <a:t>DoSomething</a:t>
            </a:r>
            <a:r>
              <a:rPr lang="es-CR" dirty="0">
                <a:solidFill>
                  <a:schemeClr val="accent5">
                    <a:lumMod val="50000"/>
                  </a:schemeClr>
                </a:solidFill>
              </a:rPr>
              <a:t> </a:t>
            </a:r>
            <a:r>
              <a:rPr lang="es-CR" dirty="0" smtClean="0">
                <a:solidFill>
                  <a:schemeClr val="accent5">
                    <a:lumMod val="50000"/>
                  </a:schemeClr>
                </a:solidFill>
              </a:rPr>
              <a:t>(</a:t>
            </a:r>
            <a:r>
              <a:rPr lang="es-CR" dirty="0" err="1" smtClean="0">
                <a:solidFill>
                  <a:schemeClr val="accent5">
                    <a:lumMod val="50000"/>
                  </a:schemeClr>
                </a:solidFill>
              </a:rPr>
              <a:t>ByVal</a:t>
            </a:r>
            <a:r>
              <a:rPr lang="es-CR" dirty="0" smtClean="0">
                <a:solidFill>
                  <a:schemeClr val="accent5">
                    <a:lumMod val="50000"/>
                  </a:schemeClr>
                </a:solidFill>
              </a:rPr>
              <a:t> </a:t>
            </a:r>
            <a:r>
              <a:rPr lang="es-CR" dirty="0" err="1" smtClean="0">
                <a:solidFill>
                  <a:schemeClr val="accent5">
                    <a:lumMod val="50000"/>
                  </a:schemeClr>
                </a:solidFill>
              </a:rPr>
              <a:t>param</a:t>
            </a:r>
            <a:r>
              <a:rPr lang="es-CR" dirty="0" smtClean="0">
                <a:solidFill>
                  <a:schemeClr val="accent5">
                    <a:lumMod val="50000"/>
                  </a:schemeClr>
                </a:solidFill>
              </a:rPr>
              <a:t> As </a:t>
            </a:r>
            <a:r>
              <a:rPr lang="es-CR" dirty="0" err="1" smtClean="0">
                <a:solidFill>
                  <a:schemeClr val="accent5">
                    <a:lumMod val="50000"/>
                  </a:schemeClr>
                </a:solidFill>
              </a:rPr>
              <a:t>string</a:t>
            </a:r>
            <a:r>
              <a:rPr lang="es-CR" dirty="0" smtClean="0">
                <a:solidFill>
                  <a:schemeClr val="accent5">
                    <a:lumMod val="50000"/>
                  </a:schemeClr>
                </a:solidFill>
              </a:rPr>
              <a:t>)</a:t>
            </a:r>
            <a:endParaRPr lang="es-CR" dirty="0" smtClean="0"/>
          </a:p>
          <a:p>
            <a:pPr lvl="1"/>
            <a:r>
              <a:rPr lang="es-CR" dirty="0"/>
              <a:t> </a:t>
            </a:r>
            <a:r>
              <a:rPr lang="es-CR" dirty="0" smtClean="0"/>
              <a:t>    </a:t>
            </a:r>
            <a:r>
              <a:rPr lang="es-CR" dirty="0" err="1" smtClean="0">
                <a:solidFill>
                  <a:schemeClr val="accent5">
                    <a:lumMod val="50000"/>
                  </a:schemeClr>
                </a:solidFill>
              </a:rPr>
              <a:t>Public</a:t>
            </a:r>
            <a:r>
              <a:rPr lang="es-CR" dirty="0" smtClean="0">
                <a:solidFill>
                  <a:schemeClr val="accent5">
                    <a:lumMod val="50000"/>
                  </a:schemeClr>
                </a:solidFill>
              </a:rPr>
              <a:t> </a:t>
            </a:r>
            <a:r>
              <a:rPr lang="es-CR" dirty="0">
                <a:solidFill>
                  <a:schemeClr val="accent5">
                    <a:lumMod val="50000"/>
                  </a:schemeClr>
                </a:solidFill>
              </a:rPr>
              <a:t>Sub </a:t>
            </a:r>
            <a:r>
              <a:rPr lang="es-CR" dirty="0" err="1">
                <a:solidFill>
                  <a:schemeClr val="accent5">
                    <a:lumMod val="50000"/>
                  </a:schemeClr>
                </a:solidFill>
              </a:rPr>
              <a:t>DoSomething</a:t>
            </a:r>
            <a:r>
              <a:rPr lang="es-CR" dirty="0" smtClean="0">
                <a:solidFill>
                  <a:schemeClr val="accent5">
                    <a:lumMod val="50000"/>
                  </a:schemeClr>
                </a:solidFill>
              </a:rPr>
              <a:t> (</a:t>
            </a:r>
            <a:r>
              <a:rPr lang="es-CR" dirty="0" err="1" smtClean="0">
                <a:solidFill>
                  <a:schemeClr val="accent5">
                    <a:lumMod val="50000"/>
                  </a:schemeClr>
                </a:solidFill>
              </a:rPr>
              <a:t>param</a:t>
            </a:r>
            <a:r>
              <a:rPr lang="es-CR" dirty="0" smtClean="0">
                <a:solidFill>
                  <a:schemeClr val="accent5">
                    <a:lumMod val="50000"/>
                  </a:schemeClr>
                </a:solidFill>
              </a:rPr>
              <a:t> </a:t>
            </a:r>
            <a:r>
              <a:rPr lang="es-CR" dirty="0">
                <a:solidFill>
                  <a:schemeClr val="accent5">
                    <a:lumMod val="50000"/>
                  </a:schemeClr>
                </a:solidFill>
              </a:rPr>
              <a:t>As </a:t>
            </a:r>
            <a:r>
              <a:rPr lang="es-CR" dirty="0" err="1">
                <a:solidFill>
                  <a:schemeClr val="accent5">
                    <a:lumMod val="50000"/>
                  </a:schemeClr>
                </a:solidFill>
              </a:rPr>
              <a:t>string</a:t>
            </a:r>
            <a:r>
              <a:rPr lang="es-CR" dirty="0" smtClean="0">
                <a:solidFill>
                  <a:schemeClr val="accent5">
                    <a:lumMod val="50000"/>
                  </a:schemeClr>
                </a:solidFill>
              </a:rPr>
              <a:t>)</a:t>
            </a:r>
          </a:p>
          <a:p>
            <a:r>
              <a:rPr lang="es-CR" dirty="0" err="1" smtClean="0"/>
              <a:t>ByRef</a:t>
            </a:r>
            <a:endParaRPr lang="es-CR" dirty="0" smtClean="0"/>
          </a:p>
          <a:p>
            <a:pPr lvl="1"/>
            <a:r>
              <a:rPr lang="es-CR" dirty="0" smtClean="0"/>
              <a:t>Indica que el argumento se pasa por referencia</a:t>
            </a:r>
          </a:p>
          <a:p>
            <a:pPr lvl="1"/>
            <a:r>
              <a:rPr lang="es-CR" dirty="0" err="1" smtClean="0"/>
              <a:t>ByRef</a:t>
            </a:r>
            <a:r>
              <a:rPr lang="es-CR" dirty="0" smtClean="0"/>
              <a:t> se usa ya sea para no utilizar memoria de más, o porque se desea modificar el argumento</a:t>
            </a:r>
          </a:p>
          <a:p>
            <a:pPr lvl="1"/>
            <a:r>
              <a:rPr lang="es-CR" dirty="0" err="1"/>
              <a:t>Ej</a:t>
            </a:r>
            <a:r>
              <a:rPr lang="es-CR" dirty="0"/>
              <a:t>: </a:t>
            </a:r>
            <a:r>
              <a:rPr lang="es-CR" dirty="0" err="1">
                <a:solidFill>
                  <a:schemeClr val="accent5">
                    <a:lumMod val="50000"/>
                  </a:schemeClr>
                </a:solidFill>
              </a:rPr>
              <a:t>Public</a:t>
            </a:r>
            <a:r>
              <a:rPr lang="es-CR" dirty="0">
                <a:solidFill>
                  <a:schemeClr val="accent5">
                    <a:lumMod val="50000"/>
                  </a:schemeClr>
                </a:solidFill>
              </a:rPr>
              <a:t> Sub </a:t>
            </a:r>
            <a:r>
              <a:rPr lang="es-CR" dirty="0" err="1" smtClean="0">
                <a:solidFill>
                  <a:schemeClr val="accent5">
                    <a:lumMod val="50000"/>
                  </a:schemeClr>
                </a:solidFill>
              </a:rPr>
              <a:t>DoSomething</a:t>
            </a:r>
            <a:r>
              <a:rPr lang="es-CR" dirty="0" smtClean="0">
                <a:solidFill>
                  <a:schemeClr val="accent5">
                    <a:lumMod val="50000"/>
                  </a:schemeClr>
                </a:solidFill>
              </a:rPr>
              <a:t>(</a:t>
            </a:r>
            <a:r>
              <a:rPr lang="es-CR" dirty="0" err="1" smtClean="0">
                <a:solidFill>
                  <a:schemeClr val="accent5">
                    <a:lumMod val="50000"/>
                  </a:schemeClr>
                </a:solidFill>
              </a:rPr>
              <a:t>ByRef</a:t>
            </a:r>
            <a:r>
              <a:rPr lang="es-CR" dirty="0" smtClean="0">
                <a:solidFill>
                  <a:schemeClr val="accent5">
                    <a:lumMod val="50000"/>
                  </a:schemeClr>
                </a:solidFill>
              </a:rPr>
              <a:t> </a:t>
            </a:r>
            <a:r>
              <a:rPr lang="es-CR" dirty="0" err="1">
                <a:solidFill>
                  <a:schemeClr val="accent5">
                    <a:lumMod val="50000"/>
                  </a:schemeClr>
                </a:solidFill>
              </a:rPr>
              <a:t>param</a:t>
            </a:r>
            <a:r>
              <a:rPr lang="es-CR" dirty="0">
                <a:solidFill>
                  <a:schemeClr val="accent5">
                    <a:lumMod val="50000"/>
                  </a:schemeClr>
                </a:solidFill>
              </a:rPr>
              <a:t> As </a:t>
            </a:r>
            <a:r>
              <a:rPr lang="es-CR" dirty="0" err="1">
                <a:solidFill>
                  <a:schemeClr val="accent5">
                    <a:lumMod val="50000"/>
                  </a:schemeClr>
                </a:solidFill>
              </a:rPr>
              <a:t>string</a:t>
            </a:r>
            <a:r>
              <a:rPr lang="es-CR" dirty="0" smtClean="0">
                <a:solidFill>
                  <a:schemeClr val="accent5">
                    <a:lumMod val="50000"/>
                  </a:schemeClr>
                </a:solidFill>
              </a:rPr>
              <a:t>)</a:t>
            </a:r>
            <a:endParaRPr lang="en-US" dirty="0" smtClean="0">
              <a:solidFill>
                <a:schemeClr val="accent5">
                  <a:lumMod val="50000"/>
                </a:schemeClr>
              </a:solidFill>
            </a:endParaRPr>
          </a:p>
          <a:p>
            <a:endParaRPr lang="es-CR" dirty="0"/>
          </a:p>
          <a:p>
            <a:r>
              <a:rPr lang="es-CR" dirty="0" err="1" smtClean="0"/>
              <a:t>ByVal</a:t>
            </a:r>
            <a:r>
              <a:rPr lang="es-CR" dirty="0" smtClean="0"/>
              <a:t> solo aplica para los tipos de datos primitivos del sistema (los que no necesitan “new”), el resto de argumentos se pasan siempre por referencia aunque se declaren con </a:t>
            </a:r>
            <a:r>
              <a:rPr lang="es-CR" dirty="0" err="1" smtClean="0"/>
              <a:t>ByVal</a:t>
            </a:r>
            <a:endParaRPr lang="es-CR" dirty="0" smtClean="0"/>
          </a:p>
          <a:p>
            <a:r>
              <a:rPr lang="es-CR" dirty="0" smtClean="0"/>
              <a:t>Si realmente se quiere prevenir que un argumento se modifique, es mejor enviar una copia de dicho argumento como parámetro y así el original se conservaría sin cambios</a:t>
            </a:r>
          </a:p>
        </p:txBody>
      </p:sp>
    </p:spTree>
    <p:extLst>
      <p:ext uri="{BB962C8B-B14F-4D97-AF65-F5344CB8AC3E}">
        <p14:creationId xmlns:p14="http://schemas.microsoft.com/office/powerpoint/2010/main" val="3379780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Argumentos</a:t>
            </a:r>
            <a:endParaRPr lang="en-US" dirty="0"/>
          </a:p>
        </p:txBody>
      </p:sp>
      <p:sp>
        <p:nvSpPr>
          <p:cNvPr id="3" name="Marcador de contenido 2"/>
          <p:cNvSpPr>
            <a:spLocks noGrp="1"/>
          </p:cNvSpPr>
          <p:nvPr>
            <p:ph idx="1"/>
          </p:nvPr>
        </p:nvSpPr>
        <p:spPr>
          <a:xfrm>
            <a:off x="431321" y="2336873"/>
            <a:ext cx="11274724" cy="4158818"/>
          </a:xfrm>
        </p:spPr>
        <p:txBody>
          <a:bodyPr>
            <a:normAutofit/>
          </a:bodyPr>
          <a:lstStyle/>
          <a:p>
            <a:r>
              <a:rPr lang="es-CR" dirty="0" smtClean="0"/>
              <a:t>Algunas consideraciones con respecto </a:t>
            </a:r>
            <a:r>
              <a:rPr lang="es-CR" dirty="0" err="1" smtClean="0"/>
              <a:t>ByVal</a:t>
            </a:r>
            <a:r>
              <a:rPr lang="es-CR" dirty="0" smtClean="0"/>
              <a:t> y </a:t>
            </a:r>
            <a:r>
              <a:rPr lang="es-CR" dirty="0" err="1" smtClean="0"/>
              <a:t>ByRef</a:t>
            </a:r>
            <a:r>
              <a:rPr lang="es-CR" dirty="0" smtClean="0"/>
              <a:t>:</a:t>
            </a:r>
          </a:p>
          <a:p>
            <a:pPr lvl="1"/>
            <a:r>
              <a:rPr lang="es-CR" dirty="0" smtClean="0"/>
              <a:t>Si el elemento que se pasa como argumento no es modificable entonces no importa si se pasa por valor o por referencia porque de ninguna forma se podrá modificar.</a:t>
            </a:r>
          </a:p>
          <a:p>
            <a:pPr lvl="1"/>
            <a:r>
              <a:rPr lang="es-CR" dirty="0" smtClean="0"/>
              <a:t>Los </a:t>
            </a:r>
            <a:r>
              <a:rPr lang="es-CR" b="1" dirty="0" smtClean="0"/>
              <a:t>elementos</a:t>
            </a:r>
            <a:r>
              <a:rPr lang="es-CR" dirty="0" smtClean="0"/>
              <a:t> </a:t>
            </a:r>
            <a:r>
              <a:rPr lang="es-CR" b="1" dirty="0" smtClean="0"/>
              <a:t>no modificables </a:t>
            </a:r>
            <a:r>
              <a:rPr lang="es-CR" dirty="0" smtClean="0"/>
              <a:t>son: </a:t>
            </a:r>
          </a:p>
          <a:p>
            <a:pPr lvl="2"/>
            <a:r>
              <a:rPr lang="es-CR" dirty="0" smtClean="0"/>
              <a:t>Variables, </a:t>
            </a:r>
            <a:r>
              <a:rPr lang="es-CR" dirty="0" err="1" smtClean="0"/>
              <a:t>fields</a:t>
            </a:r>
            <a:r>
              <a:rPr lang="es-CR" dirty="0" smtClean="0"/>
              <a:t> y propiedades de solo lectura</a:t>
            </a:r>
          </a:p>
          <a:p>
            <a:pPr lvl="2"/>
            <a:r>
              <a:rPr lang="es-CR" dirty="0" smtClean="0"/>
              <a:t>Constantes y literales</a:t>
            </a:r>
          </a:p>
          <a:p>
            <a:pPr lvl="2"/>
            <a:r>
              <a:rPr lang="es-CR" dirty="0" smtClean="0"/>
              <a:t>Miembros de Enumerados</a:t>
            </a:r>
          </a:p>
          <a:p>
            <a:pPr lvl="2"/>
            <a:r>
              <a:rPr lang="es-CR" dirty="0" smtClean="0"/>
              <a:t>Expresiones</a:t>
            </a:r>
          </a:p>
          <a:p>
            <a:pPr lvl="1"/>
            <a:r>
              <a:rPr lang="es-CR" dirty="0" smtClean="0"/>
              <a:t>Los </a:t>
            </a:r>
            <a:r>
              <a:rPr lang="es-CR" b="1" dirty="0" smtClean="0"/>
              <a:t>argumentos no modificables </a:t>
            </a:r>
            <a:r>
              <a:rPr lang="es-CR" dirty="0" smtClean="0"/>
              <a:t>son elementos no modificables pasados como argumentos o un elemento modificable pasado como </a:t>
            </a:r>
            <a:r>
              <a:rPr lang="es-CR" dirty="0" err="1" smtClean="0"/>
              <a:t>ByVal</a:t>
            </a:r>
            <a:endParaRPr lang="es-CR" dirty="0" smtClean="0"/>
          </a:p>
          <a:p>
            <a:pPr lvl="2"/>
            <a:endParaRPr lang="es-CR" dirty="0"/>
          </a:p>
          <a:p>
            <a:pPr lvl="2"/>
            <a:endParaRPr lang="es-CR" dirty="0" smtClean="0"/>
          </a:p>
        </p:txBody>
      </p:sp>
    </p:spTree>
    <p:extLst>
      <p:ext uri="{BB962C8B-B14F-4D97-AF65-F5344CB8AC3E}">
        <p14:creationId xmlns:p14="http://schemas.microsoft.com/office/powerpoint/2010/main" val="1036088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Argumentos</a:t>
            </a:r>
            <a:endParaRPr lang="en-US" dirty="0"/>
          </a:p>
        </p:txBody>
      </p:sp>
      <p:sp>
        <p:nvSpPr>
          <p:cNvPr id="3" name="Marcador de contenido 2"/>
          <p:cNvSpPr>
            <a:spLocks noGrp="1"/>
          </p:cNvSpPr>
          <p:nvPr>
            <p:ph idx="1"/>
          </p:nvPr>
        </p:nvSpPr>
        <p:spPr>
          <a:xfrm>
            <a:off x="431321" y="2336873"/>
            <a:ext cx="11274724" cy="4158818"/>
          </a:xfrm>
        </p:spPr>
        <p:txBody>
          <a:bodyPr>
            <a:normAutofit/>
          </a:bodyPr>
          <a:lstStyle/>
          <a:p>
            <a:r>
              <a:rPr lang="es-CR" dirty="0" smtClean="0"/>
              <a:t>La ventaja de pasar un argumento como </a:t>
            </a:r>
            <a:r>
              <a:rPr lang="es-CR" dirty="0" err="1" smtClean="0"/>
              <a:t>ByRef</a:t>
            </a:r>
            <a:r>
              <a:rPr lang="es-CR" dirty="0" smtClean="0"/>
              <a:t> es que el procedimiento puede retornar un valor a través de ese argumento</a:t>
            </a:r>
          </a:p>
          <a:p>
            <a:r>
              <a:rPr lang="es-CR" dirty="0" smtClean="0"/>
              <a:t>La ventaja de pasar un argumento como </a:t>
            </a:r>
            <a:r>
              <a:rPr lang="es-CR" dirty="0" err="1" smtClean="0"/>
              <a:t>ByVal</a:t>
            </a:r>
            <a:r>
              <a:rPr lang="es-CR" dirty="0" smtClean="0"/>
              <a:t> es que se protege la variable de ser modificada por el procedimiento</a:t>
            </a:r>
          </a:p>
          <a:p>
            <a:r>
              <a:rPr lang="es-CR" dirty="0" smtClean="0"/>
              <a:t>Con respecto al rendimiento:</a:t>
            </a:r>
          </a:p>
          <a:p>
            <a:pPr lvl="1"/>
            <a:r>
              <a:rPr lang="es-CR" dirty="0" smtClean="0"/>
              <a:t>Al pasar argumentos de tipo valor, si se pasa por </a:t>
            </a:r>
            <a:r>
              <a:rPr lang="es-CR" dirty="0" err="1" smtClean="0"/>
              <a:t>ByVal</a:t>
            </a:r>
            <a:r>
              <a:rPr lang="es-CR" dirty="0" smtClean="0"/>
              <a:t> un argumento muy grande, Visual Basic copia el contenido completo del argumento, por lo que podría ser más eficiente pasarlo por </a:t>
            </a:r>
            <a:r>
              <a:rPr lang="es-CR" dirty="0" err="1" smtClean="0"/>
              <a:t>ByRef</a:t>
            </a:r>
            <a:endParaRPr lang="es-CR" dirty="0" smtClean="0"/>
          </a:p>
          <a:p>
            <a:pPr lvl="1"/>
            <a:r>
              <a:rPr lang="es-CR" dirty="0" smtClean="0"/>
              <a:t>Para los elementos de tipo referencia pasados como argumento solamente se copia el puntero, por lo que se pueden pasar argumentos de tipo </a:t>
            </a:r>
            <a:r>
              <a:rPr lang="es-CR" dirty="0" err="1" smtClean="0"/>
              <a:t>String</a:t>
            </a:r>
            <a:r>
              <a:rPr lang="es-CR" dirty="0" smtClean="0"/>
              <a:t> u </a:t>
            </a:r>
            <a:r>
              <a:rPr lang="es-CR" dirty="0" err="1" smtClean="0"/>
              <a:t>Object</a:t>
            </a:r>
            <a:r>
              <a:rPr lang="es-CR" dirty="0" smtClean="0"/>
              <a:t> sin tener problemas de rendimiento</a:t>
            </a:r>
          </a:p>
          <a:p>
            <a:endParaRPr lang="es-CR" dirty="0"/>
          </a:p>
          <a:p>
            <a:pPr lvl="2"/>
            <a:endParaRPr lang="es-CR" dirty="0" smtClean="0"/>
          </a:p>
        </p:txBody>
      </p:sp>
    </p:spTree>
    <p:extLst>
      <p:ext uri="{BB962C8B-B14F-4D97-AF65-F5344CB8AC3E}">
        <p14:creationId xmlns:p14="http://schemas.microsoft.com/office/powerpoint/2010/main" val="2559941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Argumentos</a:t>
            </a:r>
            <a:endParaRPr lang="en-US" dirty="0"/>
          </a:p>
        </p:txBody>
      </p:sp>
      <p:sp>
        <p:nvSpPr>
          <p:cNvPr id="3" name="Marcador de contenido 2"/>
          <p:cNvSpPr>
            <a:spLocks noGrp="1"/>
          </p:cNvSpPr>
          <p:nvPr>
            <p:ph idx="1"/>
          </p:nvPr>
        </p:nvSpPr>
        <p:spPr>
          <a:xfrm>
            <a:off x="431321" y="2336873"/>
            <a:ext cx="11274724" cy="4158818"/>
          </a:xfrm>
        </p:spPr>
        <p:txBody>
          <a:bodyPr>
            <a:normAutofit/>
          </a:bodyPr>
          <a:lstStyle/>
          <a:p>
            <a:r>
              <a:rPr lang="es-CR" dirty="0" smtClean="0"/>
              <a:t>Para forzar que un argumento definido como </a:t>
            </a:r>
            <a:r>
              <a:rPr lang="es-CR" dirty="0" err="1" smtClean="0"/>
              <a:t>ByRef</a:t>
            </a:r>
            <a:r>
              <a:rPr lang="es-CR" dirty="0" smtClean="0"/>
              <a:t> se pase por valor, se debe encerrar entre paréntesis en el llamado. Ejemplo:</a:t>
            </a:r>
          </a:p>
          <a:p>
            <a:endParaRPr lang="es-CR" dirty="0" smtClean="0"/>
          </a:p>
          <a:p>
            <a:endParaRPr lang="es-CR" dirty="0"/>
          </a:p>
          <a:p>
            <a:pPr lvl="2"/>
            <a:endParaRPr lang="es-CR" dirty="0" smtClean="0"/>
          </a:p>
        </p:txBody>
      </p:sp>
      <p:pic>
        <p:nvPicPr>
          <p:cNvPr id="4" name="Imagen 3"/>
          <p:cNvPicPr>
            <a:picLocks noChangeAspect="1"/>
          </p:cNvPicPr>
          <p:nvPr/>
        </p:nvPicPr>
        <p:blipFill>
          <a:blip r:embed="rId2"/>
          <a:stretch>
            <a:fillRect/>
          </a:stretch>
        </p:blipFill>
        <p:spPr>
          <a:xfrm>
            <a:off x="2018361" y="3103808"/>
            <a:ext cx="7562850" cy="3657600"/>
          </a:xfrm>
          <a:prstGeom prst="rect">
            <a:avLst/>
          </a:prstGeom>
        </p:spPr>
      </p:pic>
    </p:spTree>
    <p:extLst>
      <p:ext uri="{BB962C8B-B14F-4D97-AF65-F5344CB8AC3E}">
        <p14:creationId xmlns:p14="http://schemas.microsoft.com/office/powerpoint/2010/main" val="1889009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Clases</a:t>
            </a:r>
            <a:endParaRPr lang="en-US" dirty="0"/>
          </a:p>
        </p:txBody>
      </p:sp>
      <p:sp>
        <p:nvSpPr>
          <p:cNvPr id="3" name="Marcador de contenido 2"/>
          <p:cNvSpPr>
            <a:spLocks noGrp="1"/>
          </p:cNvSpPr>
          <p:nvPr>
            <p:ph idx="1"/>
          </p:nvPr>
        </p:nvSpPr>
        <p:spPr>
          <a:xfrm>
            <a:off x="517585" y="2603500"/>
            <a:ext cx="11136701" cy="3416300"/>
          </a:xfrm>
        </p:spPr>
        <p:txBody>
          <a:bodyPr/>
          <a:lstStyle/>
          <a:p>
            <a:r>
              <a:rPr lang="es-CR" dirty="0" smtClean="0"/>
              <a:t>Encapsulan atributos y comportamientos</a:t>
            </a:r>
          </a:p>
          <a:p>
            <a:r>
              <a:rPr lang="es-CR" dirty="0" smtClean="0"/>
              <a:t>Se declaran con la palabra reservada “</a:t>
            </a:r>
            <a:r>
              <a:rPr lang="es-CR" dirty="0" err="1" smtClean="0">
                <a:solidFill>
                  <a:schemeClr val="accent5">
                    <a:lumMod val="50000"/>
                  </a:schemeClr>
                </a:solidFill>
              </a:rPr>
              <a:t>Class</a:t>
            </a:r>
            <a:r>
              <a:rPr lang="es-CR" dirty="0" smtClean="0"/>
              <a:t>”</a:t>
            </a:r>
          </a:p>
          <a:p>
            <a:r>
              <a:rPr lang="es-CR" dirty="0"/>
              <a:t>El constructor de una clase siempre debe declararse como “</a:t>
            </a:r>
            <a:r>
              <a:rPr lang="es-CR" dirty="0">
                <a:solidFill>
                  <a:schemeClr val="accent5">
                    <a:lumMod val="50000"/>
                  </a:schemeClr>
                </a:solidFill>
              </a:rPr>
              <a:t>Sub New</a:t>
            </a:r>
            <a:r>
              <a:rPr lang="es-CR" dirty="0" smtClean="0"/>
              <a:t>”</a:t>
            </a:r>
            <a:endParaRPr lang="en-US" dirty="0"/>
          </a:p>
          <a:p>
            <a:r>
              <a:rPr lang="es-CR" dirty="0" smtClean="0"/>
              <a:t>Los comportamientos pueden ser </a:t>
            </a:r>
            <a:r>
              <a:rPr lang="es-CR" dirty="0" err="1" smtClean="0"/>
              <a:t>Function</a:t>
            </a:r>
            <a:r>
              <a:rPr lang="es-CR" dirty="0" smtClean="0"/>
              <a:t> o Sub</a:t>
            </a:r>
          </a:p>
          <a:p>
            <a:r>
              <a:rPr lang="es-CR" dirty="0" smtClean="0"/>
              <a:t>Los atributos pueden ser simples variables, o </a:t>
            </a:r>
            <a:r>
              <a:rPr lang="es-CR" dirty="0" err="1" smtClean="0"/>
              <a:t>Properties</a:t>
            </a:r>
            <a:endParaRPr lang="es-CR" dirty="0" smtClean="0"/>
          </a:p>
          <a:p>
            <a:r>
              <a:rPr lang="es-CR" dirty="0" smtClean="0"/>
              <a:t>Una clase puede tener varios constructores, si no se declara ninguno el compilar crea uno por defecto</a:t>
            </a:r>
          </a:p>
        </p:txBody>
      </p:sp>
    </p:spTree>
    <p:extLst>
      <p:ext uri="{BB962C8B-B14F-4D97-AF65-F5344CB8AC3E}">
        <p14:creationId xmlns:p14="http://schemas.microsoft.com/office/powerpoint/2010/main" val="2061934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Propiedades</a:t>
            </a:r>
            <a:endParaRPr lang="en-US" dirty="0"/>
          </a:p>
        </p:txBody>
      </p:sp>
      <p:sp>
        <p:nvSpPr>
          <p:cNvPr id="3" name="Marcador de contenido 2"/>
          <p:cNvSpPr>
            <a:spLocks noGrp="1"/>
          </p:cNvSpPr>
          <p:nvPr>
            <p:ph idx="1"/>
          </p:nvPr>
        </p:nvSpPr>
        <p:spPr>
          <a:xfrm>
            <a:off x="448574" y="2603500"/>
            <a:ext cx="11110822" cy="3416300"/>
          </a:xfrm>
        </p:spPr>
        <p:txBody>
          <a:bodyPr/>
          <a:lstStyle/>
          <a:p>
            <a:r>
              <a:rPr lang="es-CR" dirty="0" smtClean="0"/>
              <a:t>Se declaran con la palabra reservada </a:t>
            </a:r>
            <a:r>
              <a:rPr lang="es-CR" dirty="0" err="1" smtClean="0">
                <a:solidFill>
                  <a:schemeClr val="accent5">
                    <a:lumMod val="50000"/>
                  </a:schemeClr>
                </a:solidFill>
              </a:rPr>
              <a:t>Property</a:t>
            </a:r>
            <a:r>
              <a:rPr lang="es-CR" dirty="0" smtClean="0"/>
              <a:t> y encapsulan los métodos </a:t>
            </a:r>
            <a:r>
              <a:rPr lang="es-CR" dirty="0" err="1" smtClean="0"/>
              <a:t>get</a:t>
            </a:r>
            <a:r>
              <a:rPr lang="es-CR" dirty="0" smtClean="0"/>
              <a:t> y set para una variable	</a:t>
            </a:r>
          </a:p>
          <a:p>
            <a:r>
              <a:rPr lang="es-CR" dirty="0" smtClean="0"/>
              <a:t>Las propiedades de solo lectura se deben declarar con la palabra </a:t>
            </a:r>
            <a:r>
              <a:rPr lang="es-CR" dirty="0" err="1" smtClean="0">
                <a:solidFill>
                  <a:schemeClr val="accent5">
                    <a:lumMod val="50000"/>
                  </a:schemeClr>
                </a:solidFill>
              </a:rPr>
              <a:t>ReadOnly</a:t>
            </a:r>
            <a:r>
              <a:rPr lang="es-CR" dirty="0" smtClean="0"/>
              <a:t> y solo implementan el método </a:t>
            </a:r>
            <a:r>
              <a:rPr lang="es-CR" dirty="0" err="1" smtClean="0"/>
              <a:t>Get</a:t>
            </a:r>
            <a:endParaRPr lang="es-CR" dirty="0" smtClean="0"/>
          </a:p>
          <a:p>
            <a:r>
              <a:rPr lang="es-CR" dirty="0" smtClean="0"/>
              <a:t>Las propiedades de solo escritura se deben declarar con la palabra </a:t>
            </a:r>
            <a:r>
              <a:rPr lang="es-CR" dirty="0" err="1" smtClean="0">
                <a:solidFill>
                  <a:schemeClr val="accent5">
                    <a:lumMod val="50000"/>
                  </a:schemeClr>
                </a:solidFill>
              </a:rPr>
              <a:t>WriteOnly</a:t>
            </a:r>
            <a:r>
              <a:rPr lang="es-CR" dirty="0" smtClean="0"/>
              <a:t> y solo implementan el método Set</a:t>
            </a:r>
          </a:p>
          <a:p>
            <a:r>
              <a:rPr lang="es-CR" dirty="0" smtClean="0"/>
              <a:t>Una propiedad que acepte lectura y escritura de una variable y no lleve ninguna lógica adicional, se puede declarar de forma simplificada, </a:t>
            </a:r>
            <a:r>
              <a:rPr lang="es-CR" dirty="0" err="1" smtClean="0"/>
              <a:t>ej</a:t>
            </a:r>
            <a:r>
              <a:rPr lang="es-CR" dirty="0" smtClean="0"/>
              <a:t>:</a:t>
            </a:r>
          </a:p>
          <a:p>
            <a:pPr lvl="1"/>
            <a:r>
              <a:rPr lang="es-CR" dirty="0" err="1" smtClean="0">
                <a:solidFill>
                  <a:schemeClr val="accent5">
                    <a:lumMod val="50000"/>
                  </a:schemeClr>
                </a:solidFill>
              </a:rPr>
              <a:t>Public</a:t>
            </a:r>
            <a:r>
              <a:rPr lang="es-CR" dirty="0" smtClean="0">
                <a:solidFill>
                  <a:schemeClr val="accent5">
                    <a:lumMod val="50000"/>
                  </a:schemeClr>
                </a:solidFill>
              </a:rPr>
              <a:t> </a:t>
            </a:r>
            <a:r>
              <a:rPr lang="es-CR" dirty="0" err="1" smtClean="0">
                <a:solidFill>
                  <a:schemeClr val="accent5">
                    <a:lumMod val="50000"/>
                  </a:schemeClr>
                </a:solidFill>
              </a:rPr>
              <a:t>Property</a:t>
            </a:r>
            <a:r>
              <a:rPr lang="es-CR" dirty="0" smtClean="0">
                <a:solidFill>
                  <a:schemeClr val="accent5">
                    <a:lumMod val="50000"/>
                  </a:schemeClr>
                </a:solidFill>
              </a:rPr>
              <a:t> Apellido as </a:t>
            </a:r>
            <a:r>
              <a:rPr lang="es-CR" dirty="0" err="1" smtClean="0">
                <a:solidFill>
                  <a:schemeClr val="accent5">
                    <a:lumMod val="50000"/>
                  </a:schemeClr>
                </a:solidFill>
              </a:rPr>
              <a:t>String</a:t>
            </a:r>
            <a:endParaRPr lang="es-CR" dirty="0" smtClean="0">
              <a:solidFill>
                <a:schemeClr val="accent5">
                  <a:lumMod val="50000"/>
                </a:schemeClr>
              </a:solidFill>
            </a:endParaRPr>
          </a:p>
          <a:p>
            <a:pPr lvl="1"/>
            <a:r>
              <a:rPr lang="es-CR" dirty="0" smtClean="0"/>
              <a:t>Lo anterior crea una variable oculta llamada _apellido y los métodos </a:t>
            </a:r>
            <a:r>
              <a:rPr lang="es-CR" dirty="0" err="1" smtClean="0"/>
              <a:t>get</a:t>
            </a:r>
            <a:r>
              <a:rPr lang="es-CR" dirty="0" smtClean="0"/>
              <a:t> y set para accederla</a:t>
            </a:r>
            <a:endParaRPr lang="en-US" dirty="0"/>
          </a:p>
        </p:txBody>
      </p:sp>
    </p:spTree>
    <p:extLst>
      <p:ext uri="{BB962C8B-B14F-4D97-AF65-F5344CB8AC3E}">
        <p14:creationId xmlns:p14="http://schemas.microsoft.com/office/powerpoint/2010/main" val="1114686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Propiedades</a:t>
            </a:r>
            <a:endParaRPr lang="en-US" dirty="0"/>
          </a:p>
        </p:txBody>
      </p:sp>
      <p:pic>
        <p:nvPicPr>
          <p:cNvPr id="4" name="Marcador de contenido 18"/>
          <p:cNvPicPr>
            <a:picLocks noGrp="1" noChangeAspect="1"/>
          </p:cNvPicPr>
          <p:nvPr>
            <p:ph idx="1"/>
          </p:nvPr>
        </p:nvPicPr>
        <p:blipFill>
          <a:blip r:embed="rId2"/>
          <a:stretch>
            <a:fillRect/>
          </a:stretch>
        </p:blipFill>
        <p:spPr>
          <a:xfrm>
            <a:off x="1841069" y="2644684"/>
            <a:ext cx="3997823" cy="3609975"/>
          </a:xfrm>
          <a:prstGeom prst="rect">
            <a:avLst/>
          </a:prstGeom>
          <a:ln>
            <a:noFill/>
          </a:ln>
          <a:effectLst>
            <a:outerShdw blurRad="190500" algn="tl" rotWithShape="0">
              <a:srgbClr val="000000">
                <a:alpha val="70000"/>
              </a:srgbClr>
            </a:outerShdw>
          </a:effectLst>
        </p:spPr>
      </p:pic>
      <p:pic>
        <p:nvPicPr>
          <p:cNvPr id="3" name="Imagen 2"/>
          <p:cNvPicPr>
            <a:picLocks noChangeAspect="1"/>
          </p:cNvPicPr>
          <p:nvPr/>
        </p:nvPicPr>
        <p:blipFill>
          <a:blip r:embed="rId3"/>
          <a:stretch>
            <a:fillRect/>
          </a:stretch>
        </p:blipFill>
        <p:spPr>
          <a:xfrm>
            <a:off x="6324330" y="2644685"/>
            <a:ext cx="4029075" cy="36099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78948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Herencia</a:t>
            </a:r>
            <a:endParaRPr lang="en-US" dirty="0"/>
          </a:p>
        </p:txBody>
      </p:sp>
      <p:sp>
        <p:nvSpPr>
          <p:cNvPr id="3" name="Marcador de contenido 2"/>
          <p:cNvSpPr>
            <a:spLocks noGrp="1"/>
          </p:cNvSpPr>
          <p:nvPr>
            <p:ph idx="1"/>
          </p:nvPr>
        </p:nvSpPr>
        <p:spPr>
          <a:xfrm>
            <a:off x="483079" y="2346385"/>
            <a:ext cx="11205713" cy="4356340"/>
          </a:xfrm>
        </p:spPr>
        <p:txBody>
          <a:bodyPr>
            <a:normAutofit fontScale="92500" lnSpcReduction="10000"/>
          </a:bodyPr>
          <a:lstStyle/>
          <a:p>
            <a:r>
              <a:rPr lang="es-CR" dirty="0" smtClean="0"/>
              <a:t>Una clase puede heredar de otra usando la palabra “</a:t>
            </a:r>
            <a:r>
              <a:rPr lang="es-CR" dirty="0" err="1" smtClean="0"/>
              <a:t>Inherits</a:t>
            </a:r>
            <a:r>
              <a:rPr lang="es-CR" dirty="0" smtClean="0"/>
              <a:t>” en la siguiente línea</a:t>
            </a:r>
          </a:p>
          <a:p>
            <a:pPr marL="457200" lvl="1" indent="0">
              <a:buNone/>
            </a:pPr>
            <a:r>
              <a:rPr lang="es-CR" dirty="0" err="1" smtClean="0">
                <a:solidFill>
                  <a:schemeClr val="accent5">
                    <a:lumMod val="50000"/>
                  </a:schemeClr>
                </a:solidFill>
              </a:rPr>
              <a:t>Public</a:t>
            </a:r>
            <a:r>
              <a:rPr lang="es-CR" dirty="0" smtClean="0">
                <a:solidFill>
                  <a:schemeClr val="accent5">
                    <a:lumMod val="50000"/>
                  </a:schemeClr>
                </a:solidFill>
              </a:rPr>
              <a:t> </a:t>
            </a:r>
            <a:r>
              <a:rPr lang="es-CR" dirty="0" err="1" smtClean="0">
                <a:solidFill>
                  <a:schemeClr val="accent5">
                    <a:lumMod val="50000"/>
                  </a:schemeClr>
                </a:solidFill>
              </a:rPr>
              <a:t>Class</a:t>
            </a:r>
            <a:r>
              <a:rPr lang="es-CR" dirty="0" smtClean="0">
                <a:solidFill>
                  <a:schemeClr val="accent5">
                    <a:lumMod val="50000"/>
                  </a:schemeClr>
                </a:solidFill>
              </a:rPr>
              <a:t> Hija</a:t>
            </a:r>
          </a:p>
          <a:p>
            <a:pPr marL="457200" lvl="1" indent="0">
              <a:buNone/>
            </a:pPr>
            <a:r>
              <a:rPr lang="es-CR" dirty="0">
                <a:solidFill>
                  <a:schemeClr val="accent5">
                    <a:lumMod val="50000"/>
                  </a:schemeClr>
                </a:solidFill>
              </a:rPr>
              <a:t> </a:t>
            </a:r>
            <a:r>
              <a:rPr lang="es-CR" dirty="0" smtClean="0">
                <a:solidFill>
                  <a:schemeClr val="accent5">
                    <a:lumMod val="50000"/>
                  </a:schemeClr>
                </a:solidFill>
              </a:rPr>
              <a:t> 	</a:t>
            </a:r>
            <a:r>
              <a:rPr lang="es-CR" dirty="0" err="1" smtClean="0">
                <a:solidFill>
                  <a:schemeClr val="accent5">
                    <a:lumMod val="50000"/>
                  </a:schemeClr>
                </a:solidFill>
              </a:rPr>
              <a:t>Inherits</a:t>
            </a:r>
            <a:r>
              <a:rPr lang="es-CR" dirty="0" smtClean="0">
                <a:solidFill>
                  <a:schemeClr val="accent5">
                    <a:lumMod val="50000"/>
                  </a:schemeClr>
                </a:solidFill>
              </a:rPr>
              <a:t> Base</a:t>
            </a:r>
          </a:p>
          <a:p>
            <a:r>
              <a:rPr lang="es-CR" dirty="0" smtClean="0"/>
              <a:t>Los métodos de la clase base se pueden sobrescribir usando la palabra “</a:t>
            </a:r>
            <a:r>
              <a:rPr lang="es-CR" dirty="0" err="1" smtClean="0"/>
              <a:t>overrides</a:t>
            </a:r>
            <a:r>
              <a:rPr lang="es-CR" dirty="0" smtClean="0"/>
              <a:t>”</a:t>
            </a:r>
          </a:p>
          <a:p>
            <a:pPr lvl="1"/>
            <a:r>
              <a:rPr lang="es-CR" dirty="0" err="1" smtClean="0">
                <a:solidFill>
                  <a:schemeClr val="accent5">
                    <a:lumMod val="50000"/>
                  </a:schemeClr>
                </a:solidFill>
              </a:rPr>
              <a:t>Public</a:t>
            </a:r>
            <a:r>
              <a:rPr lang="es-CR" dirty="0" smtClean="0">
                <a:solidFill>
                  <a:schemeClr val="accent5">
                    <a:lumMod val="50000"/>
                  </a:schemeClr>
                </a:solidFill>
              </a:rPr>
              <a:t> </a:t>
            </a:r>
            <a:r>
              <a:rPr lang="es-CR" dirty="0" err="1" smtClean="0">
                <a:solidFill>
                  <a:schemeClr val="accent5">
                    <a:lumMod val="50000"/>
                  </a:schemeClr>
                </a:solidFill>
              </a:rPr>
              <a:t>Overrides</a:t>
            </a:r>
            <a:r>
              <a:rPr lang="es-CR" dirty="0" smtClean="0">
                <a:solidFill>
                  <a:schemeClr val="accent5">
                    <a:lumMod val="50000"/>
                  </a:schemeClr>
                </a:solidFill>
              </a:rPr>
              <a:t> Sub </a:t>
            </a:r>
            <a:r>
              <a:rPr lang="es-CR" dirty="0" err="1" smtClean="0">
                <a:solidFill>
                  <a:schemeClr val="accent5">
                    <a:lumMod val="50000"/>
                  </a:schemeClr>
                </a:solidFill>
              </a:rPr>
              <a:t>DoSomething</a:t>
            </a:r>
            <a:endParaRPr lang="es-CR" dirty="0" smtClean="0">
              <a:solidFill>
                <a:schemeClr val="accent5">
                  <a:lumMod val="50000"/>
                </a:schemeClr>
              </a:solidFill>
            </a:endParaRPr>
          </a:p>
          <a:p>
            <a:r>
              <a:rPr lang="es-CR" dirty="0" smtClean="0"/>
              <a:t>Si se quiere que una clase no se pueda heredar se debe decorar con la palabra </a:t>
            </a:r>
            <a:r>
              <a:rPr lang="es-CR" dirty="0" err="1" smtClean="0"/>
              <a:t>NotInheritable</a:t>
            </a:r>
            <a:r>
              <a:rPr lang="es-CR" dirty="0" smtClean="0"/>
              <a:t> </a:t>
            </a:r>
          </a:p>
          <a:p>
            <a:pPr lvl="1"/>
            <a:r>
              <a:rPr lang="es-CR" dirty="0" err="1" smtClean="0">
                <a:solidFill>
                  <a:schemeClr val="accent5">
                    <a:lumMod val="50000"/>
                  </a:schemeClr>
                </a:solidFill>
              </a:rPr>
              <a:t>Public</a:t>
            </a:r>
            <a:r>
              <a:rPr lang="es-CR" dirty="0" smtClean="0">
                <a:solidFill>
                  <a:schemeClr val="accent5">
                    <a:lumMod val="50000"/>
                  </a:schemeClr>
                </a:solidFill>
              </a:rPr>
              <a:t> </a:t>
            </a:r>
            <a:r>
              <a:rPr lang="es-CR" dirty="0" err="1" smtClean="0">
                <a:solidFill>
                  <a:schemeClr val="accent5">
                    <a:lumMod val="50000"/>
                  </a:schemeClr>
                </a:solidFill>
              </a:rPr>
              <a:t>NotInheritable</a:t>
            </a:r>
            <a:r>
              <a:rPr lang="es-CR" dirty="0" smtClean="0">
                <a:solidFill>
                  <a:schemeClr val="accent5">
                    <a:lumMod val="50000"/>
                  </a:schemeClr>
                </a:solidFill>
              </a:rPr>
              <a:t> </a:t>
            </a:r>
            <a:r>
              <a:rPr lang="es-CR" dirty="0" err="1" smtClean="0">
                <a:solidFill>
                  <a:schemeClr val="accent5">
                    <a:lumMod val="50000"/>
                  </a:schemeClr>
                </a:solidFill>
              </a:rPr>
              <a:t>Class</a:t>
            </a:r>
            <a:r>
              <a:rPr lang="es-CR" dirty="0" smtClean="0">
                <a:solidFill>
                  <a:schemeClr val="accent5">
                    <a:lumMod val="50000"/>
                  </a:schemeClr>
                </a:solidFill>
              </a:rPr>
              <a:t> </a:t>
            </a:r>
            <a:r>
              <a:rPr lang="es-CR" dirty="0" err="1" smtClean="0">
                <a:solidFill>
                  <a:schemeClr val="accent5">
                    <a:lumMod val="50000"/>
                  </a:schemeClr>
                </a:solidFill>
              </a:rPr>
              <a:t>MyClass</a:t>
            </a:r>
            <a:endParaRPr lang="es-CR" dirty="0" smtClean="0">
              <a:solidFill>
                <a:schemeClr val="accent5">
                  <a:lumMod val="50000"/>
                </a:schemeClr>
              </a:solidFill>
            </a:endParaRPr>
          </a:p>
          <a:p>
            <a:r>
              <a:rPr lang="es-CR" dirty="0" smtClean="0">
                <a:solidFill>
                  <a:schemeClr val="tx1"/>
                </a:solidFill>
              </a:rPr>
              <a:t>Igualmente se puede decorar un método para que no sea sobre escribe</a:t>
            </a:r>
          </a:p>
          <a:p>
            <a:pPr lvl="1"/>
            <a:r>
              <a:rPr lang="es-CR" dirty="0" err="1" smtClean="0">
                <a:solidFill>
                  <a:schemeClr val="accent5">
                    <a:lumMod val="50000"/>
                  </a:schemeClr>
                </a:solidFill>
              </a:rPr>
              <a:t>Public</a:t>
            </a:r>
            <a:r>
              <a:rPr lang="es-CR" dirty="0" smtClean="0">
                <a:solidFill>
                  <a:schemeClr val="accent5">
                    <a:lumMod val="50000"/>
                  </a:schemeClr>
                </a:solidFill>
              </a:rPr>
              <a:t> </a:t>
            </a:r>
            <a:r>
              <a:rPr lang="es-CR" dirty="0" err="1" smtClean="0">
                <a:solidFill>
                  <a:schemeClr val="accent5">
                    <a:lumMod val="50000"/>
                  </a:schemeClr>
                </a:solidFill>
              </a:rPr>
              <a:t>NotOverridable</a:t>
            </a:r>
            <a:r>
              <a:rPr lang="es-CR" dirty="0" smtClean="0">
                <a:solidFill>
                  <a:schemeClr val="accent5">
                    <a:lumMod val="50000"/>
                  </a:schemeClr>
                </a:solidFill>
              </a:rPr>
              <a:t> Sub </a:t>
            </a:r>
            <a:r>
              <a:rPr lang="es-CR" dirty="0" err="1" smtClean="0">
                <a:solidFill>
                  <a:schemeClr val="accent5">
                    <a:lumMod val="50000"/>
                  </a:schemeClr>
                </a:solidFill>
              </a:rPr>
              <a:t>DoSomething</a:t>
            </a:r>
            <a:endParaRPr lang="es-CR" dirty="0" smtClean="0">
              <a:solidFill>
                <a:schemeClr val="accent5">
                  <a:lumMod val="50000"/>
                </a:schemeClr>
              </a:solidFill>
            </a:endParaRPr>
          </a:p>
          <a:p>
            <a:r>
              <a:rPr lang="es-CR" dirty="0" smtClean="0">
                <a:solidFill>
                  <a:schemeClr val="tx1"/>
                </a:solidFill>
              </a:rPr>
              <a:t>Se pueden invocar atributos o el constructor de la clase base directamente usando la palabra </a:t>
            </a:r>
            <a:r>
              <a:rPr lang="es-CR" dirty="0" err="1" smtClean="0">
                <a:solidFill>
                  <a:schemeClr val="tx1"/>
                </a:solidFill>
              </a:rPr>
              <a:t>MyBase</a:t>
            </a:r>
            <a:endParaRPr lang="es-CR" dirty="0" smtClean="0">
              <a:solidFill>
                <a:schemeClr val="tx1"/>
              </a:solidFill>
            </a:endParaRPr>
          </a:p>
          <a:p>
            <a:r>
              <a:rPr lang="es-CR" dirty="0" smtClean="0">
                <a:solidFill>
                  <a:schemeClr val="tx1"/>
                </a:solidFill>
              </a:rPr>
              <a:t>En VB una clase solo puede extender </a:t>
            </a:r>
            <a:r>
              <a:rPr lang="es-CR" u="sng" dirty="0" smtClean="0">
                <a:solidFill>
                  <a:schemeClr val="tx1"/>
                </a:solidFill>
              </a:rPr>
              <a:t>una</a:t>
            </a:r>
            <a:r>
              <a:rPr lang="es-CR" dirty="0" smtClean="0">
                <a:solidFill>
                  <a:schemeClr val="tx1"/>
                </a:solidFill>
              </a:rPr>
              <a:t> clase a la vez y no está obligada a sobrescribir todos lo métodos</a:t>
            </a:r>
            <a:endParaRPr lang="en-US" dirty="0">
              <a:solidFill>
                <a:schemeClr val="tx1"/>
              </a:solidFill>
            </a:endParaRPr>
          </a:p>
        </p:txBody>
      </p:sp>
    </p:spTree>
    <p:extLst>
      <p:ext uri="{BB962C8B-B14F-4D97-AF65-F5344CB8AC3E}">
        <p14:creationId xmlns:p14="http://schemas.microsoft.com/office/powerpoint/2010/main" val="375334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Clases Abstractas</a:t>
            </a:r>
            <a:endParaRPr lang="en-US" dirty="0"/>
          </a:p>
        </p:txBody>
      </p:sp>
      <p:sp>
        <p:nvSpPr>
          <p:cNvPr id="3" name="Marcador de contenido 2"/>
          <p:cNvSpPr>
            <a:spLocks noGrp="1"/>
          </p:cNvSpPr>
          <p:nvPr>
            <p:ph idx="1"/>
          </p:nvPr>
        </p:nvSpPr>
        <p:spPr>
          <a:xfrm>
            <a:off x="457200" y="2603499"/>
            <a:ext cx="11067691" cy="3835937"/>
          </a:xfrm>
        </p:spPr>
        <p:txBody>
          <a:bodyPr/>
          <a:lstStyle/>
          <a:p>
            <a:r>
              <a:rPr lang="es-CR" dirty="0" smtClean="0"/>
              <a:t>Una clase abstracta no se puede </a:t>
            </a:r>
            <a:r>
              <a:rPr lang="es-CR" dirty="0" smtClean="0"/>
              <a:t>instanciar; </a:t>
            </a:r>
            <a:r>
              <a:rPr lang="es-CR" dirty="0" smtClean="0"/>
              <a:t>provee de un comportamiento base para ser extendida en otra clase. Se declara con la palabra </a:t>
            </a:r>
            <a:r>
              <a:rPr lang="es-CR" dirty="0" err="1" smtClean="0">
                <a:solidFill>
                  <a:schemeClr val="accent5">
                    <a:lumMod val="50000"/>
                  </a:schemeClr>
                </a:solidFill>
              </a:rPr>
              <a:t>MusInherits</a:t>
            </a:r>
            <a:endParaRPr lang="es-CR" dirty="0" smtClean="0">
              <a:solidFill>
                <a:schemeClr val="accent5">
                  <a:lumMod val="50000"/>
                </a:schemeClr>
              </a:solidFill>
            </a:endParaRPr>
          </a:p>
          <a:p>
            <a:pPr lvl="1"/>
            <a:r>
              <a:rPr lang="es-CR" dirty="0" err="1" smtClean="0">
                <a:solidFill>
                  <a:schemeClr val="accent5">
                    <a:lumMod val="50000"/>
                  </a:schemeClr>
                </a:solidFill>
              </a:rPr>
              <a:t>Public</a:t>
            </a:r>
            <a:r>
              <a:rPr lang="es-CR" dirty="0" smtClean="0">
                <a:solidFill>
                  <a:schemeClr val="accent5">
                    <a:lumMod val="50000"/>
                  </a:schemeClr>
                </a:solidFill>
              </a:rPr>
              <a:t> </a:t>
            </a:r>
            <a:r>
              <a:rPr lang="es-CR" dirty="0" err="1" smtClean="0">
                <a:solidFill>
                  <a:schemeClr val="accent5">
                    <a:lumMod val="50000"/>
                  </a:schemeClr>
                </a:solidFill>
              </a:rPr>
              <a:t>MustInherits</a:t>
            </a:r>
            <a:r>
              <a:rPr lang="es-CR" dirty="0" smtClean="0">
                <a:solidFill>
                  <a:schemeClr val="accent5">
                    <a:lumMod val="50000"/>
                  </a:schemeClr>
                </a:solidFill>
              </a:rPr>
              <a:t> </a:t>
            </a:r>
            <a:r>
              <a:rPr lang="es-CR" dirty="0" err="1" smtClean="0">
                <a:solidFill>
                  <a:schemeClr val="accent5">
                    <a:lumMod val="50000"/>
                  </a:schemeClr>
                </a:solidFill>
              </a:rPr>
              <a:t>Class</a:t>
            </a:r>
            <a:r>
              <a:rPr lang="es-CR" dirty="0" smtClean="0">
                <a:solidFill>
                  <a:schemeClr val="accent5">
                    <a:lumMod val="50000"/>
                  </a:schemeClr>
                </a:solidFill>
              </a:rPr>
              <a:t> </a:t>
            </a:r>
            <a:r>
              <a:rPr lang="es-CR" dirty="0" smtClean="0">
                <a:solidFill>
                  <a:schemeClr val="accent5">
                    <a:lumMod val="50000"/>
                  </a:schemeClr>
                </a:solidFill>
              </a:rPr>
              <a:t>Base</a:t>
            </a:r>
          </a:p>
          <a:p>
            <a:pPr lvl="1"/>
            <a:endParaRPr lang="es-CR" dirty="0" smtClean="0">
              <a:solidFill>
                <a:schemeClr val="accent5">
                  <a:lumMod val="50000"/>
                </a:schemeClr>
              </a:solidFill>
            </a:endParaRPr>
          </a:p>
          <a:p>
            <a:r>
              <a:rPr lang="es-CR" dirty="0"/>
              <a:t>La instrucción </a:t>
            </a:r>
            <a:r>
              <a:rPr lang="es-CR" dirty="0" err="1" smtClean="0">
                <a:solidFill>
                  <a:schemeClr val="accent5">
                    <a:lumMod val="50000"/>
                  </a:schemeClr>
                </a:solidFill>
              </a:rPr>
              <a:t>MustInherit</a:t>
            </a:r>
            <a:r>
              <a:rPr lang="es-CR" dirty="0" smtClean="0">
                <a:solidFill>
                  <a:schemeClr val="accent5">
                    <a:lumMod val="50000"/>
                  </a:schemeClr>
                </a:solidFill>
              </a:rPr>
              <a:t> </a:t>
            </a:r>
            <a:r>
              <a:rPr lang="es-CR" dirty="0"/>
              <a:t>solo se puede usar en la declaración de una </a:t>
            </a:r>
            <a:r>
              <a:rPr lang="es-CR" dirty="0" smtClean="0"/>
              <a:t>clase</a:t>
            </a:r>
          </a:p>
          <a:p>
            <a:endParaRPr lang="es-CR" dirty="0"/>
          </a:p>
          <a:p>
            <a:r>
              <a:rPr lang="es-CR" dirty="0" smtClean="0"/>
              <a:t>Los métodos abstractos no poseen una implementación propia, esta debe suministrarse en la clase base</a:t>
            </a:r>
            <a:r>
              <a:rPr lang="es-CR" dirty="0" smtClean="0"/>
              <a:t>. Una clase abstracta debe tener al menos un método abstracto. </a:t>
            </a:r>
            <a:r>
              <a:rPr lang="es-CR" dirty="0" smtClean="0"/>
              <a:t>Se declaran con la palabra </a:t>
            </a:r>
            <a:r>
              <a:rPr lang="es-CR" dirty="0" err="1" smtClean="0">
                <a:solidFill>
                  <a:schemeClr val="accent5">
                    <a:lumMod val="50000"/>
                  </a:schemeClr>
                </a:solidFill>
              </a:rPr>
              <a:t>MustOverride</a:t>
            </a:r>
            <a:endParaRPr lang="es-CR" dirty="0" smtClean="0">
              <a:solidFill>
                <a:schemeClr val="accent5">
                  <a:lumMod val="50000"/>
                </a:schemeClr>
              </a:solidFill>
            </a:endParaRPr>
          </a:p>
        </p:txBody>
      </p:sp>
    </p:spTree>
    <p:extLst>
      <p:ext uri="{BB962C8B-B14F-4D97-AF65-F5344CB8AC3E}">
        <p14:creationId xmlns:p14="http://schemas.microsoft.com/office/powerpoint/2010/main" val="4262777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Clases Abstractas</a:t>
            </a:r>
            <a:endParaRPr lang="en-US" dirty="0"/>
          </a:p>
        </p:txBody>
      </p:sp>
      <p:sp>
        <p:nvSpPr>
          <p:cNvPr id="3" name="Marcador de contenido 2"/>
          <p:cNvSpPr>
            <a:spLocks noGrp="1"/>
          </p:cNvSpPr>
          <p:nvPr>
            <p:ph idx="1"/>
          </p:nvPr>
        </p:nvSpPr>
        <p:spPr>
          <a:xfrm>
            <a:off x="457200" y="2603499"/>
            <a:ext cx="11067691" cy="3835937"/>
          </a:xfrm>
        </p:spPr>
        <p:txBody>
          <a:bodyPr/>
          <a:lstStyle/>
          <a:p>
            <a:r>
              <a:rPr lang="es-CR" dirty="0" smtClean="0"/>
              <a:t>Las clases que heredan de una clase abstracta deben brindar una implementación para todos los métodos abstractos</a:t>
            </a:r>
          </a:p>
          <a:p>
            <a:endParaRPr lang="es-CR" dirty="0" smtClean="0"/>
          </a:p>
          <a:p>
            <a:r>
              <a:rPr lang="es-CR" dirty="0" smtClean="0"/>
              <a:t>Las </a:t>
            </a:r>
            <a:r>
              <a:rPr lang="es-CR" dirty="0" smtClean="0"/>
              <a:t>clases abstractas pueden tener un constructor implementado pero solo para ser invocado desde la clase </a:t>
            </a:r>
            <a:r>
              <a:rPr lang="es-CR" dirty="0" smtClean="0"/>
              <a:t>base</a:t>
            </a:r>
          </a:p>
          <a:p>
            <a:endParaRPr lang="es-CR" dirty="0" smtClean="0"/>
          </a:p>
          <a:p>
            <a:r>
              <a:rPr lang="es-CR" dirty="0" smtClean="0"/>
              <a:t>Una clase puede ser marcada como sellada (</a:t>
            </a:r>
            <a:r>
              <a:rPr lang="es-CR" dirty="0" err="1" smtClean="0"/>
              <a:t>Sealed</a:t>
            </a:r>
            <a:r>
              <a:rPr lang="es-CR" dirty="0" smtClean="0"/>
              <a:t>) para evitar que se pueda usar como clase base o que pueda ser marcada como clase abstracta</a:t>
            </a:r>
            <a:endParaRPr lang="en-US" dirty="0"/>
          </a:p>
        </p:txBody>
      </p:sp>
    </p:spTree>
    <p:extLst>
      <p:ext uri="{BB962C8B-B14F-4D97-AF65-F5344CB8AC3E}">
        <p14:creationId xmlns:p14="http://schemas.microsoft.com/office/powerpoint/2010/main" val="149661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Características</a:t>
            </a:r>
            <a:endParaRPr lang="en-US" dirty="0"/>
          </a:p>
        </p:txBody>
      </p:sp>
      <p:sp>
        <p:nvSpPr>
          <p:cNvPr id="3" name="Marcador de contenido 2"/>
          <p:cNvSpPr>
            <a:spLocks noGrp="1"/>
          </p:cNvSpPr>
          <p:nvPr>
            <p:ph idx="1"/>
          </p:nvPr>
        </p:nvSpPr>
        <p:spPr>
          <a:xfrm>
            <a:off x="448574" y="2603500"/>
            <a:ext cx="11214339" cy="3883564"/>
          </a:xfrm>
        </p:spPr>
        <p:txBody>
          <a:bodyPr>
            <a:normAutofit/>
          </a:bodyPr>
          <a:lstStyle/>
          <a:p>
            <a:r>
              <a:rPr lang="es-CR" dirty="0" smtClean="0"/>
              <a:t>Sintaxis más similar al lenguaje humano</a:t>
            </a:r>
          </a:p>
          <a:p>
            <a:r>
              <a:rPr lang="es-CR" dirty="0" smtClean="0"/>
              <a:t>No es case </a:t>
            </a:r>
            <a:r>
              <a:rPr lang="es-CR" dirty="0" err="1" smtClean="0"/>
              <a:t>sensitive</a:t>
            </a:r>
            <a:endParaRPr lang="es-CR" dirty="0" smtClean="0"/>
          </a:p>
          <a:p>
            <a:r>
              <a:rPr lang="es-CR" dirty="0" smtClean="0"/>
              <a:t>Puede inferir el tipo de datos de variables y funciones</a:t>
            </a:r>
          </a:p>
          <a:p>
            <a:r>
              <a:rPr lang="es-CR" dirty="0" smtClean="0"/>
              <a:t>Las sentencias se pueden dividir en líneas usando el carácter “_”</a:t>
            </a:r>
          </a:p>
          <a:p>
            <a:r>
              <a:rPr lang="es-CR" dirty="0" smtClean="0"/>
              <a:t>De forma opuesta se pueden declarar varias expresiones en una línea usando “:”</a:t>
            </a:r>
          </a:p>
          <a:p>
            <a:r>
              <a:rPr lang="es-CR" dirty="0" smtClean="0"/>
              <a:t>Los comentarios se agregan con el carácter de comilla simple ‘</a:t>
            </a:r>
          </a:p>
          <a:p>
            <a:r>
              <a:rPr lang="es-CR" dirty="0" smtClean="0"/>
              <a:t>Los valores nulos se representan con la palabra </a:t>
            </a:r>
            <a:r>
              <a:rPr lang="es-CR" dirty="0" err="1" smtClean="0"/>
              <a:t>Nothing</a:t>
            </a:r>
            <a:endParaRPr lang="en-US" dirty="0"/>
          </a:p>
        </p:txBody>
      </p:sp>
    </p:spTree>
    <p:extLst>
      <p:ext uri="{BB962C8B-B14F-4D97-AF65-F5344CB8AC3E}">
        <p14:creationId xmlns:p14="http://schemas.microsoft.com/office/powerpoint/2010/main" val="3594115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Interfaces</a:t>
            </a:r>
            <a:endParaRPr lang="en-US" dirty="0"/>
          </a:p>
        </p:txBody>
      </p:sp>
      <p:sp>
        <p:nvSpPr>
          <p:cNvPr id="3" name="Marcador de contenido 2"/>
          <p:cNvSpPr>
            <a:spLocks noGrp="1"/>
          </p:cNvSpPr>
          <p:nvPr>
            <p:ph idx="1"/>
          </p:nvPr>
        </p:nvSpPr>
        <p:spPr>
          <a:xfrm>
            <a:off x="491706" y="2603500"/>
            <a:ext cx="11102196" cy="3416300"/>
          </a:xfrm>
        </p:spPr>
        <p:txBody>
          <a:bodyPr/>
          <a:lstStyle/>
          <a:p>
            <a:r>
              <a:rPr lang="es-CR" dirty="0" smtClean="0"/>
              <a:t>Proveen la descripción de un contrato (o comportamiento) que debe ser implementado, pero no ofrece ninguna funcionalidad. Se declaran con la palabra “</a:t>
            </a:r>
            <a:r>
              <a:rPr lang="es-CR" dirty="0" smtClean="0">
                <a:solidFill>
                  <a:schemeClr val="accent5">
                    <a:lumMod val="50000"/>
                  </a:schemeClr>
                </a:solidFill>
              </a:rPr>
              <a:t>Interface</a:t>
            </a:r>
            <a:r>
              <a:rPr lang="es-CR" dirty="0" smtClean="0"/>
              <a:t>”</a:t>
            </a:r>
          </a:p>
          <a:p>
            <a:r>
              <a:rPr lang="es-CR" dirty="0" smtClean="0"/>
              <a:t>Una clase puede implementar </a:t>
            </a:r>
            <a:r>
              <a:rPr lang="es-CR" u="sng" dirty="0" smtClean="0"/>
              <a:t>varias</a:t>
            </a:r>
            <a:r>
              <a:rPr lang="es-CR" dirty="0" smtClean="0"/>
              <a:t> interfaces, y en cada caso está obligada a implementar </a:t>
            </a:r>
            <a:r>
              <a:rPr lang="es-CR" u="sng" dirty="0" smtClean="0"/>
              <a:t>todos</a:t>
            </a:r>
            <a:r>
              <a:rPr lang="es-CR" dirty="0" smtClean="0"/>
              <a:t> los métodos de la interfaz</a:t>
            </a:r>
          </a:p>
          <a:p>
            <a:r>
              <a:rPr lang="es-CR" dirty="0" smtClean="0"/>
              <a:t>Para declarar que se implementa una Interfaz se debe usar la palabra “</a:t>
            </a:r>
            <a:r>
              <a:rPr lang="es-CR" dirty="0" err="1" smtClean="0">
                <a:solidFill>
                  <a:schemeClr val="accent5">
                    <a:lumMod val="50000"/>
                  </a:schemeClr>
                </a:solidFill>
              </a:rPr>
              <a:t>Implements</a:t>
            </a:r>
            <a:r>
              <a:rPr lang="es-CR" dirty="0" smtClean="0"/>
              <a:t>” en la siguiente línea</a:t>
            </a:r>
            <a:endParaRPr lang="en-US" dirty="0" smtClean="0"/>
          </a:p>
          <a:p>
            <a:r>
              <a:rPr lang="es-CR" dirty="0" smtClean="0"/>
              <a:t>Los métodos y propiedades deben indicar que método o propiedad de la interfaz están implementado. Para ello también se debe usar la palabra </a:t>
            </a:r>
            <a:r>
              <a:rPr lang="es-CR" dirty="0" err="1" smtClean="0">
                <a:solidFill>
                  <a:schemeClr val="accent5">
                    <a:lumMod val="50000"/>
                  </a:schemeClr>
                </a:solidFill>
              </a:rPr>
              <a:t>Implements</a:t>
            </a:r>
            <a:r>
              <a:rPr lang="es-CR" dirty="0" smtClean="0"/>
              <a:t>, pero en la misma línea</a:t>
            </a:r>
          </a:p>
        </p:txBody>
      </p:sp>
      <p:pic>
        <p:nvPicPr>
          <p:cNvPr id="5" name="Imagen 4"/>
          <p:cNvPicPr>
            <a:picLocks noChangeAspect="1"/>
          </p:cNvPicPr>
          <p:nvPr/>
        </p:nvPicPr>
        <p:blipFill>
          <a:blip r:embed="rId2"/>
          <a:stretch>
            <a:fillRect/>
          </a:stretch>
        </p:blipFill>
        <p:spPr>
          <a:xfrm>
            <a:off x="3299604" y="5362575"/>
            <a:ext cx="5486400" cy="13144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10222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Interfaces</a:t>
            </a:r>
            <a:endParaRPr lang="en-US" dirty="0"/>
          </a:p>
        </p:txBody>
      </p:sp>
      <p:sp>
        <p:nvSpPr>
          <p:cNvPr id="3" name="Marcador de contenido 2"/>
          <p:cNvSpPr>
            <a:spLocks noGrp="1"/>
          </p:cNvSpPr>
          <p:nvPr>
            <p:ph idx="1"/>
          </p:nvPr>
        </p:nvSpPr>
        <p:spPr>
          <a:xfrm>
            <a:off x="440190" y="2603500"/>
            <a:ext cx="11102196" cy="3416300"/>
          </a:xfrm>
        </p:spPr>
        <p:txBody>
          <a:bodyPr/>
          <a:lstStyle/>
          <a:p>
            <a:r>
              <a:rPr lang="es-CR" dirty="0" smtClean="0"/>
              <a:t>Las interfaces funcionan para simular herencia en </a:t>
            </a:r>
            <a:r>
              <a:rPr lang="es-CR" dirty="0" err="1" smtClean="0"/>
              <a:t>structs</a:t>
            </a:r>
            <a:r>
              <a:rPr lang="es-CR" dirty="0" smtClean="0"/>
              <a:t> ya que los </a:t>
            </a:r>
            <a:r>
              <a:rPr lang="es-CR" dirty="0" err="1" smtClean="0"/>
              <a:t>structs</a:t>
            </a:r>
            <a:r>
              <a:rPr lang="es-CR" dirty="0" smtClean="0"/>
              <a:t> no pueden heredar de otros </a:t>
            </a:r>
            <a:r>
              <a:rPr lang="es-CR" dirty="0" err="1" smtClean="0"/>
              <a:t>structs</a:t>
            </a:r>
            <a:r>
              <a:rPr lang="es-CR" dirty="0" smtClean="0"/>
              <a:t> o de clases</a:t>
            </a:r>
          </a:p>
          <a:p>
            <a:endParaRPr lang="es-CR" dirty="0" smtClean="0"/>
          </a:p>
          <a:p>
            <a:r>
              <a:rPr lang="es-CR" dirty="0"/>
              <a:t>Las interfaces son como clases abstractas con todos los métodos abstractos. La diferencia es que una clase o </a:t>
            </a:r>
            <a:r>
              <a:rPr lang="es-CR" dirty="0" err="1"/>
              <a:t>struct</a:t>
            </a:r>
            <a:r>
              <a:rPr lang="es-CR" dirty="0"/>
              <a:t> puede implementar muchas interfaces pero solo puede heredar de una clase, abstracta o </a:t>
            </a:r>
            <a:r>
              <a:rPr lang="es-CR" dirty="0" smtClean="0"/>
              <a:t>no</a:t>
            </a:r>
          </a:p>
          <a:p>
            <a:endParaRPr lang="es-CR" dirty="0" smtClean="0"/>
          </a:p>
          <a:p>
            <a:r>
              <a:rPr lang="es-CR" dirty="0"/>
              <a:t>Pueden contener indexadores, eventos, métodos y propiedades</a:t>
            </a:r>
            <a:endParaRPr lang="es-CR" dirty="0" smtClean="0"/>
          </a:p>
        </p:txBody>
      </p:sp>
    </p:spTree>
    <p:extLst>
      <p:ext uri="{BB962C8B-B14F-4D97-AF65-F5344CB8AC3E}">
        <p14:creationId xmlns:p14="http://schemas.microsoft.com/office/powerpoint/2010/main" val="3592202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Interfaces</a:t>
            </a:r>
            <a:endParaRPr lang="en-US" dirty="0"/>
          </a:p>
        </p:txBody>
      </p:sp>
      <p:sp>
        <p:nvSpPr>
          <p:cNvPr id="3" name="Marcador de contenido 2"/>
          <p:cNvSpPr>
            <a:spLocks noGrp="1"/>
          </p:cNvSpPr>
          <p:nvPr>
            <p:ph idx="1"/>
          </p:nvPr>
        </p:nvSpPr>
        <p:spPr>
          <a:xfrm>
            <a:off x="440190" y="2603500"/>
            <a:ext cx="11102196" cy="3416300"/>
          </a:xfrm>
        </p:spPr>
        <p:txBody>
          <a:bodyPr/>
          <a:lstStyle/>
          <a:p>
            <a:r>
              <a:rPr lang="es-CR" dirty="0" smtClean="0"/>
              <a:t>Restricciones:</a:t>
            </a:r>
          </a:p>
          <a:p>
            <a:pPr lvl="1"/>
            <a:r>
              <a:rPr lang="es-CR" dirty="0"/>
              <a:t>Una interfaz no puede contener constantes, </a:t>
            </a:r>
            <a:r>
              <a:rPr lang="es-CR" dirty="0" err="1"/>
              <a:t>fields</a:t>
            </a:r>
            <a:r>
              <a:rPr lang="es-CR" dirty="0"/>
              <a:t>, operadores, constructores, finalizadores o </a:t>
            </a:r>
            <a:r>
              <a:rPr lang="es-CR" dirty="0" smtClean="0"/>
              <a:t>tipos</a:t>
            </a:r>
          </a:p>
          <a:p>
            <a:pPr lvl="1"/>
            <a:r>
              <a:rPr lang="es-CR" dirty="0"/>
              <a:t>Una interfaz no provee funcionalidad que se pueda heredar en las clases que la implementan. Sin embargo, si una clase implementa una interfaz, cualquier clase derivada de esa clase base hereda dicha </a:t>
            </a:r>
            <a:r>
              <a:rPr lang="es-CR" dirty="0" smtClean="0"/>
              <a:t>implementación</a:t>
            </a:r>
          </a:p>
          <a:p>
            <a:pPr lvl="1"/>
            <a:r>
              <a:rPr lang="es-CR" dirty="0"/>
              <a:t>Una interfaz no puede ser instanciada </a:t>
            </a:r>
            <a:r>
              <a:rPr lang="es-CR" dirty="0" smtClean="0"/>
              <a:t>directamente</a:t>
            </a:r>
          </a:p>
          <a:p>
            <a:pPr lvl="1"/>
            <a:r>
              <a:rPr lang="es-CR" dirty="0"/>
              <a:t>Los miembros de una interfaz son automáticamente públicos y no pueden incluir modificadores de </a:t>
            </a:r>
            <a:r>
              <a:rPr lang="es-CR" dirty="0" smtClean="0"/>
              <a:t>acceso</a:t>
            </a:r>
          </a:p>
          <a:p>
            <a:pPr lvl="1"/>
            <a:r>
              <a:rPr lang="es-CR" dirty="0"/>
              <a:t>Para implementar una interfaz, los miembros correspondientes en la clase que implementa la interfaz deben ser públicos, no estáticos y tener el mismo nombre y firma que el miembro de la interfaz</a:t>
            </a:r>
            <a:endParaRPr lang="es-CR" dirty="0" smtClean="0"/>
          </a:p>
        </p:txBody>
      </p:sp>
    </p:spTree>
    <p:extLst>
      <p:ext uri="{BB962C8B-B14F-4D97-AF65-F5344CB8AC3E}">
        <p14:creationId xmlns:p14="http://schemas.microsoft.com/office/powerpoint/2010/main" val="114493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Interfaces</a:t>
            </a:r>
            <a:endParaRPr lang="en-US" dirty="0"/>
          </a:p>
        </p:txBody>
      </p:sp>
      <p:sp>
        <p:nvSpPr>
          <p:cNvPr id="3" name="Marcador de contenido 2"/>
          <p:cNvSpPr>
            <a:spLocks noGrp="1"/>
          </p:cNvSpPr>
          <p:nvPr>
            <p:ph idx="1"/>
          </p:nvPr>
        </p:nvSpPr>
        <p:spPr>
          <a:xfrm>
            <a:off x="440190" y="2603500"/>
            <a:ext cx="11102196" cy="3416300"/>
          </a:xfrm>
        </p:spPr>
        <p:txBody>
          <a:bodyPr/>
          <a:lstStyle/>
          <a:p>
            <a:r>
              <a:rPr lang="es-CR" dirty="0" smtClean="0"/>
              <a:t>Desventajas:</a:t>
            </a:r>
          </a:p>
          <a:p>
            <a:pPr lvl="1"/>
            <a:r>
              <a:rPr lang="es-CR" dirty="0" smtClean="0"/>
              <a:t>Una desventaja es que hace el código un poco más complejo de entender</a:t>
            </a:r>
          </a:p>
          <a:p>
            <a:pPr lvl="1"/>
            <a:r>
              <a:rPr lang="es-CR" dirty="0" smtClean="0"/>
              <a:t>En equipos de trabajo donde no se sabe quién está usando una interfaz se puede dificultar la implementación de cambios a esa interfaz por no saber cómo puede afectar a otros. Si se usara una </a:t>
            </a:r>
            <a:r>
              <a:rPr lang="es-CR" dirty="0"/>
              <a:t>clase </a:t>
            </a:r>
            <a:r>
              <a:rPr lang="es-CR" dirty="0" smtClean="0"/>
              <a:t>abstracta o </a:t>
            </a:r>
            <a:r>
              <a:rPr lang="es-CR" dirty="0"/>
              <a:t>concreta se podría agregar un método concreto sin generar problemas</a:t>
            </a:r>
            <a:endParaRPr lang="es-CR" dirty="0" smtClean="0"/>
          </a:p>
          <a:p>
            <a:r>
              <a:rPr lang="es-CR" dirty="0" smtClean="0"/>
              <a:t>Ventajas:</a:t>
            </a:r>
          </a:p>
          <a:p>
            <a:pPr lvl="1"/>
            <a:r>
              <a:rPr lang="es-CR" dirty="0" smtClean="0"/>
              <a:t>El software se hace más flexible a cambios</a:t>
            </a:r>
          </a:p>
          <a:p>
            <a:pPr lvl="1"/>
            <a:r>
              <a:rPr lang="es-CR" dirty="0" smtClean="0"/>
              <a:t>El uso de interfaces desacopla el diseño promoviendo el bajo acoplamiento</a:t>
            </a:r>
          </a:p>
          <a:p>
            <a:pPr lvl="1"/>
            <a:r>
              <a:rPr lang="es-CR" dirty="0" smtClean="0"/>
              <a:t>El usa de interfaces facilita la implementación de pruebas de software</a:t>
            </a:r>
          </a:p>
          <a:p>
            <a:pPr lvl="1"/>
            <a:endParaRPr lang="es-CR" dirty="0" smtClean="0"/>
          </a:p>
          <a:p>
            <a:pPr lvl="1"/>
            <a:endParaRPr lang="es-CR" dirty="0" smtClean="0"/>
          </a:p>
        </p:txBody>
      </p:sp>
    </p:spTree>
    <p:extLst>
      <p:ext uri="{BB962C8B-B14F-4D97-AF65-F5344CB8AC3E}">
        <p14:creationId xmlns:p14="http://schemas.microsoft.com/office/powerpoint/2010/main" val="1547338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Manejo de excepciones</a:t>
            </a:r>
            <a:endParaRPr lang="en-US" dirty="0"/>
          </a:p>
        </p:txBody>
      </p:sp>
      <p:sp>
        <p:nvSpPr>
          <p:cNvPr id="3" name="Marcador de contenido 2"/>
          <p:cNvSpPr>
            <a:spLocks noGrp="1"/>
          </p:cNvSpPr>
          <p:nvPr>
            <p:ph idx="1"/>
          </p:nvPr>
        </p:nvSpPr>
        <p:spPr>
          <a:xfrm>
            <a:off x="500332" y="2603500"/>
            <a:ext cx="8026669" cy="3416300"/>
          </a:xfrm>
        </p:spPr>
        <p:txBody>
          <a:bodyPr>
            <a:normAutofit lnSpcReduction="10000"/>
          </a:bodyPr>
          <a:lstStyle/>
          <a:p>
            <a:r>
              <a:rPr lang="es-CR" dirty="0" smtClean="0"/>
              <a:t>Se usa el bloque Try/Catch/</a:t>
            </a:r>
            <a:r>
              <a:rPr lang="es-CR" dirty="0" err="1" smtClean="0"/>
              <a:t>Finally</a:t>
            </a:r>
            <a:endParaRPr lang="es-CR" dirty="0" smtClean="0"/>
          </a:p>
          <a:p>
            <a:r>
              <a:rPr lang="es-CR" dirty="0" smtClean="0"/>
              <a:t>El bloque Try contiene el código que puede generar el error</a:t>
            </a:r>
          </a:p>
          <a:p>
            <a:r>
              <a:rPr lang="es-CR" dirty="0" smtClean="0"/>
              <a:t>El bloque Catch contiene el código para manejar la excepción</a:t>
            </a:r>
          </a:p>
          <a:p>
            <a:r>
              <a:rPr lang="es-CR" dirty="0" smtClean="0"/>
              <a:t>El bloque </a:t>
            </a:r>
            <a:r>
              <a:rPr lang="es-CR" dirty="0" err="1" smtClean="0"/>
              <a:t>Finally</a:t>
            </a:r>
            <a:r>
              <a:rPr lang="es-CR" dirty="0" smtClean="0"/>
              <a:t> siempre se ejecuta ocurra o no un error</a:t>
            </a:r>
          </a:p>
          <a:p>
            <a:pPr lvl="1"/>
            <a:r>
              <a:rPr lang="es-CR" dirty="0" smtClean="0"/>
              <a:t>Se utiliza principalmente para asegurarse de que se liberen recursos aunque ocurra un error</a:t>
            </a:r>
          </a:p>
          <a:p>
            <a:r>
              <a:rPr lang="es-CR" dirty="0" smtClean="0"/>
              <a:t>Se pueden usar las tres clausulas o combinar el try con una de las otras dos</a:t>
            </a:r>
          </a:p>
          <a:p>
            <a:pPr lvl="1"/>
            <a:r>
              <a:rPr lang="es-CR" dirty="0" err="1" smtClean="0"/>
              <a:t>Ej</a:t>
            </a:r>
            <a:r>
              <a:rPr lang="es-CR" dirty="0" smtClean="0"/>
              <a:t>: Try con Catch, o Try con </a:t>
            </a:r>
            <a:r>
              <a:rPr lang="es-CR" dirty="0" err="1" smtClean="0"/>
              <a:t>Finally</a:t>
            </a:r>
            <a:endParaRPr lang="es-CR" dirty="0" smtClean="0"/>
          </a:p>
          <a:p>
            <a:r>
              <a:rPr lang="es-CR" dirty="0" smtClean="0"/>
              <a:t>No es obligatorio declarar la excepción</a:t>
            </a:r>
            <a:endParaRPr lang="en-US" dirty="0"/>
          </a:p>
        </p:txBody>
      </p:sp>
      <p:pic>
        <p:nvPicPr>
          <p:cNvPr id="4" name="Imagen 3"/>
          <p:cNvPicPr>
            <a:picLocks noChangeAspect="1"/>
          </p:cNvPicPr>
          <p:nvPr/>
        </p:nvPicPr>
        <p:blipFill>
          <a:blip r:embed="rId2"/>
          <a:stretch>
            <a:fillRect/>
          </a:stretch>
        </p:blipFill>
        <p:spPr>
          <a:xfrm>
            <a:off x="8527001" y="2957304"/>
            <a:ext cx="3467100" cy="21812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6209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Estructuras de repetición</a:t>
            </a:r>
            <a:endParaRPr lang="en-US" dirty="0"/>
          </a:p>
        </p:txBody>
      </p:sp>
      <p:sp>
        <p:nvSpPr>
          <p:cNvPr id="3" name="Marcador de contenido 2"/>
          <p:cNvSpPr>
            <a:spLocks noGrp="1"/>
          </p:cNvSpPr>
          <p:nvPr>
            <p:ph idx="1"/>
          </p:nvPr>
        </p:nvSpPr>
        <p:spPr/>
        <p:txBody>
          <a:bodyPr/>
          <a:lstStyle/>
          <a:p>
            <a:r>
              <a:rPr lang="es-CR" dirty="0" err="1" smtClean="0"/>
              <a:t>ForEach</a:t>
            </a:r>
            <a:r>
              <a:rPr lang="es-CR" dirty="0" smtClean="0"/>
              <a:t>, </a:t>
            </a:r>
            <a:r>
              <a:rPr lang="es-CR" dirty="0" err="1" smtClean="0"/>
              <a:t>Next</a:t>
            </a:r>
            <a:endParaRPr lang="es-CR" dirty="0" smtClean="0"/>
          </a:p>
          <a:p>
            <a:pPr lvl="1"/>
            <a:r>
              <a:rPr lang="es-CR" dirty="0" smtClean="0"/>
              <a:t>Se utiliza para recorrer colecciones que implementen la interfaz </a:t>
            </a:r>
            <a:r>
              <a:rPr lang="es-CR" dirty="0" err="1" smtClean="0"/>
              <a:t>IEnumerable</a:t>
            </a:r>
            <a:endParaRPr lang="es-CR" dirty="0" smtClean="0"/>
          </a:p>
          <a:p>
            <a:pPr lvl="1"/>
            <a:r>
              <a:rPr lang="es-CR" dirty="0" smtClean="0"/>
              <a:t>Es para leer los elementos de la colección, no para modificarlos</a:t>
            </a:r>
          </a:p>
          <a:p>
            <a:pPr lvl="1"/>
            <a:r>
              <a:rPr lang="es-CR" dirty="0" smtClean="0"/>
              <a:t>No se recomienda usar los elementos recorridos en una expresión lambda</a:t>
            </a:r>
            <a:endParaRPr lang="en-US" dirty="0"/>
          </a:p>
        </p:txBody>
      </p:sp>
      <p:pic>
        <p:nvPicPr>
          <p:cNvPr id="4" name="Imagen 3"/>
          <p:cNvPicPr>
            <a:picLocks noChangeAspect="1"/>
          </p:cNvPicPr>
          <p:nvPr/>
        </p:nvPicPr>
        <p:blipFill>
          <a:blip r:embed="rId2"/>
          <a:stretch>
            <a:fillRect/>
          </a:stretch>
        </p:blipFill>
        <p:spPr>
          <a:xfrm>
            <a:off x="3675212" y="4560408"/>
            <a:ext cx="4686300" cy="13430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98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Estructuras de repetición</a:t>
            </a:r>
            <a:endParaRPr lang="en-US" dirty="0"/>
          </a:p>
        </p:txBody>
      </p:sp>
      <p:sp>
        <p:nvSpPr>
          <p:cNvPr id="3" name="Marcador de contenido 2"/>
          <p:cNvSpPr>
            <a:spLocks noGrp="1"/>
          </p:cNvSpPr>
          <p:nvPr>
            <p:ph idx="1"/>
          </p:nvPr>
        </p:nvSpPr>
        <p:spPr>
          <a:xfrm>
            <a:off x="1154954" y="2603499"/>
            <a:ext cx="10542465" cy="3866311"/>
          </a:xfrm>
        </p:spPr>
        <p:txBody>
          <a:bodyPr/>
          <a:lstStyle/>
          <a:p>
            <a:r>
              <a:rPr lang="es-CR" dirty="0" err="1" smtClean="0"/>
              <a:t>For</a:t>
            </a:r>
            <a:r>
              <a:rPr lang="es-CR" dirty="0" smtClean="0"/>
              <a:t>, </a:t>
            </a:r>
            <a:r>
              <a:rPr lang="es-CR" dirty="0" err="1" smtClean="0"/>
              <a:t>Next</a:t>
            </a:r>
            <a:endParaRPr lang="es-CR" dirty="0" smtClean="0"/>
          </a:p>
          <a:p>
            <a:pPr lvl="1"/>
            <a:r>
              <a:rPr lang="es-CR" dirty="0" smtClean="0"/>
              <a:t>Se utiliza para repetir acciones o recorrer colecciones</a:t>
            </a:r>
          </a:p>
          <a:p>
            <a:pPr lvl="1"/>
            <a:r>
              <a:rPr lang="es-CR" dirty="0" smtClean="0"/>
              <a:t>Utiliza un contador para determinar la cantidad de repeticiones</a:t>
            </a:r>
          </a:p>
          <a:p>
            <a:pPr lvl="1"/>
            <a:r>
              <a:rPr lang="es-CR" dirty="0" smtClean="0"/>
              <a:t>Por defecto contador aumenta de uno en uno y de manera ascendente pero este comportamiento se puede modificar</a:t>
            </a:r>
          </a:p>
          <a:p>
            <a:pPr lvl="1"/>
            <a:r>
              <a:rPr lang="es-CR" dirty="0" smtClean="0"/>
              <a:t>Típicamente se utiliza para recorrer arreglos y matrices</a:t>
            </a:r>
            <a:endParaRPr lang="en-US" dirty="0"/>
          </a:p>
        </p:txBody>
      </p:sp>
      <p:pic>
        <p:nvPicPr>
          <p:cNvPr id="5" name="Imagen 4"/>
          <p:cNvPicPr>
            <a:picLocks noChangeAspect="1"/>
          </p:cNvPicPr>
          <p:nvPr/>
        </p:nvPicPr>
        <p:blipFill>
          <a:blip r:embed="rId2"/>
          <a:stretch>
            <a:fillRect/>
          </a:stretch>
        </p:blipFill>
        <p:spPr>
          <a:xfrm>
            <a:off x="3432955" y="4955335"/>
            <a:ext cx="5067300" cy="16573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98204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Estructuras de repetición</a:t>
            </a:r>
            <a:endParaRPr lang="en-US" dirty="0"/>
          </a:p>
        </p:txBody>
      </p:sp>
      <p:sp>
        <p:nvSpPr>
          <p:cNvPr id="3" name="Marcador de contenido 2"/>
          <p:cNvSpPr>
            <a:spLocks noGrp="1"/>
          </p:cNvSpPr>
          <p:nvPr>
            <p:ph idx="1"/>
          </p:nvPr>
        </p:nvSpPr>
        <p:spPr/>
        <p:txBody>
          <a:bodyPr/>
          <a:lstStyle/>
          <a:p>
            <a:r>
              <a:rPr lang="es-CR" dirty="0" err="1" smtClean="0"/>
              <a:t>While</a:t>
            </a:r>
            <a:r>
              <a:rPr lang="es-CR" dirty="0" smtClean="0"/>
              <a:t>, </a:t>
            </a:r>
            <a:r>
              <a:rPr lang="es-CR" dirty="0" err="1" smtClean="0"/>
              <a:t>End</a:t>
            </a:r>
            <a:r>
              <a:rPr lang="es-CR" dirty="0" smtClean="0"/>
              <a:t> </a:t>
            </a:r>
            <a:r>
              <a:rPr lang="es-CR" dirty="0" err="1" smtClean="0"/>
              <a:t>While</a:t>
            </a:r>
            <a:endParaRPr lang="es-CR" dirty="0" smtClean="0"/>
          </a:p>
          <a:p>
            <a:pPr lvl="1"/>
            <a:r>
              <a:rPr lang="es-CR" dirty="0" smtClean="0"/>
              <a:t>Repite una acción mientras se cumpla con una condición</a:t>
            </a:r>
          </a:p>
          <a:p>
            <a:r>
              <a:rPr lang="es-CR" dirty="0" smtClean="0"/>
              <a:t>Do </a:t>
            </a:r>
            <a:r>
              <a:rPr lang="es-CR" dirty="0" err="1" smtClean="0"/>
              <a:t>Until</a:t>
            </a:r>
            <a:r>
              <a:rPr lang="es-CR" dirty="0" smtClean="0"/>
              <a:t>, </a:t>
            </a:r>
            <a:r>
              <a:rPr lang="es-CR" dirty="0" err="1" smtClean="0"/>
              <a:t>Loop</a:t>
            </a:r>
            <a:endParaRPr lang="es-CR" dirty="0" smtClean="0"/>
          </a:p>
          <a:p>
            <a:pPr lvl="1"/>
            <a:r>
              <a:rPr lang="es-CR" dirty="0" smtClean="0"/>
              <a:t>Repite una acción hasta que la condición se vuelva verdad</a:t>
            </a:r>
          </a:p>
          <a:p>
            <a:r>
              <a:rPr lang="es-CR" dirty="0"/>
              <a:t>Do </a:t>
            </a:r>
            <a:r>
              <a:rPr lang="es-CR" dirty="0" err="1"/>
              <a:t>While</a:t>
            </a:r>
            <a:r>
              <a:rPr lang="es-CR" dirty="0"/>
              <a:t>, </a:t>
            </a:r>
            <a:r>
              <a:rPr lang="es-CR" dirty="0" err="1"/>
              <a:t>Loop</a:t>
            </a:r>
            <a:endParaRPr lang="es-CR" dirty="0"/>
          </a:p>
          <a:p>
            <a:pPr lvl="1"/>
            <a:r>
              <a:rPr lang="es-CR" dirty="0"/>
              <a:t>Repite una acción mientras se cumpla una condición</a:t>
            </a:r>
          </a:p>
          <a:p>
            <a:pPr lvl="1"/>
            <a:endParaRPr lang="en-US" dirty="0"/>
          </a:p>
        </p:txBody>
      </p:sp>
      <p:pic>
        <p:nvPicPr>
          <p:cNvPr id="5" name="Imagen 4"/>
          <p:cNvPicPr>
            <a:picLocks noChangeAspect="1"/>
          </p:cNvPicPr>
          <p:nvPr/>
        </p:nvPicPr>
        <p:blipFill>
          <a:blip r:embed="rId2"/>
          <a:stretch>
            <a:fillRect/>
          </a:stretch>
        </p:blipFill>
        <p:spPr>
          <a:xfrm>
            <a:off x="8888083" y="2729990"/>
            <a:ext cx="2438400" cy="26574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13769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Estructuras de selección</a:t>
            </a:r>
            <a:endParaRPr lang="en-US" dirty="0"/>
          </a:p>
        </p:txBody>
      </p:sp>
      <p:sp>
        <p:nvSpPr>
          <p:cNvPr id="3" name="Marcador de contenido 2"/>
          <p:cNvSpPr>
            <a:spLocks noGrp="1"/>
          </p:cNvSpPr>
          <p:nvPr>
            <p:ph idx="1"/>
          </p:nvPr>
        </p:nvSpPr>
        <p:spPr>
          <a:xfrm>
            <a:off x="1154954" y="2603500"/>
            <a:ext cx="10059386" cy="3416300"/>
          </a:xfrm>
        </p:spPr>
        <p:txBody>
          <a:bodyPr/>
          <a:lstStyle/>
          <a:p>
            <a:r>
              <a:rPr lang="es-CR" dirty="0" err="1" smtClean="0"/>
              <a:t>If</a:t>
            </a:r>
            <a:r>
              <a:rPr lang="es-CR" dirty="0" smtClean="0"/>
              <a:t>, </a:t>
            </a:r>
            <a:r>
              <a:rPr lang="es-CR" dirty="0" err="1" smtClean="0"/>
              <a:t>Else</a:t>
            </a:r>
            <a:endParaRPr lang="es-CR" dirty="0"/>
          </a:p>
          <a:p>
            <a:pPr lvl="1"/>
            <a:r>
              <a:rPr lang="es-CR" dirty="0" smtClean="0"/>
              <a:t>Se utiliza para ejecutar un bloque de código cuando se cumplen ciertas condiciones</a:t>
            </a:r>
          </a:p>
          <a:p>
            <a:pPr lvl="1"/>
            <a:r>
              <a:rPr lang="es-CR" dirty="0" smtClean="0"/>
              <a:t>Se puede complementar con el bloque </a:t>
            </a:r>
            <a:r>
              <a:rPr lang="es-CR" dirty="0" err="1" smtClean="0"/>
              <a:t>Else</a:t>
            </a:r>
            <a:r>
              <a:rPr lang="es-CR" dirty="0" smtClean="0"/>
              <a:t> o </a:t>
            </a:r>
            <a:r>
              <a:rPr lang="es-CR" dirty="0" err="1" smtClean="0"/>
              <a:t>Else</a:t>
            </a:r>
            <a:r>
              <a:rPr lang="es-CR" dirty="0" smtClean="0"/>
              <a:t> </a:t>
            </a:r>
            <a:r>
              <a:rPr lang="es-CR" dirty="0" err="1" smtClean="0"/>
              <a:t>If</a:t>
            </a:r>
            <a:r>
              <a:rPr lang="es-CR" dirty="0" smtClean="0"/>
              <a:t> para manejar diferentes rutas de decisión</a:t>
            </a:r>
          </a:p>
          <a:p>
            <a:pPr lvl="1"/>
            <a:r>
              <a:rPr lang="es-CR" dirty="0" smtClean="0"/>
              <a:t>Solo se escoge una de las opciones aunque haya varios </a:t>
            </a:r>
            <a:r>
              <a:rPr lang="es-CR" dirty="0" err="1" smtClean="0"/>
              <a:t>ElseIf</a:t>
            </a:r>
            <a:endParaRPr lang="es-CR" dirty="0" smtClean="0"/>
          </a:p>
          <a:p>
            <a:pPr lvl="1"/>
            <a:endParaRPr lang="en-US" dirty="0"/>
          </a:p>
        </p:txBody>
      </p:sp>
      <p:pic>
        <p:nvPicPr>
          <p:cNvPr id="5" name="Imagen 4"/>
          <p:cNvPicPr>
            <a:picLocks noChangeAspect="1"/>
          </p:cNvPicPr>
          <p:nvPr/>
        </p:nvPicPr>
        <p:blipFill>
          <a:blip r:embed="rId2"/>
          <a:stretch>
            <a:fillRect/>
          </a:stretch>
        </p:blipFill>
        <p:spPr>
          <a:xfrm>
            <a:off x="4272412" y="4498405"/>
            <a:ext cx="3181350" cy="17430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98899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Estructuras de selección</a:t>
            </a:r>
            <a:endParaRPr lang="en-US" dirty="0"/>
          </a:p>
        </p:txBody>
      </p:sp>
      <p:sp>
        <p:nvSpPr>
          <p:cNvPr id="3" name="Marcador de contenido 2"/>
          <p:cNvSpPr>
            <a:spLocks noGrp="1"/>
          </p:cNvSpPr>
          <p:nvPr>
            <p:ph idx="1"/>
          </p:nvPr>
        </p:nvSpPr>
        <p:spPr>
          <a:xfrm>
            <a:off x="1154954" y="2603499"/>
            <a:ext cx="7695748" cy="3943949"/>
          </a:xfrm>
        </p:spPr>
        <p:txBody>
          <a:bodyPr/>
          <a:lstStyle/>
          <a:p>
            <a:r>
              <a:rPr lang="es-CR" dirty="0" err="1" smtClean="0"/>
              <a:t>Select</a:t>
            </a:r>
            <a:r>
              <a:rPr lang="es-CR" dirty="0" smtClean="0"/>
              <a:t> case</a:t>
            </a:r>
          </a:p>
          <a:p>
            <a:pPr lvl="1"/>
            <a:r>
              <a:rPr lang="es-CR" dirty="0" smtClean="0"/>
              <a:t>Se utiliza para ejecutar una acción cuando se cumple una condición</a:t>
            </a:r>
          </a:p>
          <a:p>
            <a:pPr lvl="1"/>
            <a:r>
              <a:rPr lang="es-CR" dirty="0" smtClean="0"/>
              <a:t>Es una forma simplificada de utilizar muchos </a:t>
            </a:r>
            <a:r>
              <a:rPr lang="es-CR" dirty="0" err="1" smtClean="0"/>
              <a:t>If</a:t>
            </a:r>
            <a:endParaRPr lang="es-CR" dirty="0" smtClean="0"/>
          </a:p>
          <a:p>
            <a:pPr lvl="1"/>
            <a:r>
              <a:rPr lang="es-CR" dirty="0" smtClean="0"/>
              <a:t>Solo se ejecuta una de las opciones, la primera que cumpla una condición</a:t>
            </a:r>
          </a:p>
          <a:p>
            <a:pPr lvl="1"/>
            <a:r>
              <a:rPr lang="es-CR" dirty="0" smtClean="0"/>
              <a:t>Se puede indicar una cláusula por defecto en caso de que no se cumplan las demás condiciones</a:t>
            </a:r>
          </a:p>
          <a:p>
            <a:pPr lvl="1"/>
            <a:r>
              <a:rPr lang="es-CR" dirty="0" smtClean="0"/>
              <a:t>Se pueden indicar varias condiciones separadas por coma en un solo case</a:t>
            </a:r>
            <a:endParaRPr lang="en-US" dirty="0"/>
          </a:p>
        </p:txBody>
      </p:sp>
      <p:pic>
        <p:nvPicPr>
          <p:cNvPr id="4" name="Imagen 3"/>
          <p:cNvPicPr>
            <a:picLocks noChangeAspect="1"/>
          </p:cNvPicPr>
          <p:nvPr/>
        </p:nvPicPr>
        <p:blipFill>
          <a:blip r:embed="rId2"/>
          <a:stretch>
            <a:fillRect/>
          </a:stretch>
        </p:blipFill>
        <p:spPr>
          <a:xfrm>
            <a:off x="9156580" y="3349565"/>
            <a:ext cx="2609850" cy="18669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80474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Tipos de datos </a:t>
            </a:r>
            <a:endParaRPr lang="en-US" dirty="0"/>
          </a:p>
        </p:txBody>
      </p:sp>
      <p:graphicFrame>
        <p:nvGraphicFramePr>
          <p:cNvPr id="5" name="Marcador de contenido 4"/>
          <p:cNvGraphicFramePr>
            <a:graphicFrameLocks noGrp="1"/>
          </p:cNvGraphicFramePr>
          <p:nvPr>
            <p:ph idx="1"/>
            <p:extLst>
              <p:ext uri="{D42A27DB-BD31-4B8C-83A1-F6EECF244321}">
                <p14:modId xmlns:p14="http://schemas.microsoft.com/office/powerpoint/2010/main" val="4011444560"/>
              </p:ext>
            </p:extLst>
          </p:nvPr>
        </p:nvGraphicFramePr>
        <p:xfrm>
          <a:off x="215660" y="2078969"/>
          <a:ext cx="11740551" cy="4740268"/>
        </p:xfrm>
        <a:graphic>
          <a:graphicData uri="http://schemas.openxmlformats.org/drawingml/2006/table">
            <a:tbl>
              <a:tblPr firstRow="1" firstCol="1" bandRow="1">
                <a:tableStyleId>{125E5076-3810-47DD-B79F-674D7AD40C01}</a:tableStyleId>
              </a:tblPr>
              <a:tblGrid>
                <a:gridCol w="2935139"/>
                <a:gridCol w="1554675"/>
                <a:gridCol w="2046439"/>
                <a:gridCol w="5204298"/>
              </a:tblGrid>
              <a:tr h="387537">
                <a:tc>
                  <a:txBody>
                    <a:bodyPr/>
                    <a:lstStyle/>
                    <a:p>
                      <a:r>
                        <a:rPr lang="es-CR" dirty="0" smtClean="0"/>
                        <a:t>Tipo en VB</a:t>
                      </a:r>
                      <a:endParaRPr lang="en-US" dirty="0"/>
                    </a:p>
                  </a:txBody>
                  <a:tcPr/>
                </a:tc>
                <a:tc>
                  <a:txBody>
                    <a:bodyPr/>
                    <a:lstStyle/>
                    <a:p>
                      <a:r>
                        <a:rPr lang="es-CR" dirty="0" smtClean="0"/>
                        <a:t>Tipo CLR</a:t>
                      </a:r>
                      <a:endParaRPr lang="en-US" dirty="0"/>
                    </a:p>
                  </a:txBody>
                  <a:tcPr/>
                </a:tc>
                <a:tc>
                  <a:txBody>
                    <a:bodyPr/>
                    <a:lstStyle/>
                    <a:p>
                      <a:r>
                        <a:rPr lang="es-CR" dirty="0" smtClean="0"/>
                        <a:t>Tamaño</a:t>
                      </a:r>
                      <a:endParaRPr lang="en-US" dirty="0"/>
                    </a:p>
                  </a:txBody>
                  <a:tcPr/>
                </a:tc>
                <a:tc>
                  <a:txBody>
                    <a:bodyPr/>
                    <a:lstStyle/>
                    <a:p>
                      <a:r>
                        <a:rPr lang="es-CR" dirty="0" smtClean="0"/>
                        <a:t>Rango</a:t>
                      </a:r>
                      <a:endParaRPr lang="en-US" dirty="0"/>
                    </a:p>
                  </a:txBody>
                  <a:tcPr/>
                </a:tc>
              </a:tr>
              <a:tr h="387537">
                <a:tc>
                  <a:txBody>
                    <a:bodyPr/>
                    <a:lstStyle/>
                    <a:p>
                      <a:r>
                        <a:rPr lang="en-US" dirty="0">
                          <a:hlinkClick r:id="rId2"/>
                        </a:rPr>
                        <a:t>Byte</a:t>
                      </a:r>
                      <a:endParaRPr lang="en-US" dirty="0"/>
                    </a:p>
                  </a:txBody>
                  <a:tcPr anchor="ctr"/>
                </a:tc>
                <a:tc>
                  <a:txBody>
                    <a:bodyPr/>
                    <a:lstStyle/>
                    <a:p>
                      <a:r>
                        <a:rPr lang="en-US">
                          <a:hlinkClick r:id="rId3"/>
                        </a:rPr>
                        <a:t>Byte</a:t>
                      </a:r>
                      <a:endParaRPr lang="en-US"/>
                    </a:p>
                  </a:txBody>
                  <a:tcPr anchor="ctr"/>
                </a:tc>
                <a:tc>
                  <a:txBody>
                    <a:bodyPr/>
                    <a:lstStyle/>
                    <a:p>
                      <a:r>
                        <a:rPr lang="en-US" dirty="0"/>
                        <a:t>1 byte</a:t>
                      </a:r>
                    </a:p>
                  </a:txBody>
                  <a:tcPr anchor="ctr"/>
                </a:tc>
                <a:tc>
                  <a:txBody>
                    <a:bodyPr/>
                    <a:lstStyle/>
                    <a:p>
                      <a:r>
                        <a:rPr lang="en-US" dirty="0"/>
                        <a:t>0 </a:t>
                      </a:r>
                      <a:r>
                        <a:rPr lang="en-US" dirty="0" smtClean="0"/>
                        <a:t>a </a:t>
                      </a:r>
                      <a:r>
                        <a:rPr lang="en-US" dirty="0"/>
                        <a:t>255 (unsigned)</a:t>
                      </a:r>
                    </a:p>
                  </a:txBody>
                  <a:tcPr anchor="ctr"/>
                </a:tc>
              </a:tr>
              <a:tr h="387537">
                <a:tc>
                  <a:txBody>
                    <a:bodyPr/>
                    <a:lstStyle/>
                    <a:p>
                      <a:r>
                        <a:rPr lang="en-US" dirty="0" err="1">
                          <a:hlinkClick r:id="rId4"/>
                        </a:rPr>
                        <a:t>SByte</a:t>
                      </a:r>
                      <a:endParaRPr lang="en-US" dirty="0"/>
                    </a:p>
                  </a:txBody>
                  <a:tcPr anchor="ctr"/>
                </a:tc>
                <a:tc>
                  <a:txBody>
                    <a:bodyPr/>
                    <a:lstStyle/>
                    <a:p>
                      <a:r>
                        <a:rPr lang="en-US">
                          <a:hlinkClick r:id="rId5"/>
                        </a:rPr>
                        <a:t>SByte</a:t>
                      </a:r>
                      <a:endParaRPr lang="en-US"/>
                    </a:p>
                  </a:txBody>
                  <a:tcPr anchor="ctr"/>
                </a:tc>
                <a:tc>
                  <a:txBody>
                    <a:bodyPr/>
                    <a:lstStyle/>
                    <a:p>
                      <a:r>
                        <a:rPr lang="en-US"/>
                        <a:t>1 byte</a:t>
                      </a:r>
                    </a:p>
                  </a:txBody>
                  <a:tcPr anchor="ctr"/>
                </a:tc>
                <a:tc>
                  <a:txBody>
                    <a:bodyPr/>
                    <a:lstStyle/>
                    <a:p>
                      <a:r>
                        <a:rPr lang="en-US" dirty="0"/>
                        <a:t>-128 </a:t>
                      </a:r>
                      <a:r>
                        <a:rPr lang="en-US" dirty="0" smtClean="0"/>
                        <a:t>a </a:t>
                      </a:r>
                      <a:r>
                        <a:rPr lang="en-US" dirty="0"/>
                        <a:t>127 (signed)</a:t>
                      </a:r>
                    </a:p>
                  </a:txBody>
                  <a:tcPr anchor="ctr"/>
                </a:tc>
              </a:tr>
              <a:tr h="387537">
                <a:tc>
                  <a:txBody>
                    <a:bodyPr/>
                    <a:lstStyle/>
                    <a:p>
                      <a:r>
                        <a:rPr lang="en-US" dirty="0" err="1">
                          <a:hlinkClick r:id="rId6"/>
                        </a:rPr>
                        <a:t>UShort</a:t>
                      </a:r>
                      <a:endParaRPr lang="en-US" dirty="0"/>
                    </a:p>
                  </a:txBody>
                  <a:tcPr anchor="ctr"/>
                </a:tc>
                <a:tc>
                  <a:txBody>
                    <a:bodyPr/>
                    <a:lstStyle/>
                    <a:p>
                      <a:r>
                        <a:rPr lang="en-US">
                          <a:hlinkClick r:id="rId7"/>
                        </a:rPr>
                        <a:t>UInt16</a:t>
                      </a:r>
                      <a:endParaRPr lang="en-US"/>
                    </a:p>
                  </a:txBody>
                  <a:tcPr anchor="ctr"/>
                </a:tc>
                <a:tc>
                  <a:txBody>
                    <a:bodyPr/>
                    <a:lstStyle/>
                    <a:p>
                      <a:r>
                        <a:rPr lang="en-US"/>
                        <a:t>2 bytes</a:t>
                      </a:r>
                    </a:p>
                  </a:txBody>
                  <a:tcPr anchor="ctr"/>
                </a:tc>
                <a:tc>
                  <a:txBody>
                    <a:bodyPr/>
                    <a:lstStyle/>
                    <a:p>
                      <a:r>
                        <a:rPr lang="en-US" dirty="0"/>
                        <a:t>0 </a:t>
                      </a:r>
                      <a:r>
                        <a:rPr lang="en-US" dirty="0" smtClean="0"/>
                        <a:t>a </a:t>
                      </a:r>
                      <a:r>
                        <a:rPr lang="en-US" dirty="0"/>
                        <a:t>65,535 (unsigned)</a:t>
                      </a:r>
                    </a:p>
                  </a:txBody>
                  <a:tcPr anchor="ctr"/>
                </a:tc>
              </a:tr>
              <a:tr h="387537">
                <a:tc>
                  <a:txBody>
                    <a:bodyPr/>
                    <a:lstStyle/>
                    <a:p>
                      <a:r>
                        <a:rPr lang="en-US" dirty="0">
                          <a:hlinkClick r:id="rId8"/>
                        </a:rPr>
                        <a:t>Short</a:t>
                      </a:r>
                      <a:r>
                        <a:rPr lang="en-US" dirty="0"/>
                        <a:t> </a:t>
                      </a:r>
                    </a:p>
                  </a:txBody>
                  <a:tcPr anchor="ctr"/>
                </a:tc>
                <a:tc>
                  <a:txBody>
                    <a:bodyPr/>
                    <a:lstStyle/>
                    <a:p>
                      <a:r>
                        <a:rPr lang="en-US">
                          <a:hlinkClick r:id="rId9"/>
                        </a:rPr>
                        <a:t>Int16</a:t>
                      </a:r>
                      <a:endParaRPr lang="en-US"/>
                    </a:p>
                  </a:txBody>
                  <a:tcPr anchor="ctr"/>
                </a:tc>
                <a:tc>
                  <a:txBody>
                    <a:bodyPr/>
                    <a:lstStyle/>
                    <a:p>
                      <a:r>
                        <a:rPr lang="en-US"/>
                        <a:t>2 bytes</a:t>
                      </a:r>
                    </a:p>
                  </a:txBody>
                  <a:tcPr anchor="ctr"/>
                </a:tc>
                <a:tc>
                  <a:txBody>
                    <a:bodyPr/>
                    <a:lstStyle/>
                    <a:p>
                      <a:r>
                        <a:rPr lang="en-US" dirty="0"/>
                        <a:t>-32,768 </a:t>
                      </a:r>
                      <a:r>
                        <a:rPr lang="en-US" dirty="0" smtClean="0"/>
                        <a:t>a </a:t>
                      </a:r>
                      <a:r>
                        <a:rPr lang="en-US" dirty="0"/>
                        <a:t>32,767 (signed)</a:t>
                      </a:r>
                    </a:p>
                  </a:txBody>
                  <a:tcPr anchor="ctr"/>
                </a:tc>
              </a:tr>
              <a:tr h="387537">
                <a:tc>
                  <a:txBody>
                    <a:bodyPr/>
                    <a:lstStyle/>
                    <a:p>
                      <a:r>
                        <a:rPr lang="en-US" dirty="0">
                          <a:hlinkClick r:id="rId10"/>
                        </a:rPr>
                        <a:t>Integer</a:t>
                      </a:r>
                      <a:endParaRPr lang="en-US" dirty="0"/>
                    </a:p>
                  </a:txBody>
                  <a:tcPr anchor="ctr"/>
                </a:tc>
                <a:tc>
                  <a:txBody>
                    <a:bodyPr/>
                    <a:lstStyle/>
                    <a:p>
                      <a:r>
                        <a:rPr lang="en-US">
                          <a:hlinkClick r:id="rId11"/>
                        </a:rPr>
                        <a:t>Int32</a:t>
                      </a:r>
                      <a:endParaRPr lang="en-US"/>
                    </a:p>
                  </a:txBody>
                  <a:tcPr anchor="ctr"/>
                </a:tc>
                <a:tc>
                  <a:txBody>
                    <a:bodyPr/>
                    <a:lstStyle/>
                    <a:p>
                      <a:r>
                        <a:rPr lang="en-US"/>
                        <a:t>4 bytes</a:t>
                      </a:r>
                    </a:p>
                  </a:txBody>
                  <a:tcPr anchor="ctr"/>
                </a:tc>
                <a:tc>
                  <a:txBody>
                    <a:bodyPr/>
                    <a:lstStyle/>
                    <a:p>
                      <a:r>
                        <a:rPr lang="en-US" dirty="0"/>
                        <a:t>-2,147,483,648 </a:t>
                      </a:r>
                      <a:r>
                        <a:rPr lang="en-US" dirty="0" smtClean="0"/>
                        <a:t>a </a:t>
                      </a:r>
                      <a:r>
                        <a:rPr lang="en-US" dirty="0"/>
                        <a:t>2,147,483,647 (signed)</a:t>
                      </a:r>
                    </a:p>
                  </a:txBody>
                  <a:tcPr anchor="ctr"/>
                </a:tc>
              </a:tr>
              <a:tr h="348964">
                <a:tc>
                  <a:txBody>
                    <a:bodyPr/>
                    <a:lstStyle/>
                    <a:p>
                      <a:r>
                        <a:rPr lang="en-US" dirty="0">
                          <a:hlinkClick r:id="rId12"/>
                        </a:rPr>
                        <a:t>Long</a:t>
                      </a:r>
                      <a:r>
                        <a:rPr lang="en-US" dirty="0"/>
                        <a:t> </a:t>
                      </a:r>
                    </a:p>
                  </a:txBody>
                  <a:tcPr anchor="ctr"/>
                </a:tc>
                <a:tc>
                  <a:txBody>
                    <a:bodyPr/>
                    <a:lstStyle/>
                    <a:p>
                      <a:r>
                        <a:rPr lang="en-US">
                          <a:hlinkClick r:id="rId13"/>
                        </a:rPr>
                        <a:t>Int64</a:t>
                      </a:r>
                      <a:endParaRPr lang="en-US"/>
                    </a:p>
                  </a:txBody>
                  <a:tcPr anchor="ctr"/>
                </a:tc>
                <a:tc>
                  <a:txBody>
                    <a:bodyPr/>
                    <a:lstStyle/>
                    <a:p>
                      <a:r>
                        <a:rPr lang="en-US"/>
                        <a:t>8 bytes</a:t>
                      </a:r>
                    </a:p>
                  </a:txBody>
                  <a:tcPr anchor="ctr"/>
                </a:tc>
                <a:tc>
                  <a:txBody>
                    <a:bodyPr/>
                    <a:lstStyle/>
                    <a:p>
                      <a:r>
                        <a:rPr lang="en-US" sz="1200" dirty="0"/>
                        <a:t>-9,223,372,036,854,775,808 </a:t>
                      </a:r>
                      <a:r>
                        <a:rPr lang="en-US" sz="1200" dirty="0" smtClean="0"/>
                        <a:t>a </a:t>
                      </a:r>
                      <a:r>
                        <a:rPr lang="en-US" sz="1200" dirty="0"/>
                        <a:t>9,223,372,036,854,775,807 </a:t>
                      </a:r>
                      <a:r>
                        <a:rPr lang="en-US" sz="1200" dirty="0" smtClean="0"/>
                        <a:t>(</a:t>
                      </a:r>
                      <a:r>
                        <a:rPr lang="en-US" sz="1200" dirty="0"/>
                        <a:t>signed)</a:t>
                      </a:r>
                    </a:p>
                  </a:txBody>
                  <a:tcPr anchor="ctr"/>
                </a:tc>
              </a:tr>
              <a:tr h="348964">
                <a:tc>
                  <a:txBody>
                    <a:bodyPr/>
                    <a:lstStyle/>
                    <a:p>
                      <a:r>
                        <a:rPr lang="en-US" dirty="0" err="1">
                          <a:hlinkClick r:id="rId14"/>
                        </a:rPr>
                        <a:t>ULong</a:t>
                      </a:r>
                      <a:endParaRPr lang="en-US" dirty="0"/>
                    </a:p>
                  </a:txBody>
                  <a:tcPr anchor="ctr"/>
                </a:tc>
                <a:tc>
                  <a:txBody>
                    <a:bodyPr/>
                    <a:lstStyle/>
                    <a:p>
                      <a:r>
                        <a:rPr lang="en-US">
                          <a:hlinkClick r:id="rId15"/>
                        </a:rPr>
                        <a:t>UInt64</a:t>
                      </a:r>
                      <a:endParaRPr lang="en-US"/>
                    </a:p>
                  </a:txBody>
                  <a:tcPr anchor="ctr"/>
                </a:tc>
                <a:tc>
                  <a:txBody>
                    <a:bodyPr/>
                    <a:lstStyle/>
                    <a:p>
                      <a:r>
                        <a:rPr lang="en-US"/>
                        <a:t>8 bytes</a:t>
                      </a:r>
                    </a:p>
                  </a:txBody>
                  <a:tcPr anchor="ctr"/>
                </a:tc>
                <a:tc>
                  <a:txBody>
                    <a:bodyPr/>
                    <a:lstStyle/>
                    <a:p>
                      <a:r>
                        <a:rPr lang="en-US" dirty="0"/>
                        <a:t>0 </a:t>
                      </a:r>
                      <a:r>
                        <a:rPr lang="en-US" dirty="0" smtClean="0"/>
                        <a:t>a </a:t>
                      </a:r>
                      <a:r>
                        <a:rPr lang="en-US" dirty="0"/>
                        <a:t>18,446,744,073,709,551,615 </a:t>
                      </a:r>
                      <a:r>
                        <a:rPr lang="en-US" dirty="0" smtClean="0"/>
                        <a:t>(</a:t>
                      </a:r>
                      <a:r>
                        <a:rPr lang="en-US" dirty="0"/>
                        <a:t>unsigned)</a:t>
                      </a:r>
                    </a:p>
                  </a:txBody>
                  <a:tcPr anchor="ctr"/>
                </a:tc>
              </a:tr>
              <a:tr h="473029">
                <a:tc>
                  <a:txBody>
                    <a:bodyPr/>
                    <a:lstStyle/>
                    <a:p>
                      <a:r>
                        <a:rPr lang="en-US" dirty="0" smtClean="0">
                          <a:hlinkClick r:id="rId16"/>
                        </a:rPr>
                        <a:t>Single</a:t>
                      </a:r>
                      <a:endParaRPr lang="en-US" dirty="0"/>
                    </a:p>
                  </a:txBody>
                  <a:tcPr anchor="ctr"/>
                </a:tc>
                <a:tc>
                  <a:txBody>
                    <a:bodyPr/>
                    <a:lstStyle/>
                    <a:p>
                      <a:r>
                        <a:rPr lang="en-US">
                          <a:hlinkClick r:id="rId17"/>
                        </a:rPr>
                        <a:t>Single</a:t>
                      </a:r>
                      <a:endParaRPr lang="en-US"/>
                    </a:p>
                  </a:txBody>
                  <a:tcPr anchor="ctr"/>
                </a:tc>
                <a:tc>
                  <a:txBody>
                    <a:bodyPr/>
                    <a:lstStyle/>
                    <a:p>
                      <a:r>
                        <a:rPr lang="en-US"/>
                        <a:t>4 bytes</a:t>
                      </a:r>
                    </a:p>
                  </a:txBody>
                  <a:tcPr anchor="ctr"/>
                </a:tc>
                <a:tc>
                  <a:txBody>
                    <a:bodyPr/>
                    <a:lstStyle/>
                    <a:p>
                      <a:r>
                        <a:rPr lang="en-US" sz="1200" dirty="0"/>
                        <a:t>-3.4028235E+38 </a:t>
                      </a:r>
                      <a:r>
                        <a:rPr lang="en-US" sz="1200" dirty="0" smtClean="0"/>
                        <a:t>a </a:t>
                      </a:r>
                      <a:r>
                        <a:rPr lang="en-US" sz="1200" dirty="0"/>
                        <a:t>-1.401298E-45 † </a:t>
                      </a:r>
                      <a:r>
                        <a:rPr lang="en-US" sz="1200" dirty="0" smtClean="0"/>
                        <a:t>para </a:t>
                      </a:r>
                      <a:r>
                        <a:rPr lang="en-US" sz="1200" dirty="0" err="1" smtClean="0"/>
                        <a:t>negativos</a:t>
                      </a:r>
                      <a:endParaRPr lang="en-US" sz="1200" dirty="0"/>
                    </a:p>
                    <a:p>
                      <a:r>
                        <a:rPr lang="en-US" sz="1200" dirty="0"/>
                        <a:t>1.401298E-45 </a:t>
                      </a:r>
                      <a:r>
                        <a:rPr lang="en-US" sz="1200" dirty="0" smtClean="0"/>
                        <a:t>a </a:t>
                      </a:r>
                      <a:r>
                        <a:rPr lang="en-US" sz="1200" dirty="0"/>
                        <a:t>3.4028235E+38 † </a:t>
                      </a:r>
                      <a:r>
                        <a:rPr lang="en-US" sz="1200" dirty="0" smtClean="0"/>
                        <a:t>para </a:t>
                      </a:r>
                      <a:r>
                        <a:rPr lang="en-US" sz="1200" dirty="0" err="1" smtClean="0"/>
                        <a:t>positivos</a:t>
                      </a:r>
                      <a:endParaRPr lang="en-US" sz="1200" dirty="0"/>
                    </a:p>
                  </a:txBody>
                  <a:tcPr anchor="ctr"/>
                </a:tc>
              </a:tr>
              <a:tr h="387537">
                <a:tc>
                  <a:txBody>
                    <a:bodyPr/>
                    <a:lstStyle/>
                    <a:p>
                      <a:r>
                        <a:rPr lang="en-US" dirty="0" smtClean="0">
                          <a:hlinkClick r:id="rId18"/>
                        </a:rPr>
                        <a:t>Double</a:t>
                      </a:r>
                      <a:endParaRPr lang="en-US" dirty="0"/>
                    </a:p>
                  </a:txBody>
                  <a:tcPr anchor="ctr"/>
                </a:tc>
                <a:tc>
                  <a:txBody>
                    <a:bodyPr/>
                    <a:lstStyle/>
                    <a:p>
                      <a:r>
                        <a:rPr lang="en-US">
                          <a:hlinkClick r:id="rId19"/>
                        </a:rPr>
                        <a:t>Double</a:t>
                      </a:r>
                      <a:endParaRPr lang="en-US"/>
                    </a:p>
                  </a:txBody>
                  <a:tcPr anchor="ctr"/>
                </a:tc>
                <a:tc>
                  <a:txBody>
                    <a:bodyPr/>
                    <a:lstStyle/>
                    <a:p>
                      <a:r>
                        <a:rPr lang="en-US" dirty="0"/>
                        <a:t>8 bytes</a:t>
                      </a:r>
                    </a:p>
                  </a:txBody>
                  <a:tcPr anchor="ctr"/>
                </a:tc>
                <a:tc>
                  <a:txBody>
                    <a:bodyPr/>
                    <a:lstStyle/>
                    <a:p>
                      <a:r>
                        <a:rPr lang="en-US" sz="1200" dirty="0"/>
                        <a:t>-1.79769313486231570E+308 </a:t>
                      </a:r>
                      <a:r>
                        <a:rPr lang="en-US" sz="1200" dirty="0" smtClean="0"/>
                        <a:t>a </a:t>
                      </a:r>
                      <a:r>
                        <a:rPr lang="en-US" sz="1200" dirty="0"/>
                        <a:t>-4.94065645841246544E-324 † </a:t>
                      </a:r>
                      <a:r>
                        <a:rPr lang="en-US" sz="1200" dirty="0" smtClean="0"/>
                        <a:t>para </a:t>
                      </a:r>
                      <a:r>
                        <a:rPr lang="en-US" sz="1200" dirty="0" err="1" smtClean="0"/>
                        <a:t>negativos</a:t>
                      </a:r>
                      <a:endParaRPr lang="en-US" sz="1200" dirty="0"/>
                    </a:p>
                    <a:p>
                      <a:r>
                        <a:rPr lang="en-US" sz="1200" dirty="0"/>
                        <a:t>4.94065645841246544E-324 </a:t>
                      </a:r>
                      <a:r>
                        <a:rPr lang="en-US" sz="1200" dirty="0" smtClean="0"/>
                        <a:t>a </a:t>
                      </a:r>
                      <a:r>
                        <a:rPr lang="en-US" sz="1200" dirty="0"/>
                        <a:t>1.79769313486231570E+308 † </a:t>
                      </a:r>
                      <a:r>
                        <a:rPr lang="en-US" sz="1200" dirty="0" smtClean="0"/>
                        <a:t>para </a:t>
                      </a:r>
                      <a:r>
                        <a:rPr lang="en-US" sz="1200" dirty="0" err="1" smtClean="0"/>
                        <a:t>positivos</a:t>
                      </a:r>
                      <a:endParaRPr lang="en-US" sz="1200" dirty="0"/>
                    </a:p>
                  </a:txBody>
                  <a:tcPr anchor="ctr"/>
                </a:tc>
              </a:tr>
              <a:tr h="387537">
                <a:tc>
                  <a:txBody>
                    <a:bodyPr/>
                    <a:lstStyle/>
                    <a:p>
                      <a:r>
                        <a:rPr lang="en-US" dirty="0">
                          <a:hlinkClick r:id="rId20"/>
                        </a:rPr>
                        <a:t>Decimal</a:t>
                      </a:r>
                      <a:endParaRPr lang="en-US" dirty="0"/>
                    </a:p>
                  </a:txBody>
                  <a:tcPr anchor="ctr"/>
                </a:tc>
                <a:tc>
                  <a:txBody>
                    <a:bodyPr/>
                    <a:lstStyle/>
                    <a:p>
                      <a:r>
                        <a:rPr lang="en-US" dirty="0">
                          <a:hlinkClick r:id="rId21"/>
                        </a:rPr>
                        <a:t>Decimal</a:t>
                      </a:r>
                      <a:endParaRPr lang="en-US" dirty="0"/>
                    </a:p>
                  </a:txBody>
                  <a:tcPr anchor="ctr"/>
                </a:tc>
                <a:tc>
                  <a:txBody>
                    <a:bodyPr/>
                    <a:lstStyle/>
                    <a:p>
                      <a:r>
                        <a:rPr lang="en-US" dirty="0"/>
                        <a:t>16 bytes</a:t>
                      </a:r>
                    </a:p>
                  </a:txBody>
                  <a:tcPr anchor="ctr"/>
                </a:tc>
                <a:tc>
                  <a:txBody>
                    <a:bodyPr/>
                    <a:lstStyle/>
                    <a:p>
                      <a:r>
                        <a:rPr lang="es-CR" dirty="0" smtClean="0"/>
                        <a:t>Más que un </a:t>
                      </a:r>
                      <a:r>
                        <a:rPr lang="es-CR" dirty="0" err="1" smtClean="0"/>
                        <a:t>double</a:t>
                      </a:r>
                      <a:r>
                        <a:rPr lang="es-CR" dirty="0" smtClean="0"/>
                        <a:t> . . .</a:t>
                      </a:r>
                      <a:endParaRPr lang="en-US" dirty="0"/>
                    </a:p>
                  </a:txBody>
                  <a:tcPr/>
                </a:tc>
              </a:tr>
            </a:tbl>
          </a:graphicData>
        </a:graphic>
      </p:graphicFrame>
    </p:spTree>
    <p:extLst>
      <p:ext uri="{BB962C8B-B14F-4D97-AF65-F5344CB8AC3E}">
        <p14:creationId xmlns:p14="http://schemas.microsoft.com/office/powerpoint/2010/main" val="612840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Arreglos</a:t>
            </a:r>
            <a:endParaRPr lang="en-US" dirty="0"/>
          </a:p>
        </p:txBody>
      </p:sp>
      <p:sp>
        <p:nvSpPr>
          <p:cNvPr id="3" name="Marcador de contenido 2"/>
          <p:cNvSpPr>
            <a:spLocks noGrp="1"/>
          </p:cNvSpPr>
          <p:nvPr>
            <p:ph idx="1"/>
          </p:nvPr>
        </p:nvSpPr>
        <p:spPr>
          <a:xfrm>
            <a:off x="1154954" y="2603500"/>
            <a:ext cx="10611476" cy="3416300"/>
          </a:xfrm>
        </p:spPr>
        <p:txBody>
          <a:bodyPr/>
          <a:lstStyle/>
          <a:p>
            <a:r>
              <a:rPr lang="es-CR" dirty="0" smtClean="0"/>
              <a:t>Son estructuras de tamaño fijo que almacenan datos secuencialmente en memoria</a:t>
            </a:r>
          </a:p>
          <a:p>
            <a:r>
              <a:rPr lang="es-CR" dirty="0" smtClean="0"/>
              <a:t>El primer elemento de un arreglo tiene el índice 0</a:t>
            </a:r>
          </a:p>
          <a:p>
            <a:r>
              <a:rPr lang="es-CR" dirty="0" smtClean="0"/>
              <a:t>Hay varias formas de inicializar un arreglo</a:t>
            </a:r>
          </a:p>
          <a:p>
            <a:r>
              <a:rPr lang="es-CR" dirty="0" smtClean="0"/>
              <a:t>Se pueden redefinir sus dimensiones usando la función </a:t>
            </a:r>
            <a:r>
              <a:rPr lang="es-CR" dirty="0" err="1" smtClean="0"/>
              <a:t>Redim</a:t>
            </a:r>
            <a:endParaRPr lang="es-CR" dirty="0" smtClean="0"/>
          </a:p>
          <a:p>
            <a:pPr lvl="1"/>
            <a:r>
              <a:rPr lang="es-CR" dirty="0" err="1" smtClean="0"/>
              <a:t>Redim</a:t>
            </a:r>
            <a:r>
              <a:rPr lang="es-CR" dirty="0" smtClean="0"/>
              <a:t> </a:t>
            </a:r>
            <a:r>
              <a:rPr lang="es-CR" dirty="0" err="1" smtClean="0"/>
              <a:t>numbers</a:t>
            </a:r>
            <a:r>
              <a:rPr lang="es-CR" dirty="0" smtClean="0"/>
              <a:t>(15), cambia la dimensión de </a:t>
            </a:r>
            <a:r>
              <a:rPr lang="es-CR" dirty="0" err="1" smtClean="0"/>
              <a:t>numbers</a:t>
            </a:r>
            <a:r>
              <a:rPr lang="es-CR" dirty="0" smtClean="0"/>
              <a:t> a 16 elementos</a:t>
            </a:r>
          </a:p>
          <a:p>
            <a:r>
              <a:rPr lang="es-CR" dirty="0" smtClean="0"/>
              <a:t>Un arreglo puede tener muchas dimensiones</a:t>
            </a:r>
          </a:p>
          <a:p>
            <a:pPr lvl="1"/>
            <a:r>
              <a:rPr lang="es-CR" dirty="0" err="1" smtClean="0"/>
              <a:t>Ej</a:t>
            </a:r>
            <a:r>
              <a:rPr lang="es-CR" dirty="0" smtClean="0"/>
              <a:t>: </a:t>
            </a:r>
            <a:r>
              <a:rPr lang="es-CR" dirty="0" err="1" smtClean="0"/>
              <a:t>Dim</a:t>
            </a:r>
            <a:r>
              <a:rPr lang="es-CR" dirty="0" smtClean="0"/>
              <a:t> </a:t>
            </a:r>
            <a:r>
              <a:rPr lang="es-CR" dirty="0" err="1" smtClean="0"/>
              <a:t>mArray</a:t>
            </a:r>
            <a:r>
              <a:rPr lang="es-CR" dirty="0" smtClean="0"/>
              <a:t>(5,5,5) as </a:t>
            </a:r>
            <a:r>
              <a:rPr lang="es-CR" dirty="0" err="1" smtClean="0"/>
              <a:t>Integer</a:t>
            </a:r>
            <a:r>
              <a:rPr lang="es-CR" dirty="0" smtClean="0"/>
              <a:t>, declara un </a:t>
            </a:r>
            <a:r>
              <a:rPr lang="es-CR" dirty="0" err="1" smtClean="0"/>
              <a:t>array</a:t>
            </a:r>
            <a:r>
              <a:rPr lang="es-CR" dirty="0" smtClean="0"/>
              <a:t> de tres dimensiones de 6 elementos cada una</a:t>
            </a:r>
          </a:p>
          <a:p>
            <a:endParaRPr lang="en-US" dirty="0"/>
          </a:p>
        </p:txBody>
      </p:sp>
      <p:pic>
        <p:nvPicPr>
          <p:cNvPr id="6" name="Imagen 5"/>
          <p:cNvPicPr>
            <a:picLocks noChangeAspect="1"/>
          </p:cNvPicPr>
          <p:nvPr/>
        </p:nvPicPr>
        <p:blipFill>
          <a:blip r:embed="rId2"/>
          <a:stretch>
            <a:fillRect/>
          </a:stretch>
        </p:blipFill>
        <p:spPr>
          <a:xfrm>
            <a:off x="3665104" y="5546875"/>
            <a:ext cx="5591175" cy="10953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5055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Manejo de </a:t>
            </a:r>
            <a:r>
              <a:rPr lang="es-CR" dirty="0" err="1" smtClean="0"/>
              <a:t>Strings</a:t>
            </a:r>
            <a:endParaRPr lang="en-US" dirty="0"/>
          </a:p>
        </p:txBody>
      </p:sp>
      <p:sp>
        <p:nvSpPr>
          <p:cNvPr id="3" name="Marcador de contenido 2"/>
          <p:cNvSpPr>
            <a:spLocks noGrp="1"/>
          </p:cNvSpPr>
          <p:nvPr>
            <p:ph idx="1"/>
          </p:nvPr>
        </p:nvSpPr>
        <p:spPr>
          <a:xfrm>
            <a:off x="1154953" y="2603499"/>
            <a:ext cx="10594223" cy="4064719"/>
          </a:xfrm>
        </p:spPr>
        <p:txBody>
          <a:bodyPr>
            <a:normAutofit/>
          </a:bodyPr>
          <a:lstStyle/>
          <a:p>
            <a:r>
              <a:rPr lang="es-CR" dirty="0" smtClean="0"/>
              <a:t>Se pueden concatenar </a:t>
            </a:r>
            <a:r>
              <a:rPr lang="es-CR" dirty="0" err="1"/>
              <a:t>s</a:t>
            </a:r>
            <a:r>
              <a:rPr lang="es-CR" dirty="0" err="1" smtClean="0"/>
              <a:t>trings</a:t>
            </a:r>
            <a:r>
              <a:rPr lang="es-CR" dirty="0" smtClean="0"/>
              <a:t> usando el operador &amp;</a:t>
            </a:r>
          </a:p>
          <a:p>
            <a:r>
              <a:rPr lang="es-CR" dirty="0" smtClean="0"/>
              <a:t>Cuando un </a:t>
            </a:r>
            <a:r>
              <a:rPr lang="es-CR" dirty="0" err="1" smtClean="0"/>
              <a:t>string</a:t>
            </a:r>
            <a:r>
              <a:rPr lang="es-CR" dirty="0" smtClean="0"/>
              <a:t> se modifica, realmente se destruye el objeto original y se reemplaza por el nuevo valor</a:t>
            </a:r>
          </a:p>
          <a:p>
            <a:r>
              <a:rPr lang="es-CR" dirty="0" smtClean="0"/>
              <a:t>Cuando un </a:t>
            </a:r>
            <a:r>
              <a:rPr lang="es-CR" dirty="0" err="1" smtClean="0"/>
              <a:t>string</a:t>
            </a:r>
            <a:r>
              <a:rPr lang="es-CR" dirty="0" smtClean="0"/>
              <a:t> se debe modificar muchas veces se recomienda usar </a:t>
            </a:r>
            <a:r>
              <a:rPr lang="es-CR" dirty="0" err="1" smtClean="0"/>
              <a:t>StringBuilder</a:t>
            </a:r>
            <a:r>
              <a:rPr lang="es-CR" dirty="0" smtClean="0"/>
              <a:t>, en especial cuando se realizan muchas concatenaciones</a:t>
            </a:r>
          </a:p>
          <a:p>
            <a:r>
              <a:rPr lang="es-CR" dirty="0" err="1" smtClean="0"/>
              <a:t>String.Format</a:t>
            </a:r>
            <a:r>
              <a:rPr lang="es-CR" dirty="0" smtClean="0"/>
              <a:t> se utiliza para crear </a:t>
            </a:r>
            <a:r>
              <a:rPr lang="es-CR" dirty="0" err="1" smtClean="0"/>
              <a:t>strings</a:t>
            </a:r>
            <a:r>
              <a:rPr lang="es-CR" dirty="0" smtClean="0"/>
              <a:t> con valores dinámicos</a:t>
            </a:r>
          </a:p>
          <a:p>
            <a:pPr lvl="1"/>
            <a:r>
              <a:rPr lang="es-CR" dirty="0" err="1" smtClean="0"/>
              <a:t>Ej</a:t>
            </a:r>
            <a:r>
              <a:rPr lang="es-CR" dirty="0" smtClean="0"/>
              <a:t>: </a:t>
            </a:r>
            <a:r>
              <a:rPr lang="es-CR" dirty="0" err="1" smtClean="0"/>
              <a:t>Dim</a:t>
            </a:r>
            <a:r>
              <a:rPr lang="es-CR" dirty="0" smtClean="0"/>
              <a:t> </a:t>
            </a:r>
            <a:r>
              <a:rPr lang="es-CR" dirty="0" err="1" smtClean="0"/>
              <a:t>str</a:t>
            </a:r>
            <a:r>
              <a:rPr lang="es-CR" dirty="0" smtClean="0"/>
              <a:t> = </a:t>
            </a:r>
            <a:r>
              <a:rPr lang="es-CR" dirty="0" err="1" smtClean="0"/>
              <a:t>String.Format</a:t>
            </a:r>
            <a:r>
              <a:rPr lang="es-CR" dirty="0" smtClean="0"/>
              <a:t>(“El valor del id es: {0}”, Id)</a:t>
            </a:r>
          </a:p>
          <a:p>
            <a:r>
              <a:rPr lang="es-CR" dirty="0" err="1" smtClean="0"/>
              <a:t>String.Empty</a:t>
            </a:r>
            <a:r>
              <a:rPr lang="es-CR" dirty="0" smtClean="0"/>
              <a:t> representa el texto vacío</a:t>
            </a:r>
          </a:p>
          <a:p>
            <a:r>
              <a:rPr lang="es-CR" dirty="0" smtClean="0"/>
              <a:t>Un </a:t>
            </a:r>
            <a:r>
              <a:rPr lang="es-CR" dirty="0" err="1" smtClean="0"/>
              <a:t>string</a:t>
            </a:r>
            <a:r>
              <a:rPr lang="es-CR" dirty="0" smtClean="0"/>
              <a:t> realmente es un </a:t>
            </a:r>
            <a:r>
              <a:rPr lang="es-CR" dirty="0" err="1" smtClean="0"/>
              <a:t>array</a:t>
            </a:r>
            <a:r>
              <a:rPr lang="es-CR" dirty="0" smtClean="0"/>
              <a:t> de </a:t>
            </a:r>
            <a:r>
              <a:rPr lang="es-CR" dirty="0" err="1" smtClean="0"/>
              <a:t>chars</a:t>
            </a:r>
            <a:r>
              <a:rPr lang="es-CR" dirty="0" smtClean="0"/>
              <a:t> y se puede utilizar como tal</a:t>
            </a:r>
          </a:p>
          <a:p>
            <a:pPr lvl="1"/>
            <a:r>
              <a:rPr lang="es-CR" dirty="0" smtClean="0"/>
              <a:t>Por ejemplo se pueden recorrer los </a:t>
            </a:r>
            <a:r>
              <a:rPr lang="es-CR" dirty="0" err="1" smtClean="0"/>
              <a:t>chars</a:t>
            </a:r>
            <a:r>
              <a:rPr lang="es-CR" dirty="0" smtClean="0"/>
              <a:t> de un </a:t>
            </a:r>
            <a:r>
              <a:rPr lang="es-CR" dirty="0" err="1" smtClean="0"/>
              <a:t>string</a:t>
            </a:r>
            <a:r>
              <a:rPr lang="es-CR" dirty="0" smtClean="0"/>
              <a:t> usando </a:t>
            </a:r>
            <a:r>
              <a:rPr lang="es-CR" dirty="0" err="1" smtClean="0"/>
              <a:t>For</a:t>
            </a:r>
            <a:r>
              <a:rPr lang="es-CR" dirty="0" smtClean="0"/>
              <a:t> </a:t>
            </a:r>
            <a:r>
              <a:rPr lang="es-CR" dirty="0" err="1" smtClean="0"/>
              <a:t>Each</a:t>
            </a:r>
            <a:r>
              <a:rPr lang="es-CR" dirty="0" smtClean="0"/>
              <a:t>, o accederse mediante su índice de posición</a:t>
            </a:r>
            <a:endParaRPr lang="en-US" dirty="0"/>
          </a:p>
        </p:txBody>
      </p:sp>
    </p:spTree>
    <p:extLst>
      <p:ext uri="{BB962C8B-B14F-4D97-AF65-F5344CB8AC3E}">
        <p14:creationId xmlns:p14="http://schemas.microsoft.com/office/powerpoint/2010/main" val="1192053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Manejo de </a:t>
            </a:r>
            <a:r>
              <a:rPr lang="es-CR" dirty="0" err="1"/>
              <a:t>Strings</a:t>
            </a:r>
            <a:endParaRPr lang="en-US" dirty="0"/>
          </a:p>
        </p:txBody>
      </p:sp>
      <p:sp>
        <p:nvSpPr>
          <p:cNvPr id="3" name="Marcador de contenido 2"/>
          <p:cNvSpPr>
            <a:spLocks noGrp="1"/>
          </p:cNvSpPr>
          <p:nvPr>
            <p:ph idx="1"/>
          </p:nvPr>
        </p:nvSpPr>
        <p:spPr>
          <a:xfrm>
            <a:off x="1154954" y="2603499"/>
            <a:ext cx="10559718" cy="3952575"/>
          </a:xfrm>
        </p:spPr>
        <p:txBody>
          <a:bodyPr/>
          <a:lstStyle/>
          <a:p>
            <a:r>
              <a:rPr lang="es-CR" dirty="0" smtClean="0"/>
              <a:t>El objeto </a:t>
            </a:r>
            <a:r>
              <a:rPr lang="es-CR" dirty="0" err="1" smtClean="0"/>
              <a:t>string</a:t>
            </a:r>
            <a:r>
              <a:rPr lang="es-CR" dirty="0" smtClean="0"/>
              <a:t> también posee los siguientes métodos utilitarios</a:t>
            </a:r>
          </a:p>
          <a:p>
            <a:pPr lvl="1"/>
            <a:r>
              <a:rPr lang="es-CR" dirty="0" err="1" smtClean="0"/>
              <a:t>ToUpper</a:t>
            </a:r>
            <a:r>
              <a:rPr lang="es-CR" dirty="0" smtClean="0"/>
              <a:t>: convierte todo el texto a mayúscula, devuelve el </a:t>
            </a:r>
            <a:r>
              <a:rPr lang="es-CR" dirty="0" err="1" smtClean="0"/>
              <a:t>string</a:t>
            </a:r>
            <a:r>
              <a:rPr lang="es-CR" dirty="0" smtClean="0"/>
              <a:t> modificado</a:t>
            </a:r>
          </a:p>
          <a:p>
            <a:pPr lvl="1"/>
            <a:r>
              <a:rPr lang="es-CR" dirty="0" err="1" smtClean="0"/>
              <a:t>ToLower</a:t>
            </a:r>
            <a:r>
              <a:rPr lang="es-CR" dirty="0" smtClean="0"/>
              <a:t>: convierte todo el texto a minúsculas</a:t>
            </a:r>
            <a:r>
              <a:rPr lang="es-CR" dirty="0"/>
              <a:t> , devuelve el </a:t>
            </a:r>
            <a:r>
              <a:rPr lang="es-CR" dirty="0" err="1"/>
              <a:t>string</a:t>
            </a:r>
            <a:r>
              <a:rPr lang="es-CR" dirty="0"/>
              <a:t> modificado</a:t>
            </a:r>
            <a:endParaRPr lang="es-CR" dirty="0" smtClean="0"/>
          </a:p>
          <a:p>
            <a:pPr lvl="1"/>
            <a:r>
              <a:rPr lang="es-CR" dirty="0" err="1" smtClean="0"/>
              <a:t>Trim</a:t>
            </a:r>
            <a:r>
              <a:rPr lang="es-CR" dirty="0" smtClean="0"/>
              <a:t>: Elimina los espacios en blanco al inicio y final del texto</a:t>
            </a:r>
            <a:r>
              <a:rPr lang="es-CR" dirty="0"/>
              <a:t> , devuelve el </a:t>
            </a:r>
            <a:r>
              <a:rPr lang="es-CR" dirty="0" err="1"/>
              <a:t>string</a:t>
            </a:r>
            <a:r>
              <a:rPr lang="es-CR" dirty="0"/>
              <a:t> modificado</a:t>
            </a:r>
            <a:endParaRPr lang="es-CR" dirty="0" smtClean="0"/>
          </a:p>
          <a:p>
            <a:pPr lvl="1"/>
            <a:r>
              <a:rPr lang="es-CR" dirty="0" err="1" smtClean="0"/>
              <a:t>Replace</a:t>
            </a:r>
            <a:r>
              <a:rPr lang="es-CR" dirty="0" smtClean="0"/>
              <a:t>: reemplaza caracteres o secuencias</a:t>
            </a:r>
            <a:r>
              <a:rPr lang="es-CR" dirty="0"/>
              <a:t> , devuelve el </a:t>
            </a:r>
            <a:r>
              <a:rPr lang="es-CR" dirty="0" err="1"/>
              <a:t>string</a:t>
            </a:r>
            <a:r>
              <a:rPr lang="es-CR" dirty="0"/>
              <a:t> modificado</a:t>
            </a:r>
            <a:endParaRPr lang="es-CR" dirty="0" smtClean="0"/>
          </a:p>
          <a:p>
            <a:pPr lvl="1"/>
            <a:r>
              <a:rPr lang="es-CR" dirty="0" smtClean="0"/>
              <a:t>Split: Convierte el </a:t>
            </a:r>
            <a:r>
              <a:rPr lang="es-CR" dirty="0" err="1" smtClean="0"/>
              <a:t>string</a:t>
            </a:r>
            <a:r>
              <a:rPr lang="es-CR" dirty="0" smtClean="0"/>
              <a:t> en un </a:t>
            </a:r>
            <a:r>
              <a:rPr lang="es-CR" dirty="0" err="1" smtClean="0"/>
              <a:t>array</a:t>
            </a:r>
            <a:r>
              <a:rPr lang="es-CR" dirty="0" smtClean="0"/>
              <a:t> de </a:t>
            </a:r>
            <a:r>
              <a:rPr lang="es-CR" dirty="0" err="1" smtClean="0"/>
              <a:t>strings</a:t>
            </a:r>
            <a:r>
              <a:rPr lang="es-CR" dirty="0" smtClean="0"/>
              <a:t>, utiliza uno o varios caracteres como separadores</a:t>
            </a:r>
          </a:p>
          <a:p>
            <a:pPr lvl="1"/>
            <a:r>
              <a:rPr lang="es-CR" dirty="0" err="1" smtClean="0"/>
              <a:t>Join</a:t>
            </a:r>
            <a:r>
              <a:rPr lang="es-CR" dirty="0" smtClean="0"/>
              <a:t>: Une los valores de un </a:t>
            </a:r>
            <a:r>
              <a:rPr lang="es-CR" dirty="0" err="1" smtClean="0"/>
              <a:t>array</a:t>
            </a:r>
            <a:r>
              <a:rPr lang="es-CR" dirty="0" smtClean="0"/>
              <a:t> de </a:t>
            </a:r>
            <a:r>
              <a:rPr lang="es-CR" dirty="0" err="1" smtClean="0"/>
              <a:t>strings</a:t>
            </a:r>
            <a:r>
              <a:rPr lang="es-CR" dirty="0" smtClean="0"/>
              <a:t> en un solo </a:t>
            </a:r>
            <a:r>
              <a:rPr lang="es-CR" dirty="0" err="1" smtClean="0"/>
              <a:t>string</a:t>
            </a:r>
            <a:r>
              <a:rPr lang="es-CR" dirty="0" smtClean="0"/>
              <a:t>, se puede indicar un separador</a:t>
            </a:r>
          </a:p>
          <a:p>
            <a:pPr lvl="1"/>
            <a:r>
              <a:rPr lang="es-CR" dirty="0" err="1" smtClean="0"/>
              <a:t>IndexAt</a:t>
            </a:r>
            <a:r>
              <a:rPr lang="es-CR" dirty="0" smtClean="0"/>
              <a:t>: devuelve el índice del valor especificado</a:t>
            </a:r>
          </a:p>
          <a:p>
            <a:pPr lvl="1"/>
            <a:r>
              <a:rPr lang="es-CR" dirty="0" err="1" smtClean="0"/>
              <a:t>Length</a:t>
            </a:r>
            <a:r>
              <a:rPr lang="es-CR" dirty="0" smtClean="0"/>
              <a:t>: devuelve el tamaño del </a:t>
            </a:r>
            <a:r>
              <a:rPr lang="es-CR" dirty="0" err="1" smtClean="0"/>
              <a:t>string</a:t>
            </a:r>
            <a:endParaRPr lang="en-US" dirty="0"/>
          </a:p>
        </p:txBody>
      </p:sp>
    </p:spTree>
    <p:extLst>
      <p:ext uri="{BB962C8B-B14F-4D97-AF65-F5344CB8AC3E}">
        <p14:creationId xmlns:p14="http://schemas.microsoft.com/office/powerpoint/2010/main" val="329080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Tipos de datos</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2696186786"/>
              </p:ext>
            </p:extLst>
          </p:nvPr>
        </p:nvGraphicFramePr>
        <p:xfrm>
          <a:off x="379560" y="2156605"/>
          <a:ext cx="11542148" cy="4493080"/>
        </p:xfrm>
        <a:graphic>
          <a:graphicData uri="http://schemas.openxmlformats.org/drawingml/2006/table">
            <a:tbl>
              <a:tblPr firstRow="1" firstCol="1" bandRow="1">
                <a:tableStyleId>{125E5076-3810-47DD-B79F-674D7AD40C01}</a:tableStyleId>
              </a:tblPr>
              <a:tblGrid>
                <a:gridCol w="2885537"/>
                <a:gridCol w="1738224"/>
                <a:gridCol w="2769079"/>
                <a:gridCol w="4149308"/>
              </a:tblGrid>
              <a:tr h="458632">
                <a:tc>
                  <a:txBody>
                    <a:bodyPr/>
                    <a:lstStyle/>
                    <a:p>
                      <a:r>
                        <a:rPr lang="es-CR" dirty="0" smtClean="0"/>
                        <a:t>Tipo en VB</a:t>
                      </a:r>
                      <a:endParaRPr lang="en-US" dirty="0"/>
                    </a:p>
                  </a:txBody>
                  <a:tcPr/>
                </a:tc>
                <a:tc>
                  <a:txBody>
                    <a:bodyPr/>
                    <a:lstStyle/>
                    <a:p>
                      <a:r>
                        <a:rPr lang="es-CR" dirty="0" smtClean="0"/>
                        <a:t>Tipo CLR</a:t>
                      </a:r>
                      <a:endParaRPr lang="en-US" dirty="0"/>
                    </a:p>
                  </a:txBody>
                  <a:tcPr/>
                </a:tc>
                <a:tc>
                  <a:txBody>
                    <a:bodyPr/>
                    <a:lstStyle/>
                    <a:p>
                      <a:r>
                        <a:rPr lang="es-CR" dirty="0" smtClean="0"/>
                        <a:t>Tamaño</a:t>
                      </a:r>
                      <a:endParaRPr lang="en-US" dirty="0"/>
                    </a:p>
                  </a:txBody>
                  <a:tcPr/>
                </a:tc>
                <a:tc>
                  <a:txBody>
                    <a:bodyPr/>
                    <a:lstStyle/>
                    <a:p>
                      <a:r>
                        <a:rPr lang="es-CR" dirty="0" smtClean="0"/>
                        <a:t>Rango</a:t>
                      </a:r>
                      <a:endParaRPr lang="en-US" dirty="0"/>
                    </a:p>
                  </a:txBody>
                  <a:tcPr/>
                </a:tc>
              </a:tr>
              <a:tr h="335883">
                <a:tc>
                  <a:txBody>
                    <a:bodyPr/>
                    <a:lstStyle/>
                    <a:p>
                      <a:r>
                        <a:rPr lang="en-US" dirty="0">
                          <a:hlinkClick r:id="rId2"/>
                        </a:rPr>
                        <a:t>Boolean</a:t>
                      </a:r>
                      <a:endParaRPr lang="en-US" dirty="0"/>
                    </a:p>
                  </a:txBody>
                  <a:tcPr anchor="ctr"/>
                </a:tc>
                <a:tc>
                  <a:txBody>
                    <a:bodyPr/>
                    <a:lstStyle/>
                    <a:p>
                      <a:r>
                        <a:rPr lang="en-US">
                          <a:hlinkClick r:id="rId3"/>
                        </a:rPr>
                        <a:t>Boolean</a:t>
                      </a:r>
                      <a:endParaRPr lang="en-US"/>
                    </a:p>
                  </a:txBody>
                  <a:tcPr anchor="ctr"/>
                </a:tc>
                <a:tc>
                  <a:txBody>
                    <a:bodyPr/>
                    <a:lstStyle/>
                    <a:p>
                      <a:r>
                        <a:rPr lang="en-US" dirty="0" err="1" smtClean="0"/>
                        <a:t>Depende</a:t>
                      </a:r>
                      <a:r>
                        <a:rPr lang="en-US" dirty="0" smtClean="0"/>
                        <a:t> de </a:t>
                      </a:r>
                      <a:r>
                        <a:rPr lang="en-US" dirty="0" err="1" smtClean="0"/>
                        <a:t>plataforma</a:t>
                      </a:r>
                      <a:endParaRPr lang="en-US" dirty="0"/>
                    </a:p>
                  </a:txBody>
                  <a:tcPr anchor="ctr"/>
                </a:tc>
                <a:tc>
                  <a:txBody>
                    <a:bodyPr/>
                    <a:lstStyle/>
                    <a:p>
                      <a:r>
                        <a:rPr lang="en-US" dirty="0" smtClean="0"/>
                        <a:t>True o False</a:t>
                      </a:r>
                    </a:p>
                    <a:p>
                      <a:r>
                        <a:rPr lang="es-CR" sz="1200" dirty="0" smtClean="0"/>
                        <a:t>(false equivale también a 0 o </a:t>
                      </a:r>
                      <a:r>
                        <a:rPr lang="es-CR" sz="1200" dirty="0" err="1" smtClean="0"/>
                        <a:t>string</a:t>
                      </a:r>
                      <a:r>
                        <a:rPr lang="es-CR" sz="1200" dirty="0" smtClean="0"/>
                        <a:t> vacío, y true a los demás)</a:t>
                      </a:r>
                      <a:endParaRPr lang="en-US" sz="1200" dirty="0"/>
                    </a:p>
                  </a:txBody>
                  <a:tcPr anchor="ctr"/>
                </a:tc>
              </a:tr>
              <a:tr h="335883">
                <a:tc>
                  <a:txBody>
                    <a:bodyPr/>
                    <a:lstStyle/>
                    <a:p>
                      <a:r>
                        <a:rPr lang="en-US" dirty="0">
                          <a:hlinkClick r:id="rId4"/>
                        </a:rPr>
                        <a:t>Char</a:t>
                      </a:r>
                      <a:r>
                        <a:rPr lang="en-US" dirty="0"/>
                        <a:t> (single character)</a:t>
                      </a:r>
                    </a:p>
                  </a:txBody>
                  <a:tcPr anchor="ctr"/>
                </a:tc>
                <a:tc>
                  <a:txBody>
                    <a:bodyPr/>
                    <a:lstStyle/>
                    <a:p>
                      <a:r>
                        <a:rPr lang="en-US">
                          <a:hlinkClick r:id="rId5"/>
                        </a:rPr>
                        <a:t>Char</a:t>
                      </a:r>
                      <a:endParaRPr lang="en-US"/>
                    </a:p>
                  </a:txBody>
                  <a:tcPr anchor="ctr"/>
                </a:tc>
                <a:tc>
                  <a:txBody>
                    <a:bodyPr/>
                    <a:lstStyle/>
                    <a:p>
                      <a:r>
                        <a:rPr lang="en-US" dirty="0"/>
                        <a:t>2 bytes</a:t>
                      </a:r>
                    </a:p>
                  </a:txBody>
                  <a:tcPr anchor="ctr"/>
                </a:tc>
                <a:tc>
                  <a:txBody>
                    <a:bodyPr/>
                    <a:lstStyle/>
                    <a:p>
                      <a:endParaRPr lang="en-US"/>
                    </a:p>
                  </a:txBody>
                  <a:tcPr/>
                </a:tc>
              </a:tr>
              <a:tr h="587795">
                <a:tc>
                  <a:txBody>
                    <a:bodyPr/>
                    <a:lstStyle/>
                    <a:p>
                      <a:r>
                        <a:rPr lang="en-US" dirty="0">
                          <a:hlinkClick r:id="rId6"/>
                        </a:rPr>
                        <a:t>String</a:t>
                      </a:r>
                      <a:r>
                        <a:rPr lang="en-US" dirty="0"/>
                        <a:t> (variable-length)</a:t>
                      </a:r>
                    </a:p>
                  </a:txBody>
                  <a:tcPr anchor="ctr"/>
                </a:tc>
                <a:tc>
                  <a:txBody>
                    <a:bodyPr/>
                    <a:lstStyle/>
                    <a:p>
                      <a:r>
                        <a:rPr lang="en-US">
                          <a:hlinkClick r:id="rId7"/>
                        </a:rPr>
                        <a:t>String</a:t>
                      </a:r>
                      <a:r>
                        <a:rPr lang="en-US"/>
                        <a:t> (class)</a:t>
                      </a:r>
                    </a:p>
                  </a:txBody>
                  <a:tcPr anchor="ctr"/>
                </a:tc>
                <a:tc>
                  <a:txBody>
                    <a:bodyPr/>
                    <a:lstStyle/>
                    <a:p>
                      <a:r>
                        <a:rPr lang="en-US" dirty="0" err="1" smtClean="0"/>
                        <a:t>Depende</a:t>
                      </a:r>
                      <a:r>
                        <a:rPr lang="en-US" dirty="0" smtClean="0"/>
                        <a:t> de </a:t>
                      </a:r>
                      <a:r>
                        <a:rPr lang="en-US" dirty="0" err="1" smtClean="0"/>
                        <a:t>plataforma</a:t>
                      </a:r>
                      <a:endParaRPr lang="en-US" dirty="0"/>
                    </a:p>
                  </a:txBody>
                  <a:tcPr anchor="ctr"/>
                </a:tc>
                <a:tc>
                  <a:txBody>
                    <a:bodyPr/>
                    <a:lstStyle/>
                    <a:p>
                      <a:r>
                        <a:rPr lang="en-US" sz="1400" dirty="0"/>
                        <a:t>0 </a:t>
                      </a:r>
                      <a:r>
                        <a:rPr lang="en-US" sz="1400" dirty="0" smtClean="0"/>
                        <a:t>a </a:t>
                      </a:r>
                      <a:r>
                        <a:rPr lang="en-US" sz="1400" dirty="0" err="1" smtClean="0"/>
                        <a:t>aproximadamente</a:t>
                      </a:r>
                      <a:r>
                        <a:rPr lang="en-US" sz="1400" dirty="0" smtClean="0"/>
                        <a:t> 2 </a:t>
                      </a:r>
                      <a:r>
                        <a:rPr lang="en-US" sz="1400" dirty="0" err="1" smtClean="0"/>
                        <a:t>billones</a:t>
                      </a:r>
                      <a:r>
                        <a:rPr lang="en-US" sz="1400" baseline="0" dirty="0" smtClean="0"/>
                        <a:t> de </a:t>
                      </a:r>
                      <a:r>
                        <a:rPr lang="en-US" sz="1400" baseline="0" dirty="0" err="1" smtClean="0"/>
                        <a:t>caracteres</a:t>
                      </a:r>
                      <a:r>
                        <a:rPr lang="en-US" sz="1400" baseline="0" dirty="0" smtClean="0"/>
                        <a:t> </a:t>
                      </a:r>
                      <a:r>
                        <a:rPr lang="en-US" sz="1400" dirty="0" smtClean="0"/>
                        <a:t>Unicode</a:t>
                      </a:r>
                      <a:endParaRPr lang="en-US" sz="1400" dirty="0"/>
                    </a:p>
                  </a:txBody>
                  <a:tcPr anchor="ctr"/>
                </a:tc>
              </a:tr>
              <a:tr h="335883">
                <a:tc>
                  <a:txBody>
                    <a:bodyPr/>
                    <a:lstStyle/>
                    <a:p>
                      <a:r>
                        <a:rPr lang="en-US" dirty="0" err="1">
                          <a:hlinkClick r:id="rId8"/>
                        </a:rPr>
                        <a:t>UInteger</a:t>
                      </a:r>
                      <a:endParaRPr lang="en-US" dirty="0"/>
                    </a:p>
                  </a:txBody>
                  <a:tcPr anchor="ctr"/>
                </a:tc>
                <a:tc>
                  <a:txBody>
                    <a:bodyPr/>
                    <a:lstStyle/>
                    <a:p>
                      <a:r>
                        <a:rPr lang="en-US">
                          <a:hlinkClick r:id="rId9"/>
                        </a:rPr>
                        <a:t>UInt32</a:t>
                      </a:r>
                      <a:endParaRPr lang="en-US"/>
                    </a:p>
                  </a:txBody>
                  <a:tcPr anchor="ctr"/>
                </a:tc>
                <a:tc>
                  <a:txBody>
                    <a:bodyPr/>
                    <a:lstStyle/>
                    <a:p>
                      <a:r>
                        <a:rPr lang="en-US"/>
                        <a:t>4 bytes</a:t>
                      </a:r>
                    </a:p>
                  </a:txBody>
                  <a:tcPr anchor="ctr"/>
                </a:tc>
                <a:tc>
                  <a:txBody>
                    <a:bodyPr/>
                    <a:lstStyle/>
                    <a:p>
                      <a:r>
                        <a:rPr lang="en-US" dirty="0"/>
                        <a:t>0 </a:t>
                      </a:r>
                      <a:r>
                        <a:rPr lang="en-US" dirty="0" smtClean="0"/>
                        <a:t>a 4,294,967,295 </a:t>
                      </a:r>
                      <a:r>
                        <a:rPr lang="en-US" dirty="0"/>
                        <a:t>(unsigned)</a:t>
                      </a:r>
                    </a:p>
                  </a:txBody>
                  <a:tcPr anchor="ctr"/>
                </a:tc>
              </a:tr>
              <a:tr h="839708">
                <a:tc>
                  <a:txBody>
                    <a:bodyPr/>
                    <a:lstStyle/>
                    <a:p>
                      <a:r>
                        <a:rPr lang="en-US" dirty="0">
                          <a:hlinkClick r:id="rId10"/>
                        </a:rPr>
                        <a:t>Date</a:t>
                      </a:r>
                      <a:endParaRPr lang="en-US" dirty="0"/>
                    </a:p>
                  </a:txBody>
                  <a:tcPr anchor="ctr"/>
                </a:tc>
                <a:tc>
                  <a:txBody>
                    <a:bodyPr/>
                    <a:lstStyle/>
                    <a:p>
                      <a:r>
                        <a:rPr lang="en-US">
                          <a:hlinkClick r:id="rId11"/>
                        </a:rPr>
                        <a:t>DateTime</a:t>
                      </a:r>
                      <a:endParaRPr lang="en-US"/>
                    </a:p>
                  </a:txBody>
                  <a:tcPr anchor="ctr"/>
                </a:tc>
                <a:tc>
                  <a:txBody>
                    <a:bodyPr/>
                    <a:lstStyle/>
                    <a:p>
                      <a:r>
                        <a:rPr lang="en-US" dirty="0"/>
                        <a:t>8 bytes</a:t>
                      </a:r>
                    </a:p>
                  </a:txBody>
                  <a:tcPr anchor="ctr"/>
                </a:tc>
                <a:tc>
                  <a:txBody>
                    <a:bodyPr/>
                    <a:lstStyle/>
                    <a:p>
                      <a:r>
                        <a:rPr lang="en-US" sz="1400" dirty="0"/>
                        <a:t>0:00:00 </a:t>
                      </a:r>
                      <a:r>
                        <a:rPr lang="en-US" sz="1400" dirty="0" smtClean="0"/>
                        <a:t>del primero </a:t>
                      </a:r>
                      <a:r>
                        <a:rPr lang="en-US" sz="1400" dirty="0" err="1" smtClean="0"/>
                        <a:t>enero</a:t>
                      </a:r>
                      <a:r>
                        <a:rPr lang="en-US" sz="1400" dirty="0" smtClean="0"/>
                        <a:t> del 0001 hasta las 11:59:59 </a:t>
                      </a:r>
                      <a:r>
                        <a:rPr lang="en-US" sz="1400" dirty="0"/>
                        <a:t>PM </a:t>
                      </a:r>
                      <a:r>
                        <a:rPr lang="en-US" sz="1400" dirty="0" smtClean="0"/>
                        <a:t>del 31 de </a:t>
                      </a:r>
                      <a:r>
                        <a:rPr lang="en-US" sz="1400" dirty="0" err="1" smtClean="0"/>
                        <a:t>Diciembre</a:t>
                      </a:r>
                      <a:r>
                        <a:rPr lang="en-US" sz="1400" dirty="0" smtClean="0"/>
                        <a:t> del 9999</a:t>
                      </a:r>
                      <a:endParaRPr lang="en-US" sz="1400" dirty="0"/>
                    </a:p>
                  </a:txBody>
                  <a:tcPr anchor="ctr"/>
                </a:tc>
              </a:tr>
              <a:tr h="1091620">
                <a:tc>
                  <a:txBody>
                    <a:bodyPr/>
                    <a:lstStyle/>
                    <a:p>
                      <a:r>
                        <a:rPr lang="en-US" dirty="0">
                          <a:hlinkClick r:id="rId12"/>
                        </a:rPr>
                        <a:t>Object</a:t>
                      </a:r>
                      <a:endParaRPr lang="en-US" dirty="0"/>
                    </a:p>
                  </a:txBody>
                  <a:tcPr anchor="ctr"/>
                </a:tc>
                <a:tc>
                  <a:txBody>
                    <a:bodyPr/>
                    <a:lstStyle/>
                    <a:p>
                      <a:r>
                        <a:rPr lang="en-US">
                          <a:hlinkClick r:id="rId13"/>
                        </a:rPr>
                        <a:t>Object</a:t>
                      </a:r>
                      <a:r>
                        <a:rPr lang="en-US"/>
                        <a:t> (class)</a:t>
                      </a:r>
                    </a:p>
                  </a:txBody>
                  <a:tcPr anchor="ctr"/>
                </a:tc>
                <a:tc>
                  <a:txBody>
                    <a:bodyPr/>
                    <a:lstStyle/>
                    <a:p>
                      <a:r>
                        <a:rPr lang="en-US" sz="1400" dirty="0"/>
                        <a:t>4 bytes </a:t>
                      </a:r>
                      <a:r>
                        <a:rPr lang="en-US" sz="1400" dirty="0" err="1" smtClean="0"/>
                        <a:t>en</a:t>
                      </a:r>
                      <a:r>
                        <a:rPr lang="en-US" sz="1400" baseline="0" dirty="0" smtClean="0"/>
                        <a:t> </a:t>
                      </a:r>
                      <a:r>
                        <a:rPr lang="en-US" sz="1400" baseline="0" dirty="0" err="1" smtClean="0"/>
                        <a:t>plataformas</a:t>
                      </a:r>
                      <a:r>
                        <a:rPr lang="en-US" sz="1400" baseline="0" dirty="0" smtClean="0"/>
                        <a:t> de</a:t>
                      </a:r>
                      <a:r>
                        <a:rPr lang="en-US" sz="1400" dirty="0" smtClean="0"/>
                        <a:t> 32-bit</a:t>
                      </a:r>
                      <a:endParaRPr lang="en-US" sz="1400" dirty="0"/>
                    </a:p>
                    <a:p>
                      <a:r>
                        <a:rPr lang="en-US" sz="1400" dirty="0"/>
                        <a:t>8 bytes </a:t>
                      </a:r>
                      <a:r>
                        <a:rPr lang="en-US" sz="1400" dirty="0" err="1" smtClean="0"/>
                        <a:t>en</a:t>
                      </a:r>
                      <a:r>
                        <a:rPr lang="en-US" sz="1400" baseline="0" dirty="0" smtClean="0"/>
                        <a:t> </a:t>
                      </a:r>
                      <a:r>
                        <a:rPr lang="en-US" sz="1400" baseline="0" dirty="0" err="1" smtClean="0"/>
                        <a:t>plataformas</a:t>
                      </a:r>
                      <a:r>
                        <a:rPr lang="en-US" sz="1400" baseline="0" dirty="0" smtClean="0"/>
                        <a:t> de</a:t>
                      </a:r>
                      <a:r>
                        <a:rPr lang="en-US" sz="1400" dirty="0" smtClean="0"/>
                        <a:t> 64-bit</a:t>
                      </a:r>
                      <a:endParaRPr lang="en-US" sz="1400" dirty="0"/>
                    </a:p>
                  </a:txBody>
                  <a:tcPr anchor="ctr"/>
                </a:tc>
                <a:tc>
                  <a:txBody>
                    <a:bodyPr/>
                    <a:lstStyle/>
                    <a:p>
                      <a:endParaRPr lang="en-US" dirty="0"/>
                    </a:p>
                  </a:txBody>
                  <a:tcPr/>
                </a:tc>
              </a:tr>
            </a:tbl>
          </a:graphicData>
        </a:graphic>
      </p:graphicFrame>
    </p:spTree>
    <p:extLst>
      <p:ext uri="{BB962C8B-B14F-4D97-AF65-F5344CB8AC3E}">
        <p14:creationId xmlns:p14="http://schemas.microsoft.com/office/powerpoint/2010/main" val="281485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Operadores</a:t>
            </a:r>
            <a:endParaRPr lang="en-US" dirty="0"/>
          </a:p>
        </p:txBody>
      </p:sp>
      <p:sp>
        <p:nvSpPr>
          <p:cNvPr id="3" name="Marcador de contenido 2"/>
          <p:cNvSpPr>
            <a:spLocks noGrp="1"/>
          </p:cNvSpPr>
          <p:nvPr>
            <p:ph idx="1"/>
          </p:nvPr>
        </p:nvSpPr>
        <p:spPr>
          <a:xfrm>
            <a:off x="474453" y="2603499"/>
            <a:ext cx="11222965" cy="4194115"/>
          </a:xfrm>
        </p:spPr>
        <p:txBody>
          <a:bodyPr>
            <a:normAutofit/>
          </a:bodyPr>
          <a:lstStyle/>
          <a:p>
            <a:r>
              <a:rPr lang="es-CR" dirty="0" smtClean="0"/>
              <a:t>Aritméticos</a:t>
            </a:r>
          </a:p>
          <a:p>
            <a:pPr lvl="1"/>
            <a:r>
              <a:rPr lang="es-CR" dirty="0" smtClean="0"/>
              <a:t>Básicos: + , -, * , /, </a:t>
            </a:r>
            <a:r>
              <a:rPr lang="en-US" dirty="0" smtClean="0"/>
              <a:t>^ (</a:t>
            </a:r>
            <a:r>
              <a:rPr lang="en-US" dirty="0" err="1" smtClean="0"/>
              <a:t>potencia</a:t>
            </a:r>
            <a:r>
              <a:rPr lang="en-US" dirty="0" smtClean="0"/>
              <a:t>)</a:t>
            </a:r>
            <a:endParaRPr lang="en-US" dirty="0"/>
          </a:p>
          <a:p>
            <a:pPr lvl="1"/>
            <a:r>
              <a:rPr lang="es-CR" dirty="0" smtClean="0"/>
              <a:t>Especiales: </a:t>
            </a:r>
          </a:p>
          <a:p>
            <a:pPr lvl="2"/>
            <a:r>
              <a:rPr lang="es-CR" dirty="0" err="1" smtClean="0"/>
              <a:t>Mod</a:t>
            </a:r>
            <a:r>
              <a:rPr lang="es-CR" dirty="0" smtClean="0"/>
              <a:t>: divide dos números y retorna el restante</a:t>
            </a:r>
          </a:p>
          <a:p>
            <a:pPr lvl="2"/>
            <a:r>
              <a:rPr lang="en-US" dirty="0" smtClean="0"/>
              <a:t>\: divide dos </a:t>
            </a:r>
            <a:r>
              <a:rPr lang="en-US" dirty="0" err="1" smtClean="0"/>
              <a:t>números</a:t>
            </a:r>
            <a:r>
              <a:rPr lang="en-US" dirty="0" smtClean="0"/>
              <a:t> y </a:t>
            </a:r>
            <a:r>
              <a:rPr lang="en-US" dirty="0" err="1" smtClean="0"/>
              <a:t>retorna</a:t>
            </a:r>
            <a:r>
              <a:rPr lang="en-US" dirty="0" smtClean="0"/>
              <a:t> el resto </a:t>
            </a:r>
            <a:r>
              <a:rPr lang="en-US" dirty="0" err="1" smtClean="0"/>
              <a:t>entero</a:t>
            </a:r>
            <a:r>
              <a:rPr lang="en-US" dirty="0" smtClean="0"/>
              <a:t> (integer)</a:t>
            </a:r>
            <a:r>
              <a:rPr lang="es-CR" dirty="0" smtClean="0"/>
              <a:t> </a:t>
            </a:r>
          </a:p>
          <a:p>
            <a:r>
              <a:rPr lang="es-CR" dirty="0" smtClean="0"/>
              <a:t>Asignación</a:t>
            </a:r>
          </a:p>
          <a:p>
            <a:pPr lvl="1"/>
            <a:r>
              <a:rPr lang="es-CR" dirty="0" smtClean="0"/>
              <a:t>=, +=, -=, *=, /=, </a:t>
            </a:r>
            <a:r>
              <a:rPr lang="en-US" dirty="0" smtClean="0"/>
              <a:t>\=, ^=, &amp;= (</a:t>
            </a:r>
            <a:r>
              <a:rPr lang="en-US" dirty="0" err="1" smtClean="0"/>
              <a:t>concatenación</a:t>
            </a:r>
            <a:r>
              <a:rPr lang="en-US" dirty="0" smtClean="0"/>
              <a:t> de strings)</a:t>
            </a:r>
          </a:p>
          <a:p>
            <a:pPr lvl="1"/>
            <a:r>
              <a:rPr lang="es-CR" dirty="0" smtClean="0"/>
              <a:t>&lt;&lt;= y &gt;&gt;= :  realizan desplazamientos binarios de números</a:t>
            </a:r>
          </a:p>
          <a:p>
            <a:r>
              <a:rPr lang="es-CR" dirty="0" smtClean="0"/>
              <a:t>Comparación</a:t>
            </a:r>
          </a:p>
          <a:p>
            <a:pPr lvl="1"/>
            <a:r>
              <a:rPr lang="es-CR" dirty="0" smtClean="0"/>
              <a:t>=, &lt;, &gt;, &lt;=, &gt;=, &lt;&gt; (diferente de), </a:t>
            </a:r>
            <a:r>
              <a:rPr lang="es-CR" dirty="0" err="1" smtClean="0"/>
              <a:t>Is</a:t>
            </a:r>
            <a:r>
              <a:rPr lang="es-CR" dirty="0" smtClean="0"/>
              <a:t> e </a:t>
            </a:r>
            <a:r>
              <a:rPr lang="es-CR" dirty="0" err="1" smtClean="0"/>
              <a:t>IsNot</a:t>
            </a:r>
            <a:r>
              <a:rPr lang="es-CR" dirty="0" smtClean="0"/>
              <a:t> (para comprar contra </a:t>
            </a:r>
            <a:r>
              <a:rPr lang="es-CR" dirty="0" err="1" smtClean="0"/>
              <a:t>Nothing</a:t>
            </a:r>
            <a:r>
              <a:rPr lang="es-CR" dirty="0" smtClean="0"/>
              <a:t>), </a:t>
            </a:r>
            <a:r>
              <a:rPr lang="es-CR" dirty="0" smtClean="0">
                <a:hlinkClick r:id="rId2"/>
              </a:rPr>
              <a:t>Like</a:t>
            </a:r>
            <a:r>
              <a:rPr lang="es-CR" dirty="0" smtClean="0"/>
              <a:t> (comparación de </a:t>
            </a:r>
            <a:r>
              <a:rPr lang="es-CR" dirty="0" err="1" smtClean="0"/>
              <a:t>strings</a:t>
            </a:r>
            <a:r>
              <a:rPr lang="es-CR" dirty="0" smtClean="0"/>
              <a:t>)</a:t>
            </a:r>
          </a:p>
        </p:txBody>
      </p:sp>
    </p:spTree>
    <p:extLst>
      <p:ext uri="{BB962C8B-B14F-4D97-AF65-F5344CB8AC3E}">
        <p14:creationId xmlns:p14="http://schemas.microsoft.com/office/powerpoint/2010/main" val="307529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Operadores</a:t>
            </a:r>
            <a:endParaRPr lang="en-US" dirty="0"/>
          </a:p>
        </p:txBody>
      </p:sp>
      <p:sp>
        <p:nvSpPr>
          <p:cNvPr id="3" name="Marcador de contenido 2"/>
          <p:cNvSpPr>
            <a:spLocks noGrp="1"/>
          </p:cNvSpPr>
          <p:nvPr>
            <p:ph idx="1"/>
          </p:nvPr>
        </p:nvSpPr>
        <p:spPr>
          <a:xfrm>
            <a:off x="552092" y="2372265"/>
            <a:ext cx="11119448" cy="4339086"/>
          </a:xfrm>
        </p:spPr>
        <p:txBody>
          <a:bodyPr>
            <a:normAutofit/>
          </a:bodyPr>
          <a:lstStyle/>
          <a:p>
            <a:r>
              <a:rPr lang="es-CR" dirty="0" smtClean="0"/>
              <a:t>Concatenación</a:t>
            </a:r>
          </a:p>
          <a:p>
            <a:pPr lvl="1"/>
            <a:r>
              <a:rPr lang="es-CR" dirty="0" smtClean="0"/>
              <a:t>+: usualmente intenta convertir los valores a números y sumarlos, pero si ambos términos son </a:t>
            </a:r>
            <a:r>
              <a:rPr lang="es-CR" dirty="0" err="1" smtClean="0"/>
              <a:t>string</a:t>
            </a:r>
            <a:r>
              <a:rPr lang="es-CR" dirty="0" smtClean="0"/>
              <a:t> los concatena</a:t>
            </a:r>
          </a:p>
          <a:p>
            <a:pPr lvl="1"/>
            <a:r>
              <a:rPr lang="es-CR" dirty="0" smtClean="0"/>
              <a:t>&amp;: específico para concatenar </a:t>
            </a:r>
            <a:r>
              <a:rPr lang="es-CR" dirty="0" err="1" smtClean="0"/>
              <a:t>strings</a:t>
            </a:r>
            <a:r>
              <a:rPr lang="es-CR" dirty="0" smtClean="0"/>
              <a:t>, si los términos no son </a:t>
            </a:r>
            <a:r>
              <a:rPr lang="es-CR" dirty="0" err="1" smtClean="0"/>
              <a:t>string</a:t>
            </a:r>
            <a:r>
              <a:rPr lang="es-CR" dirty="0" smtClean="0"/>
              <a:t>, el operador los convierte a </a:t>
            </a:r>
            <a:r>
              <a:rPr lang="es-CR" dirty="0" err="1" smtClean="0"/>
              <a:t>string</a:t>
            </a:r>
            <a:r>
              <a:rPr lang="es-CR" dirty="0" smtClean="0"/>
              <a:t> y luego los concatena</a:t>
            </a:r>
          </a:p>
          <a:p>
            <a:r>
              <a:rPr lang="es-CR" dirty="0" smtClean="0"/>
              <a:t>Lógicos</a:t>
            </a:r>
          </a:p>
          <a:p>
            <a:pPr lvl="1"/>
            <a:r>
              <a:rPr lang="es-CR" dirty="0" smtClean="0"/>
              <a:t>And, </a:t>
            </a:r>
            <a:r>
              <a:rPr lang="es-CR" dirty="0" err="1" smtClean="0"/>
              <a:t>Or</a:t>
            </a:r>
            <a:r>
              <a:rPr lang="es-CR" dirty="0" smtClean="0"/>
              <a:t>, </a:t>
            </a:r>
            <a:r>
              <a:rPr lang="es-CR" dirty="0" err="1" smtClean="0"/>
              <a:t>Not</a:t>
            </a:r>
            <a:r>
              <a:rPr lang="es-CR" dirty="0" smtClean="0"/>
              <a:t>, </a:t>
            </a:r>
            <a:r>
              <a:rPr lang="es-CR" dirty="0" err="1" smtClean="0"/>
              <a:t>Xor</a:t>
            </a:r>
            <a:r>
              <a:rPr lang="es-CR" dirty="0" smtClean="0"/>
              <a:t> </a:t>
            </a:r>
            <a:r>
              <a:rPr lang="es-CR" sz="1100" dirty="0" smtClean="0"/>
              <a:t>(And, </a:t>
            </a:r>
            <a:r>
              <a:rPr lang="es-CR" sz="1100" dirty="0" err="1" smtClean="0"/>
              <a:t>Or</a:t>
            </a:r>
            <a:r>
              <a:rPr lang="es-CR" sz="1100" dirty="0" smtClean="0"/>
              <a:t> y XOR siempre evalúan ambos términos antes de retornar)</a:t>
            </a:r>
          </a:p>
          <a:p>
            <a:pPr lvl="1"/>
            <a:r>
              <a:rPr lang="es-CR" dirty="0" err="1" smtClean="0"/>
              <a:t>AndAlso</a:t>
            </a:r>
            <a:r>
              <a:rPr lang="es-CR" dirty="0" smtClean="0"/>
              <a:t>: Si el primer termino es falso, retorna </a:t>
            </a:r>
            <a:r>
              <a:rPr lang="es-CR" i="1" dirty="0" smtClean="0"/>
              <a:t>False</a:t>
            </a:r>
            <a:r>
              <a:rPr lang="es-CR" dirty="0" smtClean="0"/>
              <a:t> y no evalúa el segundo</a:t>
            </a:r>
          </a:p>
          <a:p>
            <a:pPr lvl="1"/>
            <a:r>
              <a:rPr lang="es-CR" dirty="0" err="1" smtClean="0"/>
              <a:t>OrElse</a:t>
            </a:r>
            <a:r>
              <a:rPr lang="es-CR" dirty="0" smtClean="0"/>
              <a:t>: Si el primero termino es verdadero, retorna </a:t>
            </a:r>
            <a:r>
              <a:rPr lang="es-CR" i="1" dirty="0" smtClean="0"/>
              <a:t>True</a:t>
            </a:r>
            <a:r>
              <a:rPr lang="es-CR" dirty="0" smtClean="0"/>
              <a:t> y no evalúa el segundo</a:t>
            </a:r>
          </a:p>
          <a:p>
            <a:r>
              <a:rPr lang="es-CR" dirty="0" smtClean="0"/>
              <a:t>Desplazamiento de bits</a:t>
            </a:r>
          </a:p>
          <a:p>
            <a:pPr lvl="1"/>
            <a:r>
              <a:rPr lang="es-CR" dirty="0" smtClean="0"/>
              <a:t>&lt;&lt;, &gt;&gt;: Modifican un termino tomando su representación binaria y desplazando un bit a la izquierda o derecha respectivamente</a:t>
            </a:r>
            <a:endParaRPr lang="en-US" dirty="0"/>
          </a:p>
        </p:txBody>
      </p:sp>
    </p:spTree>
    <p:extLst>
      <p:ext uri="{BB962C8B-B14F-4D97-AF65-F5344CB8AC3E}">
        <p14:creationId xmlns:p14="http://schemas.microsoft.com/office/powerpoint/2010/main" val="991713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Niveles de acceso</a:t>
            </a:r>
            <a:endParaRPr lang="en-US" dirty="0"/>
          </a:p>
        </p:txBody>
      </p:sp>
      <p:sp>
        <p:nvSpPr>
          <p:cNvPr id="3" name="Marcador de contenido 2"/>
          <p:cNvSpPr>
            <a:spLocks noGrp="1"/>
          </p:cNvSpPr>
          <p:nvPr>
            <p:ph idx="1"/>
          </p:nvPr>
        </p:nvSpPr>
        <p:spPr>
          <a:xfrm>
            <a:off x="680321" y="2336872"/>
            <a:ext cx="11198253" cy="4150191"/>
          </a:xfrm>
        </p:spPr>
        <p:txBody>
          <a:bodyPr>
            <a:normAutofit/>
          </a:bodyPr>
          <a:lstStyle/>
          <a:p>
            <a:r>
              <a:rPr lang="es-CR" dirty="0" err="1" smtClean="0"/>
              <a:t>Public</a:t>
            </a:r>
            <a:r>
              <a:rPr lang="es-CR" dirty="0" smtClean="0"/>
              <a:t>: Acceso público y visible por otras clases</a:t>
            </a:r>
          </a:p>
          <a:p>
            <a:r>
              <a:rPr lang="es-CR" dirty="0" err="1" smtClean="0"/>
              <a:t>Shared</a:t>
            </a:r>
            <a:r>
              <a:rPr lang="es-CR" dirty="0" smtClean="0"/>
              <a:t>: Acceso global, no requiere instancia de la clase</a:t>
            </a:r>
          </a:p>
          <a:p>
            <a:r>
              <a:rPr lang="es-CR" dirty="0" err="1" smtClean="0"/>
              <a:t>Protected</a:t>
            </a:r>
            <a:r>
              <a:rPr lang="es-CR" dirty="0" smtClean="0"/>
              <a:t>: Acceso privado, pero visible a clases derivadas</a:t>
            </a:r>
          </a:p>
          <a:p>
            <a:r>
              <a:rPr lang="es-CR" dirty="0" err="1" smtClean="0"/>
              <a:t>Friend</a:t>
            </a:r>
            <a:r>
              <a:rPr lang="es-CR" dirty="0" smtClean="0"/>
              <a:t>: Acceso público a nivel de ensamblado, pero privado fuera del ensamblado</a:t>
            </a:r>
          </a:p>
          <a:p>
            <a:r>
              <a:rPr lang="es-CR" dirty="0" err="1" smtClean="0"/>
              <a:t>Protected</a:t>
            </a:r>
            <a:r>
              <a:rPr lang="es-CR" dirty="0" smtClean="0"/>
              <a:t> </a:t>
            </a:r>
            <a:r>
              <a:rPr lang="es-CR" dirty="0" err="1" smtClean="0"/>
              <a:t>Friend</a:t>
            </a:r>
            <a:r>
              <a:rPr lang="es-CR" dirty="0" smtClean="0"/>
              <a:t>: Acceso visible solo a clases derivadas dentro del mismo ensamblado</a:t>
            </a:r>
          </a:p>
          <a:p>
            <a:r>
              <a:rPr lang="es-CR" dirty="0" err="1"/>
              <a:t>Private</a:t>
            </a:r>
            <a:r>
              <a:rPr lang="es-CR" dirty="0"/>
              <a:t>: Acceso solo a nivel interno de la clase, o de </a:t>
            </a:r>
            <a:r>
              <a:rPr lang="es-CR" dirty="0" err="1" smtClean="0"/>
              <a:t>scope</a:t>
            </a:r>
            <a:endParaRPr lang="es-CR" dirty="0" smtClean="0"/>
          </a:p>
          <a:p>
            <a:r>
              <a:rPr lang="es-CR" dirty="0" err="1" smtClean="0"/>
              <a:t>Shadows</a:t>
            </a:r>
            <a:r>
              <a:rPr lang="es-CR" dirty="0" smtClean="0"/>
              <a:t>: </a:t>
            </a:r>
            <a:r>
              <a:rPr lang="es-CR" dirty="0" err="1" smtClean="0"/>
              <a:t>Redeclara</a:t>
            </a:r>
            <a:r>
              <a:rPr lang="es-CR" dirty="0" smtClean="0"/>
              <a:t> y oculta un miembro de la clase base con el mismo nombre, es decir, el miembro de la clase base se preserva sin modificaciones</a:t>
            </a:r>
          </a:p>
          <a:p>
            <a:r>
              <a:rPr lang="es-CR" dirty="0" err="1" smtClean="0"/>
              <a:t>Overloads</a:t>
            </a:r>
            <a:r>
              <a:rPr lang="es-CR" dirty="0" smtClean="0"/>
              <a:t>: Indica que el método es una sobrecarga de otro con el mismo nombre</a:t>
            </a:r>
            <a:endParaRPr lang="en-US" dirty="0"/>
          </a:p>
        </p:txBody>
      </p:sp>
    </p:spTree>
    <p:extLst>
      <p:ext uri="{BB962C8B-B14F-4D97-AF65-F5344CB8AC3E}">
        <p14:creationId xmlns:p14="http://schemas.microsoft.com/office/powerpoint/2010/main" val="589626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Variables</a:t>
            </a:r>
            <a:endParaRPr lang="en-US" dirty="0"/>
          </a:p>
        </p:txBody>
      </p:sp>
      <p:sp>
        <p:nvSpPr>
          <p:cNvPr id="3" name="Marcador de contenido 2"/>
          <p:cNvSpPr>
            <a:spLocks noGrp="1"/>
          </p:cNvSpPr>
          <p:nvPr>
            <p:ph idx="1"/>
          </p:nvPr>
        </p:nvSpPr>
        <p:spPr>
          <a:xfrm>
            <a:off x="1154954" y="2603499"/>
            <a:ext cx="9791967" cy="3943949"/>
          </a:xfrm>
        </p:spPr>
        <p:txBody>
          <a:bodyPr>
            <a:normAutofit fontScale="92500" lnSpcReduction="10000"/>
          </a:bodyPr>
          <a:lstStyle/>
          <a:p>
            <a:r>
              <a:rPr lang="es-CR" dirty="0" smtClean="0"/>
              <a:t>Se declaran de la forma:</a:t>
            </a:r>
          </a:p>
          <a:p>
            <a:pPr lvl="1"/>
            <a:r>
              <a:rPr lang="es-CR" dirty="0" err="1" smtClean="0"/>
              <a:t>Dim</a:t>
            </a:r>
            <a:r>
              <a:rPr lang="es-CR" dirty="0" smtClean="0"/>
              <a:t> [nombre] As [tipo]</a:t>
            </a:r>
          </a:p>
          <a:p>
            <a:r>
              <a:rPr lang="es-CR" dirty="0" smtClean="0"/>
              <a:t>Las variables de clases se pueden inicializar de tres maneras:</a:t>
            </a:r>
          </a:p>
          <a:p>
            <a:pPr lvl="1"/>
            <a:r>
              <a:rPr lang="es-CR" dirty="0" err="1" smtClean="0"/>
              <a:t>Dim</a:t>
            </a:r>
            <a:r>
              <a:rPr lang="es-CR" dirty="0" smtClean="0"/>
              <a:t> persona As </a:t>
            </a:r>
            <a:r>
              <a:rPr lang="es-CR" dirty="0" err="1" smtClean="0"/>
              <a:t>Person</a:t>
            </a:r>
            <a:r>
              <a:rPr lang="es-CR" dirty="0" smtClean="0"/>
              <a:t> = new </a:t>
            </a:r>
            <a:r>
              <a:rPr lang="es-CR" dirty="0" err="1" smtClean="0"/>
              <a:t>Person</a:t>
            </a:r>
            <a:r>
              <a:rPr lang="es-CR" dirty="0" smtClean="0"/>
              <a:t>()</a:t>
            </a:r>
          </a:p>
          <a:p>
            <a:pPr lvl="1"/>
            <a:r>
              <a:rPr lang="es-CR" dirty="0" err="1" smtClean="0"/>
              <a:t>Dim</a:t>
            </a:r>
            <a:r>
              <a:rPr lang="es-CR" dirty="0" smtClean="0"/>
              <a:t> persona As new </a:t>
            </a:r>
            <a:r>
              <a:rPr lang="es-CR" dirty="0" err="1" smtClean="0"/>
              <a:t>Person</a:t>
            </a:r>
            <a:r>
              <a:rPr lang="es-CR" dirty="0" smtClean="0"/>
              <a:t>()</a:t>
            </a:r>
          </a:p>
          <a:p>
            <a:pPr lvl="1"/>
            <a:r>
              <a:rPr lang="es-CR" dirty="0" err="1" smtClean="0"/>
              <a:t>Dim</a:t>
            </a:r>
            <a:r>
              <a:rPr lang="es-CR" dirty="0" smtClean="0"/>
              <a:t> persona as new </a:t>
            </a:r>
            <a:r>
              <a:rPr lang="es-CR" dirty="0" err="1" smtClean="0"/>
              <a:t>Person</a:t>
            </a:r>
            <a:r>
              <a:rPr lang="es-CR" dirty="0" smtClean="0"/>
              <a:t>() </a:t>
            </a:r>
            <a:r>
              <a:rPr lang="es-CR" dirty="0" err="1" smtClean="0"/>
              <a:t>With</a:t>
            </a:r>
            <a:r>
              <a:rPr lang="es-CR" dirty="0" smtClean="0"/>
              <a:t> {.</a:t>
            </a:r>
            <a:r>
              <a:rPr lang="es-CR" dirty="0" err="1" smtClean="0"/>
              <a:t>Name</a:t>
            </a:r>
            <a:r>
              <a:rPr lang="es-CR" dirty="0" smtClean="0"/>
              <a:t> = “Juan”, .</a:t>
            </a:r>
            <a:r>
              <a:rPr lang="es-CR" dirty="0" err="1" smtClean="0"/>
              <a:t>Age</a:t>
            </a:r>
            <a:r>
              <a:rPr lang="es-CR" dirty="0" smtClean="0"/>
              <a:t> = 30}</a:t>
            </a:r>
          </a:p>
          <a:p>
            <a:r>
              <a:rPr lang="es-CR" dirty="0" smtClean="0"/>
              <a:t>Las constantes se declaran con la palabra </a:t>
            </a:r>
            <a:r>
              <a:rPr lang="es-CR" dirty="0" err="1" smtClean="0"/>
              <a:t>const</a:t>
            </a:r>
            <a:endParaRPr lang="es-CR" dirty="0" smtClean="0"/>
          </a:p>
          <a:p>
            <a:r>
              <a:rPr lang="es-CR" dirty="0" smtClean="0"/>
              <a:t>No es obligatorio indicar siempre el tipo ya que este se puede inferir	</a:t>
            </a:r>
          </a:p>
          <a:p>
            <a:pPr lvl="1"/>
            <a:r>
              <a:rPr lang="es-CR" dirty="0" err="1" smtClean="0"/>
              <a:t>Ej</a:t>
            </a:r>
            <a:r>
              <a:rPr lang="es-CR" dirty="0" smtClean="0"/>
              <a:t>: </a:t>
            </a:r>
            <a:r>
              <a:rPr lang="es-CR" dirty="0" err="1" smtClean="0"/>
              <a:t>Dim</a:t>
            </a:r>
            <a:r>
              <a:rPr lang="es-CR" dirty="0" smtClean="0"/>
              <a:t> valor = 0</a:t>
            </a:r>
          </a:p>
          <a:p>
            <a:r>
              <a:rPr lang="es-CR" dirty="0" smtClean="0"/>
              <a:t>Las variables declaradas sin tipo y sin inicializar se crean por defecto como </a:t>
            </a:r>
            <a:r>
              <a:rPr lang="es-CR" dirty="0" err="1" smtClean="0"/>
              <a:t>object</a:t>
            </a:r>
            <a:endParaRPr lang="es-CR" dirty="0" smtClean="0"/>
          </a:p>
          <a:p>
            <a:pPr lvl="1"/>
            <a:r>
              <a:rPr lang="es-CR" dirty="0" err="1" smtClean="0"/>
              <a:t>Ej</a:t>
            </a:r>
            <a:r>
              <a:rPr lang="es-CR" dirty="0" smtClean="0"/>
              <a:t>: </a:t>
            </a:r>
            <a:r>
              <a:rPr lang="es-CR" dirty="0" err="1" smtClean="0"/>
              <a:t>Dim</a:t>
            </a:r>
            <a:r>
              <a:rPr lang="es-CR" dirty="0" smtClean="0"/>
              <a:t> valor</a:t>
            </a:r>
            <a:endParaRPr lang="en-US" dirty="0"/>
          </a:p>
        </p:txBody>
      </p:sp>
    </p:spTree>
    <p:extLst>
      <p:ext uri="{BB962C8B-B14F-4D97-AF65-F5344CB8AC3E}">
        <p14:creationId xmlns:p14="http://schemas.microsoft.com/office/powerpoint/2010/main" val="3944724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Funciones y </a:t>
            </a:r>
            <a:r>
              <a:rPr lang="es-CR" dirty="0" err="1" smtClean="0"/>
              <a:t>Subs</a:t>
            </a:r>
            <a:endParaRPr lang="en-US" dirty="0"/>
          </a:p>
        </p:txBody>
      </p:sp>
      <p:sp>
        <p:nvSpPr>
          <p:cNvPr id="3" name="Marcador de contenido 2"/>
          <p:cNvSpPr>
            <a:spLocks noGrp="1"/>
          </p:cNvSpPr>
          <p:nvPr>
            <p:ph idx="1"/>
          </p:nvPr>
        </p:nvSpPr>
        <p:spPr>
          <a:xfrm>
            <a:off x="526212" y="2603500"/>
            <a:ext cx="10972800" cy="4047466"/>
          </a:xfrm>
        </p:spPr>
        <p:txBody>
          <a:bodyPr>
            <a:normAutofit/>
          </a:bodyPr>
          <a:lstStyle/>
          <a:p>
            <a:r>
              <a:rPr lang="es-CR" dirty="0" smtClean="0"/>
              <a:t>Un </a:t>
            </a:r>
            <a:r>
              <a:rPr lang="es-CR" dirty="0" err="1" smtClean="0"/>
              <a:t>Function</a:t>
            </a:r>
            <a:r>
              <a:rPr lang="es-CR" dirty="0" smtClean="0"/>
              <a:t> es un método que retorna un valor</a:t>
            </a:r>
          </a:p>
          <a:p>
            <a:pPr marL="457200" lvl="1" indent="0">
              <a:buNone/>
            </a:pPr>
            <a:r>
              <a:rPr lang="es-CR" dirty="0" err="1" smtClean="0">
                <a:solidFill>
                  <a:schemeClr val="accent5">
                    <a:lumMod val="50000"/>
                  </a:schemeClr>
                </a:solidFill>
              </a:rPr>
              <a:t>Public</a:t>
            </a:r>
            <a:r>
              <a:rPr lang="es-CR" dirty="0" smtClean="0">
                <a:solidFill>
                  <a:schemeClr val="accent5">
                    <a:lumMod val="50000"/>
                  </a:schemeClr>
                </a:solidFill>
              </a:rPr>
              <a:t> </a:t>
            </a:r>
            <a:r>
              <a:rPr lang="es-CR" dirty="0" err="1" smtClean="0">
                <a:solidFill>
                  <a:schemeClr val="accent5">
                    <a:lumMod val="50000"/>
                  </a:schemeClr>
                </a:solidFill>
              </a:rPr>
              <a:t>Function</a:t>
            </a:r>
            <a:r>
              <a:rPr lang="es-CR" dirty="0" smtClean="0">
                <a:solidFill>
                  <a:schemeClr val="accent5">
                    <a:lumMod val="50000"/>
                  </a:schemeClr>
                </a:solidFill>
              </a:rPr>
              <a:t> </a:t>
            </a:r>
            <a:r>
              <a:rPr lang="es-CR" dirty="0" err="1" smtClean="0">
                <a:solidFill>
                  <a:schemeClr val="accent5">
                    <a:lumMod val="50000"/>
                  </a:schemeClr>
                </a:solidFill>
              </a:rPr>
              <a:t>DoSomething</a:t>
            </a:r>
            <a:r>
              <a:rPr lang="es-CR" dirty="0" smtClean="0">
                <a:solidFill>
                  <a:schemeClr val="accent5">
                    <a:lumMod val="50000"/>
                  </a:schemeClr>
                </a:solidFill>
              </a:rPr>
              <a:t>() as </a:t>
            </a:r>
            <a:r>
              <a:rPr lang="es-CR" dirty="0" err="1" smtClean="0">
                <a:solidFill>
                  <a:schemeClr val="accent5">
                    <a:lumMod val="50000"/>
                  </a:schemeClr>
                </a:solidFill>
              </a:rPr>
              <a:t>Integer</a:t>
            </a:r>
            <a:endParaRPr lang="es-CR" dirty="0" smtClean="0">
              <a:solidFill>
                <a:schemeClr val="accent5">
                  <a:lumMod val="50000"/>
                </a:schemeClr>
              </a:solidFill>
            </a:endParaRPr>
          </a:p>
          <a:p>
            <a:pPr marL="914400" lvl="2" indent="0">
              <a:buNone/>
            </a:pPr>
            <a:r>
              <a:rPr lang="es-CR" sz="1600" dirty="0" err="1">
                <a:solidFill>
                  <a:schemeClr val="accent5">
                    <a:lumMod val="50000"/>
                  </a:schemeClr>
                </a:solidFill>
              </a:rPr>
              <a:t>r</a:t>
            </a:r>
            <a:r>
              <a:rPr lang="es-CR" sz="1600" dirty="0" err="1" smtClean="0">
                <a:solidFill>
                  <a:schemeClr val="accent5">
                    <a:lumMod val="50000"/>
                  </a:schemeClr>
                </a:solidFill>
              </a:rPr>
              <a:t>eturn</a:t>
            </a:r>
            <a:r>
              <a:rPr lang="es-CR" sz="1600" dirty="0" smtClean="0">
                <a:solidFill>
                  <a:schemeClr val="accent5">
                    <a:lumMod val="50000"/>
                  </a:schemeClr>
                </a:solidFill>
              </a:rPr>
              <a:t> 0</a:t>
            </a:r>
          </a:p>
          <a:p>
            <a:pPr marL="457200" lvl="1" indent="0">
              <a:buNone/>
            </a:pPr>
            <a:r>
              <a:rPr lang="es-CR" dirty="0" err="1" smtClean="0">
                <a:solidFill>
                  <a:schemeClr val="accent5">
                    <a:lumMod val="50000"/>
                  </a:schemeClr>
                </a:solidFill>
              </a:rPr>
              <a:t>End</a:t>
            </a:r>
            <a:r>
              <a:rPr lang="es-CR" dirty="0" smtClean="0">
                <a:solidFill>
                  <a:schemeClr val="accent5">
                    <a:lumMod val="50000"/>
                  </a:schemeClr>
                </a:solidFill>
              </a:rPr>
              <a:t> </a:t>
            </a:r>
            <a:r>
              <a:rPr lang="es-CR" dirty="0" err="1" smtClean="0">
                <a:solidFill>
                  <a:schemeClr val="accent5">
                    <a:lumMod val="50000"/>
                  </a:schemeClr>
                </a:solidFill>
              </a:rPr>
              <a:t>Function</a:t>
            </a:r>
            <a:endParaRPr lang="es-CR" dirty="0" smtClean="0">
              <a:solidFill>
                <a:schemeClr val="bg1"/>
              </a:solidFill>
            </a:endParaRPr>
          </a:p>
          <a:p>
            <a:r>
              <a:rPr lang="es-CR" dirty="0" smtClean="0"/>
              <a:t>Un Sub es un método que no retorna valor, es el equivalente a una función </a:t>
            </a:r>
            <a:r>
              <a:rPr lang="es-CR" dirty="0" err="1" smtClean="0"/>
              <a:t>void</a:t>
            </a:r>
            <a:r>
              <a:rPr lang="es-CR" dirty="0" smtClean="0"/>
              <a:t> en otros lenguajes</a:t>
            </a:r>
          </a:p>
          <a:p>
            <a:pPr marL="457200" lvl="1" indent="0">
              <a:buNone/>
            </a:pPr>
            <a:r>
              <a:rPr lang="es-CR" dirty="0" err="1" smtClean="0">
                <a:solidFill>
                  <a:schemeClr val="accent5">
                    <a:lumMod val="50000"/>
                  </a:schemeClr>
                </a:solidFill>
              </a:rPr>
              <a:t>Public</a:t>
            </a:r>
            <a:r>
              <a:rPr lang="es-CR" dirty="0" smtClean="0">
                <a:solidFill>
                  <a:schemeClr val="accent5">
                    <a:lumMod val="50000"/>
                  </a:schemeClr>
                </a:solidFill>
              </a:rPr>
              <a:t> Sub </a:t>
            </a:r>
            <a:r>
              <a:rPr lang="es-CR" dirty="0" err="1" smtClean="0">
                <a:solidFill>
                  <a:schemeClr val="accent5">
                    <a:lumMod val="50000"/>
                  </a:schemeClr>
                </a:solidFill>
              </a:rPr>
              <a:t>DoSomething</a:t>
            </a:r>
            <a:r>
              <a:rPr lang="es-CR" dirty="0" smtClean="0">
                <a:solidFill>
                  <a:schemeClr val="accent5">
                    <a:lumMod val="50000"/>
                  </a:schemeClr>
                </a:solidFill>
              </a:rPr>
              <a:t>()</a:t>
            </a:r>
          </a:p>
          <a:p>
            <a:pPr marL="457200" lvl="1" indent="0">
              <a:buNone/>
            </a:pPr>
            <a:r>
              <a:rPr lang="es-CR" dirty="0" err="1" smtClean="0">
                <a:solidFill>
                  <a:schemeClr val="accent5">
                    <a:lumMod val="50000"/>
                  </a:schemeClr>
                </a:solidFill>
              </a:rPr>
              <a:t>End</a:t>
            </a:r>
            <a:r>
              <a:rPr lang="es-CR" dirty="0" smtClean="0">
                <a:solidFill>
                  <a:schemeClr val="accent5">
                    <a:lumMod val="50000"/>
                  </a:schemeClr>
                </a:solidFill>
              </a:rPr>
              <a:t> Sub</a:t>
            </a:r>
          </a:p>
          <a:p>
            <a:r>
              <a:rPr lang="es-CR" dirty="0" smtClean="0">
                <a:solidFill>
                  <a:srgbClr val="404040"/>
                </a:solidFill>
              </a:rPr>
              <a:t>Se pueden declarar varios </a:t>
            </a:r>
            <a:r>
              <a:rPr lang="es-CR" dirty="0" err="1" smtClean="0">
                <a:solidFill>
                  <a:srgbClr val="404040"/>
                </a:solidFill>
              </a:rPr>
              <a:t>Subs</a:t>
            </a:r>
            <a:r>
              <a:rPr lang="es-CR" dirty="0" smtClean="0">
                <a:solidFill>
                  <a:srgbClr val="404040"/>
                </a:solidFill>
              </a:rPr>
              <a:t> o </a:t>
            </a:r>
            <a:r>
              <a:rPr lang="es-CR" dirty="0" err="1" smtClean="0">
                <a:solidFill>
                  <a:srgbClr val="404040"/>
                </a:solidFill>
              </a:rPr>
              <a:t>Function</a:t>
            </a:r>
            <a:r>
              <a:rPr lang="es-CR" dirty="0" smtClean="0">
                <a:solidFill>
                  <a:srgbClr val="404040"/>
                </a:solidFill>
              </a:rPr>
              <a:t> con el mismo nombre siempre y cuando los parámetros recibidos sean diferentes. El compilador decidirá en base a los parámetros a cual sobrecarga llamar</a:t>
            </a:r>
            <a:endParaRPr lang="en-US" dirty="0">
              <a:solidFill>
                <a:srgbClr val="404040"/>
              </a:solidFill>
            </a:endParaRPr>
          </a:p>
        </p:txBody>
      </p:sp>
    </p:spTree>
    <p:extLst>
      <p:ext uri="{BB962C8B-B14F-4D97-AF65-F5344CB8AC3E}">
        <p14:creationId xmlns:p14="http://schemas.microsoft.com/office/powerpoint/2010/main" val="3316196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2215</TotalTime>
  <Words>2411</Words>
  <Application>Microsoft Office PowerPoint</Application>
  <PresentationFormat>Panorámica</PresentationFormat>
  <Paragraphs>298</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Arial</vt:lpstr>
      <vt:lpstr>Century Gothic</vt:lpstr>
      <vt:lpstr>Wingdings 3</vt:lpstr>
      <vt:lpstr>Sala de reuniones Ion</vt:lpstr>
      <vt:lpstr>Introducción a Visual Basic .NET</vt:lpstr>
      <vt:lpstr>Características</vt:lpstr>
      <vt:lpstr>Tipos de datos </vt:lpstr>
      <vt:lpstr>Tipos de datos</vt:lpstr>
      <vt:lpstr>Operadores</vt:lpstr>
      <vt:lpstr>Operadores</vt:lpstr>
      <vt:lpstr>Niveles de acceso</vt:lpstr>
      <vt:lpstr>Variables</vt:lpstr>
      <vt:lpstr>Funciones y Subs</vt:lpstr>
      <vt:lpstr>Argumentos</vt:lpstr>
      <vt:lpstr>Argumentos</vt:lpstr>
      <vt:lpstr>Argumentos</vt:lpstr>
      <vt:lpstr>Argumentos</vt:lpstr>
      <vt:lpstr>Clases</vt:lpstr>
      <vt:lpstr>Propiedades</vt:lpstr>
      <vt:lpstr>Propiedades</vt:lpstr>
      <vt:lpstr>Herencia</vt:lpstr>
      <vt:lpstr>Clases Abstractas</vt:lpstr>
      <vt:lpstr>Clases Abstractas</vt:lpstr>
      <vt:lpstr>Interfaces</vt:lpstr>
      <vt:lpstr>Interfaces</vt:lpstr>
      <vt:lpstr>Interfaces</vt:lpstr>
      <vt:lpstr>Interfaces</vt:lpstr>
      <vt:lpstr>Manejo de excepciones</vt:lpstr>
      <vt:lpstr>Estructuras de repetición</vt:lpstr>
      <vt:lpstr>Estructuras de repetición</vt:lpstr>
      <vt:lpstr>Estructuras de repetición</vt:lpstr>
      <vt:lpstr>Estructuras de selección</vt:lpstr>
      <vt:lpstr>Estructuras de selección</vt:lpstr>
      <vt:lpstr>Arreglos</vt:lpstr>
      <vt:lpstr>Manejo de Strings</vt:lpstr>
      <vt:lpstr>Manejo de Strings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Visual Basic .NET</dc:title>
  <dc:creator>Oscar Rivera Salazar</dc:creator>
  <cp:lastModifiedBy>Randald Alfonso Rodriguez Rodriguez</cp:lastModifiedBy>
  <cp:revision>105</cp:revision>
  <dcterms:created xsi:type="dcterms:W3CDTF">2017-07-14T15:32:44Z</dcterms:created>
  <dcterms:modified xsi:type="dcterms:W3CDTF">2018-06-15T16:20:05Z</dcterms:modified>
</cp:coreProperties>
</file>