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5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3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032021-7DDA-462E-89CC-E38C6D1CD25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3DE7D3-6994-44AC-965E-CFF900D10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visual-basic/programming-guide/language-features/procedures/lambda-expressions" TargetMode="External"/><Relationship Id="rId2" Type="http://schemas.openxmlformats.org/officeDocument/2006/relationships/hyperlink" Target="https://docs.microsoft.com/en-us/dotnet/visual-basic/programming-guide/language-features/procedures/extension-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visual-basic/programming-guide/language-features/objects-and-classes/anonymous-types" TargetMode="External"/><Relationship Id="rId5" Type="http://schemas.openxmlformats.org/officeDocument/2006/relationships/hyperlink" Target="https://docs.microsoft.com/en-us/dotnet/visual-basic/programming-guide/concepts/reflection" TargetMode="External"/><Relationship Id="rId4" Type="http://schemas.openxmlformats.org/officeDocument/2006/relationships/hyperlink" Target="https://docs.microsoft.com/en-us/dotnet/visual-basic/programming-guide/language-features/data-types/generic-typ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628064" cy="2677648"/>
          </a:xfrm>
        </p:spPr>
        <p:txBody>
          <a:bodyPr/>
          <a:lstStyle/>
          <a:p>
            <a:r>
              <a:rPr lang="es-CR" dirty="0" smtClean="0"/>
              <a:t>Visual Basic </a:t>
            </a:r>
            <a:r>
              <a:rPr lang="es-CR" dirty="0" err="1" smtClean="0"/>
              <a:t>.Net</a:t>
            </a:r>
            <a:r>
              <a:rPr lang="es-CR" dirty="0" smtClean="0"/>
              <a:t> Avanzado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2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3381555"/>
            <a:ext cx="8825659" cy="2182483"/>
          </a:xfrm>
        </p:spPr>
        <p:txBody>
          <a:bodyPr>
            <a:normAutofit/>
          </a:bodyPr>
          <a:lstStyle/>
          <a:p>
            <a:r>
              <a:rPr lang="es-CR" dirty="0" smtClean="0"/>
              <a:t>Convierta el método </a:t>
            </a:r>
            <a:r>
              <a:rPr lang="es-CR" dirty="0" err="1" smtClean="0"/>
              <a:t>Copy</a:t>
            </a:r>
            <a:r>
              <a:rPr lang="es-CR" dirty="0" smtClean="0"/>
              <a:t>, mostrado anteriormente, en un método de extensión para cualquier clase con constructor público y sin argumentos</a:t>
            </a:r>
          </a:p>
          <a:p>
            <a:r>
              <a:rPr lang="es-CR" dirty="0" smtClean="0"/>
              <a:t>Adicionalmente haga un programa para probarlo, en él, realice una copia de un objeto </a:t>
            </a:r>
            <a:r>
              <a:rPr lang="es-CR" dirty="0" err="1" smtClean="0"/>
              <a:t>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9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3381555"/>
            <a:ext cx="9541801" cy="2182483"/>
          </a:xfrm>
        </p:spPr>
        <p:txBody>
          <a:bodyPr>
            <a:normAutofit/>
          </a:bodyPr>
          <a:lstStyle/>
          <a:p>
            <a:r>
              <a:rPr lang="es-CR" dirty="0" smtClean="0"/>
              <a:t>Haga un método de extensión que utilice </a:t>
            </a:r>
            <a:r>
              <a:rPr lang="es-CR" dirty="0" err="1" smtClean="0"/>
              <a:t>generics</a:t>
            </a:r>
            <a:r>
              <a:rPr lang="es-CR" dirty="0" smtClean="0"/>
              <a:t> y reflexión para convertir una lista de objetos a una tabla</a:t>
            </a:r>
          </a:p>
          <a:p>
            <a:r>
              <a:rPr lang="es-CR" dirty="0" smtClean="0"/>
              <a:t>Adicionalmente haga un programa para probarlo, utilice una lista de objetos </a:t>
            </a:r>
            <a:r>
              <a:rPr lang="es-CR" dirty="0" err="1" smtClean="0"/>
              <a:t>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1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66420" cy="341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docs.microsoft.com/en-us/dotnet/visual-basic/programming-guide/language-features/procedures/</a:t>
            </a:r>
            <a:r>
              <a:rPr lang="en-US" b="1" dirty="0" smtClean="0">
                <a:hlinkClick r:id="rId2"/>
              </a:rPr>
              <a:t>extension-methods</a:t>
            </a:r>
            <a:endParaRPr lang="en-US" b="1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docs.microsoft.com/en-us/dotnet/visual-basic/programming-guide/language-features/procedures/</a:t>
            </a:r>
            <a:r>
              <a:rPr lang="en-US" b="1" dirty="0" smtClean="0">
                <a:hlinkClick r:id="rId3"/>
              </a:rPr>
              <a:t>lambda-expressions</a:t>
            </a:r>
            <a:endParaRPr lang="en-US" b="1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docs.microsoft.com/en-us/dotnet/visual-basic/programming-guide/language-features/data-types/</a:t>
            </a:r>
            <a:r>
              <a:rPr lang="en-US" b="1" dirty="0" smtClean="0">
                <a:hlinkClick r:id="rId4"/>
              </a:rPr>
              <a:t>generic-types</a:t>
            </a:r>
            <a:endParaRPr lang="en-US" b="1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docs.microsoft.com/en-us/dotnet/visual-basic/programming-guide/concepts/</a:t>
            </a:r>
            <a:r>
              <a:rPr lang="en-US" b="1" dirty="0" smtClean="0">
                <a:hlinkClick r:id="rId5"/>
              </a:rPr>
              <a:t>reflection</a:t>
            </a:r>
            <a:endParaRPr lang="en-US" b="1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docs.microsoft.com/en-us/dotnet/visual-basic/programming-guide/language-features/objects-and-classes/</a:t>
            </a:r>
            <a:r>
              <a:rPr lang="en-US" b="1" dirty="0" smtClean="0">
                <a:hlinkClick r:id="rId6"/>
              </a:rPr>
              <a:t>anonymous-types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Expresiones Lambda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602850" cy="3952575"/>
          </a:xfrm>
        </p:spPr>
        <p:txBody>
          <a:bodyPr/>
          <a:lstStyle/>
          <a:p>
            <a:r>
              <a:rPr lang="es-CR" dirty="0" smtClean="0"/>
              <a:t>Son funciones anónimas e </a:t>
            </a:r>
            <a:r>
              <a:rPr lang="es-CR" dirty="0" err="1" smtClean="0"/>
              <a:t>inline</a:t>
            </a:r>
            <a:endParaRPr lang="es-CR" dirty="0" smtClean="0"/>
          </a:p>
          <a:p>
            <a:r>
              <a:rPr lang="es-CR" dirty="0" smtClean="0"/>
              <a:t>Se utilizan como argumento de otras funciones</a:t>
            </a:r>
          </a:p>
          <a:p>
            <a:r>
              <a:rPr lang="es-CR" dirty="0" smtClean="0"/>
              <a:t>Pueden ser </a:t>
            </a:r>
            <a:r>
              <a:rPr lang="es-CR" dirty="0" err="1" smtClean="0"/>
              <a:t>Function</a:t>
            </a:r>
            <a:r>
              <a:rPr lang="es-CR" dirty="0" smtClean="0"/>
              <a:t> o Sub dependiendo de si retornan o no un resultado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>
                <a:solidFill>
                  <a:srgbClr val="0070C0"/>
                </a:solidFill>
              </a:rPr>
              <a:t>Dim</a:t>
            </a:r>
            <a:r>
              <a:rPr lang="es-CR" dirty="0" smtClean="0">
                <a:solidFill>
                  <a:srgbClr val="0070C0"/>
                </a:solidFill>
              </a:rPr>
              <a:t> lista = </a:t>
            </a:r>
            <a:r>
              <a:rPr lang="es-CR" dirty="0" err="1" smtClean="0">
                <a:solidFill>
                  <a:srgbClr val="0070C0"/>
                </a:solidFill>
              </a:rPr>
              <a:t>personas.Where</a:t>
            </a:r>
            <a:r>
              <a:rPr lang="es-CR" dirty="0" smtClean="0">
                <a:solidFill>
                  <a:srgbClr val="0070C0"/>
                </a:solidFill>
              </a:rPr>
              <a:t>(</a:t>
            </a:r>
            <a:r>
              <a:rPr lang="es-CR" dirty="0" err="1" smtClean="0">
                <a:solidFill>
                  <a:srgbClr val="0070C0"/>
                </a:solidFill>
              </a:rPr>
              <a:t>Function</a:t>
            </a:r>
            <a:r>
              <a:rPr lang="es-CR" dirty="0" smtClean="0">
                <a:solidFill>
                  <a:srgbClr val="0070C0"/>
                </a:solidFill>
              </a:rPr>
              <a:t>(p) </a:t>
            </a:r>
            <a:r>
              <a:rPr lang="es-CR" dirty="0" err="1" smtClean="0">
                <a:solidFill>
                  <a:srgbClr val="0070C0"/>
                </a:solidFill>
              </a:rPr>
              <a:t>p.Id</a:t>
            </a:r>
            <a:r>
              <a:rPr lang="es-CR" dirty="0" smtClean="0">
                <a:solidFill>
                  <a:srgbClr val="0070C0"/>
                </a:solidFill>
              </a:rPr>
              <a:t> &gt; 100)</a:t>
            </a:r>
          </a:p>
          <a:p>
            <a:r>
              <a:rPr lang="es-CR" dirty="0" smtClean="0"/>
              <a:t>En el ejemplo se usa una función lambda como argumento dentro del </a:t>
            </a:r>
            <a:r>
              <a:rPr lang="es-CR" dirty="0" err="1" smtClean="0"/>
              <a:t>Where</a:t>
            </a:r>
            <a:endParaRPr lang="es-CR" dirty="0" smtClean="0"/>
          </a:p>
          <a:p>
            <a:r>
              <a:rPr lang="es-CR" dirty="0" smtClean="0"/>
              <a:t>Se declara como función porque debe devolver el resultado de [p &gt; 10]</a:t>
            </a:r>
          </a:p>
          <a:p>
            <a:r>
              <a:rPr lang="es-CR" dirty="0" smtClean="0"/>
              <a:t>El parámetro ´p’ puede tener cualquier nombre, representa a un objeto del mismo tipo que los objetos de la lista. El tipo de dato varía dependiendo del contexto en que se use</a:t>
            </a:r>
          </a:p>
          <a:p>
            <a:r>
              <a:rPr lang="es-CR" dirty="0" smtClean="0"/>
              <a:t>Las funciones lambda pueden tener más de un argumento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Tipos Anónimos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6816" y="2603500"/>
            <a:ext cx="11343736" cy="3416300"/>
          </a:xfrm>
        </p:spPr>
        <p:txBody>
          <a:bodyPr/>
          <a:lstStyle/>
          <a:p>
            <a:r>
              <a:rPr lang="es-CR" dirty="0" smtClean="0"/>
              <a:t>Son tipos de datos que no están definidos en una clase y se crean de forma dinámica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>
                <a:solidFill>
                  <a:srgbClr val="0070C0"/>
                </a:solidFill>
              </a:rPr>
              <a:t>Dim</a:t>
            </a:r>
            <a:r>
              <a:rPr lang="es-CR" dirty="0" smtClean="0">
                <a:solidFill>
                  <a:srgbClr val="0070C0"/>
                </a:solidFill>
              </a:rPr>
              <a:t> p = New </a:t>
            </a:r>
            <a:r>
              <a:rPr lang="es-CR" dirty="0" err="1" smtClean="0">
                <a:solidFill>
                  <a:srgbClr val="0070C0"/>
                </a:solidFill>
              </a:rPr>
              <a:t>With</a:t>
            </a:r>
            <a:r>
              <a:rPr lang="es-CR" dirty="0" smtClean="0">
                <a:solidFill>
                  <a:srgbClr val="0070C0"/>
                </a:solidFill>
              </a:rPr>
              <a:t> {.Id = 1, .Nombre = “Juan”}</a:t>
            </a:r>
          </a:p>
          <a:p>
            <a:pPr lvl="1"/>
            <a:r>
              <a:rPr lang="es-CR" dirty="0" smtClean="0"/>
              <a:t>En este ejemplo a ‘p’ se le a asignado un objeto anónimo con las propiedades ‘Id’ y ‘Nombre’</a:t>
            </a:r>
          </a:p>
          <a:p>
            <a:r>
              <a:rPr lang="es-CR" dirty="0" smtClean="0"/>
              <a:t>Una vez que una variable se le asigna un tipo anónimo, este no se puede cambiar</a:t>
            </a:r>
          </a:p>
          <a:p>
            <a:r>
              <a:rPr lang="es-CR" dirty="0" smtClean="0"/>
              <a:t>Se pueden usar para devolver el resultado de una consulta LINQ, o para crear una lista que va a ser serializada para enviar a una página web</a:t>
            </a:r>
          </a:p>
          <a:p>
            <a:pPr lvl="1"/>
            <a:r>
              <a:rPr lang="es-CR" dirty="0" smtClean="0"/>
              <a:t>Esto hace que se envié un objeto más ligero y solo con las propiedades que realmente se van a utilizar lo cual ayuda a disminuir el tráfico de red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5308492"/>
            <a:ext cx="6098066" cy="1422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4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Generics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99333" cy="3978455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Pueden ser clases o solo métodos. Se declaran con la instrucción: </a:t>
            </a:r>
            <a:r>
              <a:rPr lang="es-CR" dirty="0" smtClean="0">
                <a:solidFill>
                  <a:srgbClr val="0070C0"/>
                </a:solidFill>
              </a:rPr>
              <a:t>(Of T)</a:t>
            </a:r>
          </a:p>
          <a:p>
            <a:r>
              <a:rPr lang="es-CR" dirty="0" smtClean="0"/>
              <a:t>T puede ser cualquier nombre, y pueden ser varios tipos separados por coma</a:t>
            </a:r>
          </a:p>
          <a:p>
            <a:r>
              <a:rPr lang="es-CR" dirty="0" smtClean="0"/>
              <a:t>Se crean con funcionalidades genéricas que aplican sobre cualquier tipo, o los que cumplan una condición si esta se define</a:t>
            </a:r>
          </a:p>
          <a:p>
            <a:r>
              <a:rPr lang="es-CR" dirty="0" smtClean="0"/>
              <a:t>Una vez que se define el tipo de dato en la clase genérica, este no puede cambiar, por lo que la clase se vuelve fuertemente </a:t>
            </a:r>
            <a:r>
              <a:rPr lang="es-CR" dirty="0" err="1" smtClean="0"/>
              <a:t>tipada</a:t>
            </a:r>
            <a:endParaRPr lang="es-CR" dirty="0" smtClean="0"/>
          </a:p>
          <a:p>
            <a:r>
              <a:rPr lang="es-CR" dirty="0" smtClean="0"/>
              <a:t>El tipo definido puede usarse como argumento o valor de retorno de una función</a:t>
            </a:r>
          </a:p>
          <a:p>
            <a:r>
              <a:rPr lang="es-CR" dirty="0" smtClean="0"/>
              <a:t>Pueden declararse restricciones (</a:t>
            </a:r>
            <a:r>
              <a:rPr lang="es-CR" i="1" dirty="0" err="1" smtClean="0"/>
              <a:t>constraints</a:t>
            </a:r>
            <a:r>
              <a:rPr lang="es-CR" dirty="0" smtClean="0"/>
              <a:t>) sobre el tipo de dato aceptado</a:t>
            </a:r>
          </a:p>
          <a:p>
            <a:pPr lvl="1"/>
            <a:r>
              <a:rPr lang="es-CR" dirty="0" smtClean="0"/>
              <a:t>Por ejemplo que tenga un constructor sin argumentos, o que implemente cierta interfaz</a:t>
            </a:r>
          </a:p>
          <a:p>
            <a:r>
              <a:rPr lang="es-CR" dirty="0" smtClean="0"/>
              <a:t>Las colecciones son un ejemplo de clases genéricas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/>
              <a:t>Dim</a:t>
            </a:r>
            <a:r>
              <a:rPr lang="es-CR" dirty="0" smtClean="0"/>
              <a:t> lista as new </a:t>
            </a:r>
            <a:r>
              <a:rPr lang="es-CR" dirty="0" err="1" smtClean="0"/>
              <a:t>List</a:t>
            </a:r>
            <a:r>
              <a:rPr lang="es-CR" dirty="0" smtClean="0"/>
              <a:t>(Of </a:t>
            </a:r>
            <a:r>
              <a:rPr lang="es-CR" dirty="0" err="1" smtClean="0"/>
              <a:t>Integer</a:t>
            </a:r>
            <a:r>
              <a:rPr lang="es-CR" dirty="0" smtClean="0"/>
              <a:t>)()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9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Reflexión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 una característica que permite descubrir las propiedades de un objeto en tiempo de ejecución</a:t>
            </a:r>
          </a:p>
          <a:p>
            <a:r>
              <a:rPr lang="es-CR" dirty="0" smtClean="0"/>
              <a:t>La clase </a:t>
            </a:r>
            <a:r>
              <a:rPr lang="es-CR" dirty="0" err="1" smtClean="0"/>
              <a:t>PropertyInfo</a:t>
            </a:r>
            <a:r>
              <a:rPr lang="es-CR" dirty="0" smtClean="0"/>
              <a:t> contiene descripciones y métodos para averiguar el nombre de una propiedad, saber si es de lectura/escritura, leer su valor y escribir su valor</a:t>
            </a:r>
          </a:p>
          <a:p>
            <a:r>
              <a:rPr lang="es-CR" dirty="0" smtClean="0"/>
              <a:t>Los tipos en VB tienen el método </a:t>
            </a:r>
            <a:r>
              <a:rPr lang="es-CR" dirty="0" err="1" smtClean="0"/>
              <a:t>GetProperties</a:t>
            </a:r>
            <a:r>
              <a:rPr lang="es-CR" dirty="0" smtClean="0"/>
              <a:t> que retorna una lista de objetos </a:t>
            </a:r>
            <a:r>
              <a:rPr lang="es-CR" dirty="0" err="1" smtClean="0"/>
              <a:t>PropertyInfo</a:t>
            </a:r>
            <a:r>
              <a:rPr lang="es-CR" dirty="0" smtClean="0"/>
              <a:t>, es decir, las propiedades del objeto</a:t>
            </a:r>
          </a:p>
          <a:p>
            <a:r>
              <a:rPr lang="es-CR" dirty="0" smtClean="0"/>
              <a:t>Los objetos en VB tienen el método </a:t>
            </a:r>
            <a:r>
              <a:rPr lang="es-CR" dirty="0" err="1" smtClean="0"/>
              <a:t>GetType</a:t>
            </a:r>
            <a:r>
              <a:rPr lang="es-CR" dirty="0" smtClean="0"/>
              <a:t> que se usa para retornar su tipo. Este valor se puede usar para invocar otros métodos de reflexión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0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Reflexión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Entre los métodos mas útiles podemos citar:</a:t>
            </a:r>
          </a:p>
          <a:p>
            <a:pPr lvl="1"/>
            <a:r>
              <a:rPr lang="es-CR" dirty="0" err="1" smtClean="0"/>
              <a:t>GetProperties</a:t>
            </a:r>
            <a:r>
              <a:rPr lang="es-CR" dirty="0" smtClean="0"/>
              <a:t>: Obtiene las propiedades del tipo</a:t>
            </a:r>
          </a:p>
          <a:p>
            <a:pPr lvl="1"/>
            <a:r>
              <a:rPr lang="es-CR" dirty="0" err="1" smtClean="0"/>
              <a:t>GetFields</a:t>
            </a:r>
            <a:r>
              <a:rPr lang="es-CR" dirty="0" smtClean="0"/>
              <a:t>: Obtiene las variables globales</a:t>
            </a:r>
          </a:p>
          <a:p>
            <a:pPr lvl="1"/>
            <a:r>
              <a:rPr lang="es-CR" dirty="0" err="1" smtClean="0"/>
              <a:t>GetMethods</a:t>
            </a:r>
            <a:r>
              <a:rPr lang="es-CR" dirty="0" smtClean="0"/>
              <a:t>: Obtiene los métodos públicos</a:t>
            </a:r>
          </a:p>
          <a:p>
            <a:pPr lvl="1"/>
            <a:r>
              <a:rPr lang="es-CR" dirty="0" err="1" smtClean="0"/>
              <a:t>GetConstructors</a:t>
            </a:r>
            <a:r>
              <a:rPr lang="es-CR" dirty="0" smtClean="0"/>
              <a:t>: Obtiene los </a:t>
            </a:r>
            <a:r>
              <a:rPr lang="es-CR" dirty="0" err="1" smtClean="0"/>
              <a:t>contructores</a:t>
            </a:r>
            <a:endParaRPr lang="es-CR" dirty="0" smtClean="0"/>
          </a:p>
          <a:p>
            <a:pPr lvl="1"/>
            <a:r>
              <a:rPr lang="es-CR" dirty="0" err="1" smtClean="0"/>
              <a:t>IsAbstract</a:t>
            </a:r>
            <a:r>
              <a:rPr lang="es-CR" dirty="0" smtClean="0"/>
              <a:t>, </a:t>
            </a:r>
            <a:r>
              <a:rPr lang="es-CR" dirty="0" err="1" smtClean="0"/>
              <a:t>IsArray</a:t>
            </a:r>
            <a:r>
              <a:rPr lang="es-CR" dirty="0" smtClean="0"/>
              <a:t>, </a:t>
            </a:r>
            <a:r>
              <a:rPr lang="es-CR" dirty="0" err="1" smtClean="0"/>
              <a:t>IsClass</a:t>
            </a:r>
            <a:r>
              <a:rPr lang="es-CR" dirty="0" smtClean="0"/>
              <a:t>, </a:t>
            </a:r>
            <a:r>
              <a:rPr lang="es-CR" dirty="0" err="1" smtClean="0"/>
              <a:t>IsEnum</a:t>
            </a:r>
            <a:r>
              <a:rPr lang="es-CR" dirty="0" smtClean="0"/>
              <a:t>, </a:t>
            </a:r>
            <a:r>
              <a:rPr lang="es-CR" dirty="0" err="1" smtClean="0"/>
              <a:t>IsInterface</a:t>
            </a:r>
            <a:r>
              <a:rPr lang="es-CR" dirty="0" smtClean="0"/>
              <a:t>, </a:t>
            </a:r>
            <a:r>
              <a:rPr lang="es-CR" dirty="0" err="1" smtClean="0"/>
              <a:t>IsPrimitive</a:t>
            </a:r>
            <a:r>
              <a:rPr lang="es-CR" dirty="0" smtClean="0"/>
              <a:t>: Describen el tipo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0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Reflexión, </a:t>
            </a:r>
            <a:r>
              <a:rPr lang="es-CR" dirty="0" err="1" smtClean="0"/>
              <a:t>Generics</a:t>
            </a:r>
            <a:r>
              <a:rPr lang="es-CR" dirty="0" smtClean="0"/>
              <a:t> y </a:t>
            </a:r>
            <a:r>
              <a:rPr lang="es-CR" dirty="0"/>
              <a:t>L</a:t>
            </a:r>
            <a:r>
              <a:rPr lang="es-CR" dirty="0" smtClean="0"/>
              <a:t>ambda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156" y="3011487"/>
            <a:ext cx="7620000" cy="2600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7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Métodos de Extensión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1872" y="2603500"/>
            <a:ext cx="11274724" cy="3874938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Son métodos que extienden la funcionalidad de una clase, objeto o interfaz </a:t>
            </a:r>
          </a:p>
          <a:p>
            <a:r>
              <a:rPr lang="es-CR" dirty="0" smtClean="0"/>
              <a:t>Se declaran por aparte pero se invocan como si fueran miembros (usando ‘.’)</a:t>
            </a:r>
          </a:p>
          <a:p>
            <a:r>
              <a:rPr lang="es-CR" dirty="0" smtClean="0"/>
              <a:t>Solo pueden acceder a los atributos públicos del objeto</a:t>
            </a:r>
          </a:p>
          <a:p>
            <a:r>
              <a:rPr lang="es-CR" dirty="0" smtClean="0"/>
              <a:t>Pueden ser estáticos y genéricos</a:t>
            </a:r>
          </a:p>
          <a:p>
            <a:r>
              <a:rPr lang="es-CR" dirty="0" smtClean="0"/>
              <a:t>A diferencia de C#, en VB se deben decorar con el atributo </a:t>
            </a:r>
            <a:r>
              <a:rPr lang="es-CR" dirty="0" smtClean="0">
                <a:solidFill>
                  <a:srgbClr val="0070C0"/>
                </a:solidFill>
              </a:rPr>
              <a:t>&lt;</a:t>
            </a:r>
            <a:r>
              <a:rPr lang="es-CR" dirty="0" err="1" smtClean="0">
                <a:solidFill>
                  <a:srgbClr val="0070C0"/>
                </a:solidFill>
              </a:rPr>
              <a:t>Extension</a:t>
            </a:r>
            <a:r>
              <a:rPr lang="es-CR" dirty="0" smtClean="0">
                <a:solidFill>
                  <a:srgbClr val="0070C0"/>
                </a:solidFill>
              </a:rPr>
              <a:t>()&gt;</a:t>
            </a:r>
          </a:p>
          <a:p>
            <a:r>
              <a:rPr lang="es-CR" dirty="0" smtClean="0"/>
              <a:t>Adicionalmente en VB se declaran dentro de un </a:t>
            </a:r>
            <a:r>
              <a:rPr lang="es-CR" dirty="0" smtClean="0">
                <a:solidFill>
                  <a:srgbClr val="0070C0"/>
                </a:solidFill>
              </a:rPr>
              <a:t>Module</a:t>
            </a:r>
            <a:r>
              <a:rPr lang="es-CR" dirty="0" smtClean="0"/>
              <a:t> y no dentro de una clase</a:t>
            </a:r>
          </a:p>
          <a:p>
            <a:r>
              <a:rPr lang="es-CR" dirty="0" smtClean="0"/>
              <a:t>También se requiere importar el </a:t>
            </a:r>
            <a:r>
              <a:rPr lang="es-CR" dirty="0" err="1" smtClean="0"/>
              <a:t>namespace</a:t>
            </a:r>
            <a:r>
              <a:rPr lang="es-CR" dirty="0"/>
              <a:t> </a:t>
            </a:r>
            <a:r>
              <a:rPr lang="es-CR" dirty="0" err="1" smtClean="0">
                <a:solidFill>
                  <a:srgbClr val="0070C0"/>
                </a:solidFill>
              </a:rPr>
              <a:t>System.Runtime.CompilerServices</a:t>
            </a:r>
            <a:endParaRPr lang="es-CR" dirty="0" smtClean="0">
              <a:solidFill>
                <a:srgbClr val="0070C0"/>
              </a:solidFill>
            </a:endParaRPr>
          </a:p>
          <a:p>
            <a:r>
              <a:rPr lang="es-CR" dirty="0"/>
              <a:t>El primer parámetro del método es el objeto que </a:t>
            </a:r>
            <a:r>
              <a:rPr lang="es-CR" dirty="0" smtClean="0"/>
              <a:t>extiende. Pueden recibir parámetros adicionales</a:t>
            </a:r>
          </a:p>
          <a:p>
            <a:pPr lvl="1"/>
            <a:r>
              <a:rPr lang="es-CR" dirty="0" smtClean="0"/>
              <a:t>Por </a:t>
            </a:r>
            <a:r>
              <a:rPr lang="es-CR" dirty="0"/>
              <a:t>ejemplo si el primer argumento es un </a:t>
            </a:r>
            <a:r>
              <a:rPr lang="es-CR" dirty="0" err="1"/>
              <a:t>string</a:t>
            </a:r>
            <a:r>
              <a:rPr lang="es-CR" dirty="0"/>
              <a:t>, significa que el método extiende todos los objetos </a:t>
            </a:r>
            <a:r>
              <a:rPr lang="es-CR" dirty="0" err="1"/>
              <a:t>string</a:t>
            </a:r>
            <a:endParaRPr lang="es-CR" dirty="0"/>
          </a:p>
          <a:p>
            <a:r>
              <a:rPr lang="es-CR" dirty="0" smtClean="0"/>
              <a:t>En algunos casos el módulo </a:t>
            </a:r>
            <a:r>
              <a:rPr lang="es-CR" dirty="0"/>
              <a:t>debe importarse en el lugar donde se deseen invocar los métodos de </a:t>
            </a:r>
            <a:r>
              <a:rPr lang="es-CR" dirty="0" smtClean="0"/>
              <a:t>extensión </a:t>
            </a:r>
            <a:r>
              <a:rPr lang="es-CR" dirty="0"/>
              <a:t>que contenga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Métodos de Extensión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91" y="2598447"/>
            <a:ext cx="5610225" cy="187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9" y="2831082"/>
            <a:ext cx="3886200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253" y="4815697"/>
            <a:ext cx="7048500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885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206</TotalTime>
  <Words>766</Words>
  <Application>Microsoft Office PowerPoint</Application>
  <PresentationFormat>Panorámica</PresentationFormat>
  <Paragraphs>64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Visual Basic .Net Avanzado</vt:lpstr>
      <vt:lpstr>Expresiones Lambda</vt:lpstr>
      <vt:lpstr>Tipos Anónimos</vt:lpstr>
      <vt:lpstr>Generics</vt:lpstr>
      <vt:lpstr>Reflexión</vt:lpstr>
      <vt:lpstr>Reflexión</vt:lpstr>
      <vt:lpstr>Reflexión, Generics y Lambda</vt:lpstr>
      <vt:lpstr>Métodos de Extensión</vt:lpstr>
      <vt:lpstr>Métodos de Extensión</vt:lpstr>
      <vt:lpstr>Ejercicio 1</vt:lpstr>
      <vt:lpstr>Ejercicio 2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.Net Avanzado</dc:title>
  <dc:creator>Oscar Rivera Salazar</dc:creator>
  <cp:lastModifiedBy>Oscar Rivera Salazar</cp:lastModifiedBy>
  <cp:revision>33</cp:revision>
  <dcterms:created xsi:type="dcterms:W3CDTF">2017-12-19T20:10:31Z</dcterms:created>
  <dcterms:modified xsi:type="dcterms:W3CDTF">2017-12-20T16:59:14Z</dcterms:modified>
</cp:coreProperties>
</file>