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82" r:id="rId5"/>
    <p:sldId id="284" r:id="rId6"/>
    <p:sldId id="281" r:id="rId7"/>
    <p:sldId id="285" r:id="rId8"/>
    <p:sldId id="257" r:id="rId9"/>
    <p:sldId id="262" r:id="rId10"/>
    <p:sldId id="258" r:id="rId11"/>
    <p:sldId id="259" r:id="rId12"/>
    <p:sldId id="260" r:id="rId13"/>
    <p:sldId id="261" r:id="rId14"/>
    <p:sldId id="274" r:id="rId15"/>
    <p:sldId id="275" r:id="rId16"/>
    <p:sldId id="263" r:id="rId17"/>
    <p:sldId id="264" r:id="rId18"/>
    <p:sldId id="266" r:id="rId19"/>
    <p:sldId id="267" r:id="rId20"/>
    <p:sldId id="268" r:id="rId21"/>
    <p:sldId id="269" r:id="rId22"/>
    <p:sldId id="270" r:id="rId23"/>
    <p:sldId id="265" r:id="rId24"/>
    <p:sldId id="276" r:id="rId25"/>
    <p:sldId id="277" r:id="rId26"/>
    <p:sldId id="278" r:id="rId27"/>
    <p:sldId id="283" r:id="rId28"/>
    <p:sldId id="279" r:id="rId29"/>
    <p:sldId id="280"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10/31/2017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sdn.microsoft.com/en-us/library/microsoft.visualstudio.testtools.unittesting.collectionassert.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sdn.microsoft.com/en-us/library/dd286595.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sdn.microsoft.com/en-us/library/ms182527.aspx?f=255&amp;MSPPError=-2147217396" TargetMode="External"/><Relationship Id="rId2" Type="http://schemas.openxmlformats.org/officeDocument/2006/relationships/hyperlink" Target="https://msdn.microsoft.com/en-us/library/microsoft.visualstudio.testtools.unittesting.datasourceattribute.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hyperlink" Target="https://msdn.microsoft.com/en-us/library/microsoft.visualstudio.testtools.unittesting.deploymentitemattribute.aspx?f=255&amp;MSPPError=-214721739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visualstudio/test/using-code-coverage-to-determine-how-much-code-is-being-tested"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visualstudio/test/using-the-assert-clas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microsoft.visualstudio.testtools.unittesting.assert.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Visual Studio </a:t>
            </a:r>
            <a:r>
              <a:rPr lang="es-CR" dirty="0" err="1" smtClean="0"/>
              <a:t>Unit</a:t>
            </a:r>
            <a:r>
              <a:rPr lang="es-CR" dirty="0" smtClean="0"/>
              <a:t> Test Project</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2999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clase </a:t>
            </a:r>
            <a:r>
              <a:rPr lang="es-CR" dirty="0" err="1"/>
              <a:t>Assert</a:t>
            </a:r>
            <a:endParaRPr lang="en-US" dirty="0"/>
          </a:p>
        </p:txBody>
      </p:sp>
      <p:sp>
        <p:nvSpPr>
          <p:cNvPr id="3" name="Marcador de contenido 2"/>
          <p:cNvSpPr>
            <a:spLocks noGrp="1"/>
          </p:cNvSpPr>
          <p:nvPr>
            <p:ph idx="1"/>
          </p:nvPr>
        </p:nvSpPr>
        <p:spPr/>
        <p:txBody>
          <a:bodyPr/>
          <a:lstStyle/>
          <a:p>
            <a:r>
              <a:rPr lang="es-CR" dirty="0" err="1" smtClean="0"/>
              <a:t>Assert.AreEqual</a:t>
            </a:r>
            <a:endParaRPr lang="es-CR" dirty="0" smtClean="0"/>
          </a:p>
          <a:p>
            <a:pPr lvl="1"/>
            <a:r>
              <a:rPr lang="es-CR" dirty="0" smtClean="0"/>
              <a:t>Evalúa si dos variables son equivalentes</a:t>
            </a:r>
          </a:p>
          <a:p>
            <a:pPr lvl="1"/>
            <a:r>
              <a:rPr lang="es-CR" dirty="0" smtClean="0"/>
              <a:t>Tiene muchas sobrecargas para adaptarse a diferentes tipos de variables</a:t>
            </a:r>
          </a:p>
          <a:p>
            <a:pPr lvl="1"/>
            <a:r>
              <a:rPr lang="es-CR" dirty="0" smtClean="0"/>
              <a:t>Opcionalmente se puede indicar el mensaje de error que debe producir si la comparación falla</a:t>
            </a:r>
          </a:p>
          <a:p>
            <a:pPr lvl="1"/>
            <a:r>
              <a:rPr lang="es-CR" dirty="0" smtClean="0"/>
              <a:t>Se utiliza principalmente para evaluar si el resultado de una operación es el esperado</a:t>
            </a:r>
          </a:p>
          <a:p>
            <a:r>
              <a:rPr lang="es-CR" dirty="0" err="1" smtClean="0"/>
              <a:t>Assert.AreNotEqual</a:t>
            </a:r>
            <a:endParaRPr lang="es-CR" dirty="0" smtClean="0"/>
          </a:p>
          <a:p>
            <a:pPr lvl="1"/>
            <a:r>
              <a:rPr lang="es-CR" dirty="0" err="1" smtClean="0"/>
              <a:t>Evalua</a:t>
            </a:r>
            <a:r>
              <a:rPr lang="es-CR" dirty="0" smtClean="0"/>
              <a:t> que dos variables no sean iguales</a:t>
            </a:r>
          </a:p>
          <a:p>
            <a:pPr lvl="1"/>
            <a:r>
              <a:rPr lang="es-CR" dirty="0" smtClean="0"/>
              <a:t>Similar a </a:t>
            </a:r>
            <a:r>
              <a:rPr lang="es-CR" dirty="0" err="1" smtClean="0"/>
              <a:t>Asert.AreEqual</a:t>
            </a:r>
            <a:r>
              <a:rPr lang="es-CR" dirty="0" smtClean="0"/>
              <a:t>, pero para probar lo opuesto</a:t>
            </a:r>
          </a:p>
          <a:p>
            <a:pPr lvl="1"/>
            <a:r>
              <a:rPr lang="es-CR" dirty="0" smtClean="0"/>
              <a:t>Tiene varias sobrecargas para comparar diferentes tipos de variables</a:t>
            </a:r>
            <a:endParaRPr lang="en-US" dirty="0"/>
          </a:p>
        </p:txBody>
      </p:sp>
    </p:spTree>
    <p:extLst>
      <p:ext uri="{BB962C8B-B14F-4D97-AF65-F5344CB8AC3E}">
        <p14:creationId xmlns:p14="http://schemas.microsoft.com/office/powerpoint/2010/main" val="170795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clase </a:t>
            </a:r>
            <a:r>
              <a:rPr lang="es-CR" dirty="0" err="1"/>
              <a:t>Assert</a:t>
            </a:r>
            <a:endParaRPr lang="en-US" dirty="0"/>
          </a:p>
        </p:txBody>
      </p:sp>
      <p:sp>
        <p:nvSpPr>
          <p:cNvPr id="3" name="Marcador de contenido 2"/>
          <p:cNvSpPr>
            <a:spLocks noGrp="1"/>
          </p:cNvSpPr>
          <p:nvPr>
            <p:ph idx="1"/>
          </p:nvPr>
        </p:nvSpPr>
        <p:spPr/>
        <p:txBody>
          <a:bodyPr/>
          <a:lstStyle/>
          <a:p>
            <a:r>
              <a:rPr lang="es-CR" dirty="0" err="1" smtClean="0"/>
              <a:t>Assert.AreSame</a:t>
            </a:r>
            <a:endParaRPr lang="es-CR" dirty="0" smtClean="0"/>
          </a:p>
          <a:p>
            <a:pPr lvl="1"/>
            <a:r>
              <a:rPr lang="es-CR" dirty="0" smtClean="0"/>
              <a:t>Verifica que dos variables se refieren al mismo objeto, es decir, si las dos referencian a la misma ubicación de memoria</a:t>
            </a:r>
          </a:p>
          <a:p>
            <a:pPr lvl="1"/>
            <a:r>
              <a:rPr lang="es-CR" dirty="0" smtClean="0"/>
              <a:t>Opcionalmente se puede indicar un mensaje de error personalizado</a:t>
            </a:r>
          </a:p>
          <a:p>
            <a:r>
              <a:rPr lang="es-CR" dirty="0" err="1" smtClean="0"/>
              <a:t>Assert.AreNotSame</a:t>
            </a:r>
            <a:endParaRPr lang="es-CR" dirty="0" smtClean="0"/>
          </a:p>
          <a:p>
            <a:pPr lvl="1"/>
            <a:r>
              <a:rPr lang="es-CR" dirty="0" smtClean="0"/>
              <a:t>Funcionalidad opuesta a </a:t>
            </a:r>
            <a:r>
              <a:rPr lang="es-CR" dirty="0" err="1" smtClean="0"/>
              <a:t>Assert.AreSame</a:t>
            </a:r>
            <a:endParaRPr lang="es-CR" dirty="0" smtClean="0"/>
          </a:p>
          <a:p>
            <a:r>
              <a:rPr lang="es-CR" dirty="0" err="1" smtClean="0"/>
              <a:t>Assert.Fail</a:t>
            </a:r>
            <a:endParaRPr lang="es-CR" dirty="0" smtClean="0"/>
          </a:p>
          <a:p>
            <a:pPr lvl="1"/>
            <a:r>
              <a:rPr lang="es-CR" dirty="0" smtClean="0"/>
              <a:t>Falla la prueba unitaria sin evaluar ninguna condición</a:t>
            </a:r>
          </a:p>
          <a:p>
            <a:pPr lvl="1"/>
            <a:r>
              <a:rPr lang="es-CR" dirty="0" smtClean="0"/>
              <a:t>Se puede usar si no se están usando otros métodos de la clase </a:t>
            </a:r>
            <a:r>
              <a:rPr lang="es-CR" dirty="0" err="1" smtClean="0"/>
              <a:t>Assert</a:t>
            </a:r>
            <a:endParaRPr lang="es-CR" dirty="0" smtClean="0"/>
          </a:p>
          <a:p>
            <a:pPr lvl="1"/>
            <a:r>
              <a:rPr lang="es-CR" dirty="0" smtClean="0"/>
              <a:t>Se puede indicar un mensaje personalizado</a:t>
            </a:r>
            <a:endParaRPr lang="en-US" dirty="0"/>
          </a:p>
        </p:txBody>
      </p:sp>
    </p:spTree>
    <p:extLst>
      <p:ext uri="{BB962C8B-B14F-4D97-AF65-F5344CB8AC3E}">
        <p14:creationId xmlns:p14="http://schemas.microsoft.com/office/powerpoint/2010/main" val="33106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clase </a:t>
            </a:r>
            <a:r>
              <a:rPr lang="es-CR" dirty="0" err="1"/>
              <a:t>Assert</a:t>
            </a:r>
            <a:endParaRPr lang="en-US" dirty="0"/>
          </a:p>
        </p:txBody>
      </p:sp>
      <p:sp>
        <p:nvSpPr>
          <p:cNvPr id="3" name="Marcador de contenido 2"/>
          <p:cNvSpPr>
            <a:spLocks noGrp="1"/>
          </p:cNvSpPr>
          <p:nvPr>
            <p:ph idx="1"/>
          </p:nvPr>
        </p:nvSpPr>
        <p:spPr/>
        <p:txBody>
          <a:bodyPr/>
          <a:lstStyle/>
          <a:p>
            <a:r>
              <a:rPr lang="es-CR" dirty="0" err="1" smtClean="0"/>
              <a:t>Assert.Inconclusive</a:t>
            </a:r>
            <a:endParaRPr lang="es-CR" dirty="0" smtClean="0"/>
          </a:p>
          <a:p>
            <a:pPr lvl="1"/>
            <a:r>
              <a:rPr lang="es-CR" dirty="0" smtClean="0"/>
              <a:t>Indica que la aserción no puede ser verificada</a:t>
            </a:r>
          </a:p>
          <a:p>
            <a:pPr lvl="1"/>
            <a:r>
              <a:rPr lang="es-CR" dirty="0" smtClean="0"/>
              <a:t>Se utiliza en pruebas que aún no están terminadas, similar al </a:t>
            </a:r>
            <a:r>
              <a:rPr lang="es-CR" dirty="0" err="1" smtClean="0"/>
              <a:t>NotImplementedException</a:t>
            </a:r>
            <a:endParaRPr lang="es-CR" dirty="0" smtClean="0"/>
          </a:p>
          <a:p>
            <a:r>
              <a:rPr lang="es-CR" dirty="0" err="1" smtClean="0"/>
              <a:t>Assert.IsTrue</a:t>
            </a:r>
            <a:endParaRPr lang="es-CR" dirty="0" smtClean="0"/>
          </a:p>
          <a:p>
            <a:pPr lvl="1"/>
            <a:r>
              <a:rPr lang="es-CR" dirty="0" smtClean="0"/>
              <a:t>Verifica que una condición sea verdadera</a:t>
            </a:r>
          </a:p>
          <a:p>
            <a:r>
              <a:rPr lang="es-CR" dirty="0" err="1" smtClean="0"/>
              <a:t>Assert.IsFalse</a:t>
            </a:r>
            <a:endParaRPr lang="es-CR" dirty="0" smtClean="0"/>
          </a:p>
          <a:p>
            <a:pPr lvl="1"/>
            <a:r>
              <a:rPr lang="es-CR" dirty="0" smtClean="0"/>
              <a:t>Verifica que una condición sea falsa</a:t>
            </a:r>
          </a:p>
          <a:p>
            <a:pPr lvl="1"/>
            <a:endParaRPr lang="en-US" dirty="0"/>
          </a:p>
        </p:txBody>
      </p:sp>
    </p:spTree>
    <p:extLst>
      <p:ext uri="{BB962C8B-B14F-4D97-AF65-F5344CB8AC3E}">
        <p14:creationId xmlns:p14="http://schemas.microsoft.com/office/powerpoint/2010/main" val="424812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clase </a:t>
            </a:r>
            <a:r>
              <a:rPr lang="es-CR" dirty="0" err="1"/>
              <a:t>Assert</a:t>
            </a:r>
            <a:endParaRPr lang="en-US" dirty="0"/>
          </a:p>
        </p:txBody>
      </p:sp>
      <p:sp>
        <p:nvSpPr>
          <p:cNvPr id="3" name="Marcador de contenido 2"/>
          <p:cNvSpPr>
            <a:spLocks noGrp="1"/>
          </p:cNvSpPr>
          <p:nvPr>
            <p:ph idx="1"/>
          </p:nvPr>
        </p:nvSpPr>
        <p:spPr/>
        <p:txBody>
          <a:bodyPr/>
          <a:lstStyle/>
          <a:p>
            <a:r>
              <a:rPr lang="es-CR" dirty="0" err="1" smtClean="0"/>
              <a:t>Assert.IsNotNull</a:t>
            </a:r>
            <a:endParaRPr lang="es-CR" dirty="0" smtClean="0"/>
          </a:p>
          <a:p>
            <a:pPr lvl="1"/>
            <a:r>
              <a:rPr lang="es-CR" dirty="0" smtClean="0"/>
              <a:t>Evalúa que la condición no sea nula</a:t>
            </a:r>
          </a:p>
          <a:p>
            <a:r>
              <a:rPr lang="es-CR" dirty="0" err="1" smtClean="0"/>
              <a:t>Assert.IsNull</a:t>
            </a:r>
            <a:endParaRPr lang="es-CR" dirty="0" smtClean="0"/>
          </a:p>
          <a:p>
            <a:pPr lvl="1"/>
            <a:r>
              <a:rPr lang="es-CR" dirty="0" smtClean="0"/>
              <a:t>Evalúa que la condición sea nula</a:t>
            </a:r>
          </a:p>
          <a:p>
            <a:r>
              <a:rPr lang="es-CR" dirty="0" err="1" smtClean="0"/>
              <a:t>Assert.IsInstanceOfType</a:t>
            </a:r>
            <a:endParaRPr lang="es-CR" dirty="0" smtClean="0"/>
          </a:p>
          <a:p>
            <a:pPr lvl="1"/>
            <a:r>
              <a:rPr lang="es-CR" dirty="0" smtClean="0"/>
              <a:t>Evalúa si una variable es una instancia de un tipo en específico</a:t>
            </a:r>
          </a:p>
          <a:p>
            <a:r>
              <a:rPr lang="es-CR" dirty="0" err="1" smtClean="0"/>
              <a:t>Assert.IsNotInstanceOfType</a:t>
            </a:r>
            <a:endParaRPr lang="es-CR" dirty="0" smtClean="0"/>
          </a:p>
          <a:p>
            <a:pPr lvl="1"/>
            <a:r>
              <a:rPr lang="es-CR" dirty="0" smtClean="0"/>
              <a:t>Evalúa que una variable no sea una instancia de un tipo en específico</a:t>
            </a:r>
            <a:endParaRPr lang="en-US" dirty="0"/>
          </a:p>
        </p:txBody>
      </p:sp>
    </p:spTree>
    <p:extLst>
      <p:ext uri="{BB962C8B-B14F-4D97-AF65-F5344CB8AC3E}">
        <p14:creationId xmlns:p14="http://schemas.microsoft.com/office/powerpoint/2010/main" val="308458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String</a:t>
            </a:r>
            <a:r>
              <a:rPr lang="es-CR" dirty="0" smtClean="0"/>
              <a:t> </a:t>
            </a:r>
            <a:r>
              <a:rPr lang="es-CR" dirty="0" err="1" smtClean="0"/>
              <a:t>Assert</a:t>
            </a:r>
            <a:endParaRPr lang="en-US" dirty="0"/>
          </a:p>
        </p:txBody>
      </p:sp>
      <p:sp>
        <p:nvSpPr>
          <p:cNvPr id="3" name="Marcador de contenido 2"/>
          <p:cNvSpPr>
            <a:spLocks noGrp="1"/>
          </p:cNvSpPr>
          <p:nvPr>
            <p:ph idx="1"/>
          </p:nvPr>
        </p:nvSpPr>
        <p:spPr/>
        <p:txBody>
          <a:bodyPr/>
          <a:lstStyle/>
          <a:p>
            <a:r>
              <a:rPr lang="es-CR" dirty="0" smtClean="0"/>
              <a:t>La clase </a:t>
            </a:r>
            <a:r>
              <a:rPr lang="es-CR" dirty="0" err="1" smtClean="0"/>
              <a:t>StringAssert</a:t>
            </a:r>
            <a:r>
              <a:rPr lang="es-CR" dirty="0" smtClean="0"/>
              <a:t> contiene </a:t>
            </a:r>
            <a:r>
              <a:rPr lang="es-CR" dirty="0" err="1" smtClean="0"/>
              <a:t>asserts</a:t>
            </a:r>
            <a:r>
              <a:rPr lang="es-CR" dirty="0" smtClean="0"/>
              <a:t> para cadenas de texto, entre ellos:</a:t>
            </a:r>
          </a:p>
          <a:p>
            <a:pPr lvl="1"/>
            <a:r>
              <a:rPr lang="es-CR" dirty="0" err="1" smtClean="0"/>
              <a:t>Contains</a:t>
            </a:r>
            <a:r>
              <a:rPr lang="es-CR" dirty="0" smtClean="0"/>
              <a:t>: </a:t>
            </a:r>
            <a:r>
              <a:rPr lang="es-CR" dirty="0"/>
              <a:t>Evalúa </a:t>
            </a:r>
            <a:r>
              <a:rPr lang="es-CR" dirty="0" smtClean="0"/>
              <a:t>si un </a:t>
            </a:r>
            <a:r>
              <a:rPr lang="es-CR" dirty="0" err="1" smtClean="0"/>
              <a:t>string</a:t>
            </a:r>
            <a:r>
              <a:rPr lang="es-CR" dirty="0" smtClean="0"/>
              <a:t> esta contenido en otro</a:t>
            </a:r>
          </a:p>
          <a:p>
            <a:pPr lvl="1"/>
            <a:r>
              <a:rPr lang="es-CR" dirty="0" err="1" smtClean="0"/>
              <a:t>Matches</a:t>
            </a:r>
            <a:r>
              <a:rPr lang="es-CR" dirty="0" smtClean="0"/>
              <a:t>: </a:t>
            </a:r>
            <a:r>
              <a:rPr lang="es-CR" dirty="0"/>
              <a:t>Evalúa </a:t>
            </a:r>
            <a:r>
              <a:rPr lang="es-CR" dirty="0" smtClean="0"/>
              <a:t>si un </a:t>
            </a:r>
            <a:r>
              <a:rPr lang="es-CR" dirty="0" err="1" smtClean="0"/>
              <a:t>string</a:t>
            </a:r>
            <a:r>
              <a:rPr lang="es-CR" dirty="0" smtClean="0"/>
              <a:t> calza con una expresión regular</a:t>
            </a:r>
          </a:p>
          <a:p>
            <a:pPr lvl="1"/>
            <a:r>
              <a:rPr lang="es-CR" dirty="0" err="1" smtClean="0"/>
              <a:t>DoesNotMatch</a:t>
            </a:r>
            <a:r>
              <a:rPr lang="es-CR" dirty="0" smtClean="0"/>
              <a:t>: Evalúa que un </a:t>
            </a:r>
            <a:r>
              <a:rPr lang="es-CR" dirty="0" err="1" smtClean="0"/>
              <a:t>string</a:t>
            </a:r>
            <a:r>
              <a:rPr lang="es-CR" dirty="0" smtClean="0"/>
              <a:t> no calce con una expresión regular</a:t>
            </a:r>
          </a:p>
          <a:p>
            <a:pPr lvl="1"/>
            <a:r>
              <a:rPr lang="es-CR" dirty="0" err="1" smtClean="0"/>
              <a:t>StartsWith</a:t>
            </a:r>
            <a:r>
              <a:rPr lang="es-CR" dirty="0" smtClean="0"/>
              <a:t>: Evalúa si un </a:t>
            </a:r>
            <a:r>
              <a:rPr lang="es-CR" dirty="0" err="1" smtClean="0"/>
              <a:t>string</a:t>
            </a:r>
            <a:r>
              <a:rPr lang="es-CR" dirty="0" smtClean="0"/>
              <a:t> inicia con cierto texto</a:t>
            </a:r>
          </a:p>
          <a:p>
            <a:pPr lvl="1"/>
            <a:r>
              <a:rPr lang="es-CR" dirty="0" err="1" smtClean="0"/>
              <a:t>EndsWith</a:t>
            </a:r>
            <a:r>
              <a:rPr lang="es-CR" dirty="0" smtClean="0"/>
              <a:t>: Evalúa si un </a:t>
            </a:r>
            <a:r>
              <a:rPr lang="es-CR" dirty="0" err="1" smtClean="0"/>
              <a:t>string</a:t>
            </a:r>
            <a:r>
              <a:rPr lang="es-CR" dirty="0" smtClean="0"/>
              <a:t> termina con cierto texto</a:t>
            </a:r>
          </a:p>
          <a:p>
            <a:r>
              <a:rPr lang="es-CR" dirty="0" smtClean="0"/>
              <a:t>Los métodos de </a:t>
            </a:r>
            <a:r>
              <a:rPr lang="es-CR" dirty="0" err="1" smtClean="0"/>
              <a:t>StringAssert</a:t>
            </a:r>
            <a:r>
              <a:rPr lang="es-CR" dirty="0" smtClean="0"/>
              <a:t> son estáticos y </a:t>
            </a:r>
            <a:r>
              <a:rPr lang="es-CR" dirty="0" err="1" smtClean="0"/>
              <a:t>thread</a:t>
            </a:r>
            <a:r>
              <a:rPr lang="es-CR" dirty="0" smtClean="0"/>
              <a:t> </a:t>
            </a:r>
            <a:r>
              <a:rPr lang="es-CR" dirty="0" err="1" smtClean="0"/>
              <a:t>safe</a:t>
            </a:r>
            <a:endParaRPr lang="en-US" dirty="0"/>
          </a:p>
        </p:txBody>
      </p:sp>
    </p:spTree>
    <p:extLst>
      <p:ext uri="{BB962C8B-B14F-4D97-AF65-F5344CB8AC3E}">
        <p14:creationId xmlns:p14="http://schemas.microsoft.com/office/powerpoint/2010/main" val="565748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Collection</a:t>
            </a:r>
            <a:r>
              <a:rPr lang="es-CR" dirty="0" smtClean="0"/>
              <a:t> </a:t>
            </a:r>
            <a:r>
              <a:rPr lang="es-CR" dirty="0" err="1" smtClean="0"/>
              <a:t>Assert</a:t>
            </a:r>
            <a:endParaRPr lang="en-US" dirty="0"/>
          </a:p>
        </p:txBody>
      </p:sp>
      <p:sp>
        <p:nvSpPr>
          <p:cNvPr id="3" name="Marcador de contenido 2"/>
          <p:cNvSpPr>
            <a:spLocks noGrp="1"/>
          </p:cNvSpPr>
          <p:nvPr>
            <p:ph idx="1"/>
          </p:nvPr>
        </p:nvSpPr>
        <p:spPr>
          <a:xfrm>
            <a:off x="327804" y="2044460"/>
            <a:ext cx="11628407" cy="4641012"/>
          </a:xfrm>
        </p:spPr>
        <p:txBody>
          <a:bodyPr>
            <a:normAutofit lnSpcReduction="10000"/>
          </a:bodyPr>
          <a:lstStyle/>
          <a:p>
            <a:r>
              <a:rPr lang="es-CR" dirty="0" smtClean="0"/>
              <a:t>La clase </a:t>
            </a:r>
            <a:r>
              <a:rPr lang="es-CR" dirty="0" err="1" smtClean="0"/>
              <a:t>CollectionAssert</a:t>
            </a:r>
            <a:r>
              <a:rPr lang="es-CR" dirty="0" smtClean="0"/>
              <a:t> evalúa condiciones relacionadas a listas y colecciones. </a:t>
            </a:r>
            <a:r>
              <a:rPr lang="es-CR" dirty="0" smtClean="0">
                <a:hlinkClick r:id="rId2"/>
              </a:rPr>
              <a:t>más </a:t>
            </a:r>
            <a:r>
              <a:rPr lang="es-CR" dirty="0" err="1" smtClean="0">
                <a:hlinkClick r:id="rId2"/>
              </a:rPr>
              <a:t>info</a:t>
            </a:r>
            <a:r>
              <a:rPr lang="es-CR" dirty="0" smtClean="0"/>
              <a:t>.</a:t>
            </a:r>
          </a:p>
          <a:p>
            <a:pPr lvl="1"/>
            <a:r>
              <a:rPr lang="es-CR" dirty="0" err="1" smtClean="0"/>
              <a:t>AllItemsAreInstanceOfType</a:t>
            </a:r>
            <a:r>
              <a:rPr lang="es-CR" dirty="0" smtClean="0"/>
              <a:t>: Evalúa si todos los elementos de la colección son de determinado tipo</a:t>
            </a:r>
          </a:p>
          <a:p>
            <a:pPr lvl="1"/>
            <a:r>
              <a:rPr lang="es-CR" dirty="0" err="1" smtClean="0"/>
              <a:t>AllItemsAreNotNull</a:t>
            </a:r>
            <a:r>
              <a:rPr lang="es-CR" dirty="0" smtClean="0"/>
              <a:t>: Evalúa que no haya nulos en la lista</a:t>
            </a:r>
          </a:p>
          <a:p>
            <a:pPr lvl="1"/>
            <a:r>
              <a:rPr lang="es-CR" dirty="0" err="1" smtClean="0"/>
              <a:t>AllItemsAreUnique</a:t>
            </a:r>
            <a:r>
              <a:rPr lang="es-CR" dirty="0" smtClean="0"/>
              <a:t>: Falla si al menos dos ítems son iguales</a:t>
            </a:r>
          </a:p>
          <a:p>
            <a:pPr lvl="1"/>
            <a:r>
              <a:rPr lang="es-CR" dirty="0" err="1" smtClean="0"/>
              <a:t>AreEqual</a:t>
            </a:r>
            <a:r>
              <a:rPr lang="es-CR" dirty="0" smtClean="0"/>
              <a:t>: Evalúa si dos colecciones son iguales</a:t>
            </a:r>
          </a:p>
          <a:p>
            <a:pPr lvl="1"/>
            <a:r>
              <a:rPr lang="es-CR" dirty="0" err="1" smtClean="0"/>
              <a:t>AreNotEqual</a:t>
            </a:r>
            <a:r>
              <a:rPr lang="es-CR" dirty="0" smtClean="0"/>
              <a:t>: Evalúa que dos colecciones sean diferentes</a:t>
            </a:r>
          </a:p>
          <a:p>
            <a:pPr lvl="1"/>
            <a:r>
              <a:rPr lang="es-CR" dirty="0" err="1" smtClean="0"/>
              <a:t>AreEquivalent</a:t>
            </a:r>
            <a:r>
              <a:rPr lang="es-CR" dirty="0" smtClean="0"/>
              <a:t>: Evalúa que dos colecciones sean equivalentes, es decir, tienen los mismos elementos en las miasmas cantidades, pero en diferente orden</a:t>
            </a:r>
          </a:p>
          <a:p>
            <a:pPr lvl="1"/>
            <a:r>
              <a:rPr lang="es-CR" dirty="0" err="1" smtClean="0"/>
              <a:t>AreNotEquivalent</a:t>
            </a:r>
            <a:r>
              <a:rPr lang="es-CR" dirty="0" smtClean="0"/>
              <a:t>: Evalúa que dos colecciones no sean equivalentes</a:t>
            </a:r>
          </a:p>
          <a:p>
            <a:pPr lvl="1"/>
            <a:r>
              <a:rPr lang="es-CR" dirty="0" err="1" smtClean="0"/>
              <a:t>Contains</a:t>
            </a:r>
            <a:r>
              <a:rPr lang="es-CR" dirty="0" smtClean="0"/>
              <a:t>: Evalúa si la colección contiene un elemento determinado</a:t>
            </a:r>
          </a:p>
          <a:p>
            <a:pPr lvl="1"/>
            <a:r>
              <a:rPr lang="es-CR" dirty="0" err="1" smtClean="0"/>
              <a:t>DoesNotContains</a:t>
            </a:r>
            <a:r>
              <a:rPr lang="es-CR" dirty="0" smtClean="0"/>
              <a:t>: Evalúa que la colección no contenga un elemento determinado</a:t>
            </a:r>
          </a:p>
          <a:p>
            <a:pPr lvl="1"/>
            <a:r>
              <a:rPr lang="es-CR" dirty="0" err="1" smtClean="0"/>
              <a:t>IsSubset</a:t>
            </a:r>
            <a:r>
              <a:rPr lang="es-CR" dirty="0" smtClean="0"/>
              <a:t>: </a:t>
            </a:r>
            <a:r>
              <a:rPr lang="es-CR" dirty="0" err="1" smtClean="0"/>
              <a:t>Evalua</a:t>
            </a:r>
            <a:r>
              <a:rPr lang="es-CR" dirty="0" smtClean="0"/>
              <a:t> si una colección es un subconjunto de otra</a:t>
            </a:r>
          </a:p>
          <a:p>
            <a:pPr lvl="1"/>
            <a:r>
              <a:rPr lang="es-CR" dirty="0" err="1" smtClean="0"/>
              <a:t>IsNotSubSet</a:t>
            </a:r>
            <a:r>
              <a:rPr lang="es-CR" dirty="0" smtClean="0"/>
              <a:t>: Evalúa que una colección no se subconjunto de otra</a:t>
            </a:r>
          </a:p>
          <a:p>
            <a:pPr lvl="1"/>
            <a:endParaRPr lang="en-US" dirty="0"/>
          </a:p>
        </p:txBody>
      </p:sp>
    </p:spTree>
    <p:extLst>
      <p:ext uri="{BB962C8B-B14F-4D97-AF65-F5344CB8AC3E}">
        <p14:creationId xmlns:p14="http://schemas.microsoft.com/office/powerpoint/2010/main" val="147530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Excepciones esperadas</a:t>
            </a:r>
            <a:endParaRPr lang="en-US" dirty="0"/>
          </a:p>
        </p:txBody>
      </p:sp>
      <p:sp>
        <p:nvSpPr>
          <p:cNvPr id="3" name="Marcador de contenido 2"/>
          <p:cNvSpPr>
            <a:spLocks noGrp="1"/>
          </p:cNvSpPr>
          <p:nvPr>
            <p:ph idx="1"/>
          </p:nvPr>
        </p:nvSpPr>
        <p:spPr/>
        <p:txBody>
          <a:bodyPr>
            <a:normAutofit lnSpcReduction="10000"/>
          </a:bodyPr>
          <a:lstStyle/>
          <a:p>
            <a:r>
              <a:rPr lang="es-CR" dirty="0" smtClean="0"/>
              <a:t>El atributo </a:t>
            </a:r>
            <a:r>
              <a:rPr lang="es-CR" dirty="0" err="1" smtClean="0"/>
              <a:t>ExpectedException</a:t>
            </a:r>
            <a:r>
              <a:rPr lang="es-CR" dirty="0" smtClean="0"/>
              <a:t> se utiliza para indicar el tipo de error que debe producir la prueba</a:t>
            </a:r>
          </a:p>
          <a:p>
            <a:r>
              <a:rPr lang="es-CR" dirty="0" smtClean="0"/>
              <a:t>En este caso la prueba pasa si se produce la excepción esperada</a:t>
            </a:r>
          </a:p>
          <a:p>
            <a:r>
              <a:rPr lang="es-CR" dirty="0" smtClean="0"/>
              <a:t>Por ejemplo si queremos revisar que una validación funciona, no solo probamos con datos correctos, también debemos probar si los datos incorrectos generaron un error. Si los datos incorrectos no generan error quiere decir que la validación no funciona</a:t>
            </a:r>
          </a:p>
          <a:p>
            <a:r>
              <a:rPr lang="es-CR" dirty="0" smtClean="0"/>
              <a:t>Opcionalmente se puede indicar un mensaje que describe la excepción</a:t>
            </a:r>
          </a:p>
          <a:p>
            <a:r>
              <a:rPr lang="es-CR" dirty="0" smtClean="0"/>
              <a:t>Cuando se usa este atributo no es necesario usar </a:t>
            </a:r>
            <a:r>
              <a:rPr lang="es-CR" dirty="0" err="1" smtClean="0"/>
              <a:t>asserts</a:t>
            </a:r>
            <a:r>
              <a:rPr lang="es-CR" dirty="0" smtClean="0"/>
              <a:t>, la prueba fallará si no se produce la excepción</a:t>
            </a:r>
          </a:p>
          <a:p>
            <a:r>
              <a:rPr lang="es-CR" dirty="0" smtClean="0"/>
              <a:t>Solo se puede utilizar para revisar una excepción a la vez</a:t>
            </a:r>
          </a:p>
          <a:p>
            <a:pPr lvl="1"/>
            <a:r>
              <a:rPr lang="es-CR" dirty="0" smtClean="0"/>
              <a:t>Con este atributo no es posible evaluar diferentes tipos de excepción en una sola prueba</a:t>
            </a:r>
          </a:p>
          <a:p>
            <a:pPr lvl="1"/>
            <a:r>
              <a:rPr lang="es-CR" dirty="0" smtClean="0"/>
              <a:t>Para evaluar diferentes excepciones a la vez, se debe omitir este atributo y usar el bloque Try/Catch</a:t>
            </a:r>
            <a:endParaRPr lang="en-US" dirty="0"/>
          </a:p>
        </p:txBody>
      </p:sp>
    </p:spTree>
    <p:extLst>
      <p:ext uri="{BB962C8B-B14F-4D97-AF65-F5344CB8AC3E}">
        <p14:creationId xmlns:p14="http://schemas.microsoft.com/office/powerpoint/2010/main" val="199682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Excepciones esperadas</a:t>
            </a:r>
            <a:endParaRPr lang="en-US" dirty="0"/>
          </a:p>
        </p:txBody>
      </p:sp>
      <p:pic>
        <p:nvPicPr>
          <p:cNvPr id="4" name="Marcador de contenido 3"/>
          <p:cNvPicPr>
            <a:picLocks noGrp="1" noChangeAspect="1"/>
          </p:cNvPicPr>
          <p:nvPr>
            <p:ph idx="1"/>
          </p:nvPr>
        </p:nvPicPr>
        <p:blipFill>
          <a:blip r:embed="rId2"/>
          <a:stretch>
            <a:fillRect/>
          </a:stretch>
        </p:blipFill>
        <p:spPr>
          <a:xfrm>
            <a:off x="2400300" y="2601119"/>
            <a:ext cx="7391400" cy="2838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229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Agrupar Pruebas</a:t>
            </a:r>
            <a:endParaRPr lang="en-US" dirty="0"/>
          </a:p>
        </p:txBody>
      </p:sp>
      <p:sp>
        <p:nvSpPr>
          <p:cNvPr id="3" name="Marcador de contenido 2"/>
          <p:cNvSpPr>
            <a:spLocks noGrp="1"/>
          </p:cNvSpPr>
          <p:nvPr>
            <p:ph idx="1"/>
          </p:nvPr>
        </p:nvSpPr>
        <p:spPr>
          <a:xfrm>
            <a:off x="581193" y="2180496"/>
            <a:ext cx="8114233" cy="3678303"/>
          </a:xfrm>
        </p:spPr>
        <p:txBody>
          <a:bodyPr/>
          <a:lstStyle/>
          <a:p>
            <a:r>
              <a:rPr lang="es-CR" dirty="0" smtClean="0"/>
              <a:t>Las pruebas se pueden agrupar asignándoles una categoría</a:t>
            </a:r>
          </a:p>
          <a:p>
            <a:r>
              <a:rPr lang="es-CR" dirty="0" smtClean="0"/>
              <a:t>Para ello se utiliza el atributo </a:t>
            </a:r>
            <a:r>
              <a:rPr lang="es-CR" dirty="0" err="1" smtClean="0"/>
              <a:t>TextCategory</a:t>
            </a:r>
            <a:endParaRPr lang="es-CR" dirty="0" smtClean="0"/>
          </a:p>
          <a:p>
            <a:r>
              <a:rPr lang="es-CR" dirty="0" smtClean="0"/>
              <a:t>Se </a:t>
            </a:r>
            <a:r>
              <a:rPr lang="es-CR" dirty="0"/>
              <a:t>pueden agregar varias categorías a una </a:t>
            </a:r>
            <a:r>
              <a:rPr lang="es-CR" dirty="0" smtClean="0"/>
              <a:t>prueba</a:t>
            </a:r>
          </a:p>
          <a:p>
            <a:r>
              <a:rPr lang="es-CR" dirty="0" smtClean="0"/>
              <a:t>Podemos ver las pruebas agrupadas en el Test Explorer si usamos la opción de agrupamiento “</a:t>
            </a:r>
            <a:r>
              <a:rPr lang="es-CR" dirty="0" err="1" smtClean="0"/>
              <a:t>traits</a:t>
            </a:r>
            <a:r>
              <a:rPr lang="es-CR" dirty="0" smtClean="0"/>
              <a:t>”</a:t>
            </a:r>
            <a:endParaRPr lang="es-CR" dirty="0"/>
          </a:p>
          <a:p>
            <a:r>
              <a:rPr lang="es-CR" dirty="0"/>
              <a:t>Se pueden agrupar y ejecutar pruebas en base a la </a:t>
            </a:r>
            <a:r>
              <a:rPr lang="es-CR" dirty="0" smtClean="0"/>
              <a:t>categoría, pero solo mediante línea de comandos. </a:t>
            </a:r>
            <a:r>
              <a:rPr lang="es-CR" sz="1400" dirty="0" smtClean="0">
                <a:hlinkClick r:id="rId2"/>
              </a:rPr>
              <a:t>más </a:t>
            </a:r>
            <a:r>
              <a:rPr lang="es-CR" sz="1400" dirty="0" err="1" smtClean="0">
                <a:hlinkClick r:id="rId2"/>
              </a:rPr>
              <a:t>info</a:t>
            </a:r>
            <a:endParaRPr lang="en-US" dirty="0"/>
          </a:p>
          <a:p>
            <a:pPr lvl="1"/>
            <a:endParaRPr lang="en-US" dirty="0"/>
          </a:p>
        </p:txBody>
      </p:sp>
      <p:pic>
        <p:nvPicPr>
          <p:cNvPr id="4" name="Imagen 3"/>
          <p:cNvPicPr>
            <a:picLocks noChangeAspect="1"/>
          </p:cNvPicPr>
          <p:nvPr/>
        </p:nvPicPr>
        <p:blipFill>
          <a:blip r:embed="rId3"/>
          <a:stretch>
            <a:fillRect/>
          </a:stretch>
        </p:blipFill>
        <p:spPr>
          <a:xfrm>
            <a:off x="8800933" y="2180496"/>
            <a:ext cx="2809875" cy="3438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1625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Propiedades de Pruebas</a:t>
            </a:r>
            <a:endParaRPr lang="en-US" dirty="0"/>
          </a:p>
        </p:txBody>
      </p:sp>
      <p:sp>
        <p:nvSpPr>
          <p:cNvPr id="3" name="Marcador de contenido 2"/>
          <p:cNvSpPr>
            <a:spLocks noGrp="1"/>
          </p:cNvSpPr>
          <p:nvPr>
            <p:ph idx="1"/>
          </p:nvPr>
        </p:nvSpPr>
        <p:spPr/>
        <p:txBody>
          <a:bodyPr/>
          <a:lstStyle/>
          <a:p>
            <a:r>
              <a:rPr lang="es-CR" dirty="0" smtClean="0"/>
              <a:t>Se pueden asignar una o varias propiedades a una prueba</a:t>
            </a:r>
          </a:p>
          <a:p>
            <a:r>
              <a:rPr lang="es-CR" dirty="0" smtClean="0"/>
              <a:t>Las propiedades se componen de un  nombre y un valor, todo en texto</a:t>
            </a:r>
          </a:p>
          <a:p>
            <a:r>
              <a:rPr lang="es-CR" dirty="0" smtClean="0"/>
              <a:t>Se agregan mediante el atributo </a:t>
            </a:r>
            <a:r>
              <a:rPr lang="es-CR" dirty="0" err="1" smtClean="0"/>
              <a:t>TestProperty</a:t>
            </a:r>
            <a:endParaRPr lang="es-CR" dirty="0" smtClean="0"/>
          </a:p>
          <a:p>
            <a:r>
              <a:rPr lang="es-CR" dirty="0" smtClean="0"/>
              <a:t>Las propiedades y su valor se pueden ver en el Test Explorer si se usa la vista de “</a:t>
            </a:r>
            <a:r>
              <a:rPr lang="es-CR" dirty="0" err="1" smtClean="0"/>
              <a:t>Traits</a:t>
            </a:r>
            <a:r>
              <a:rPr lang="es-CR" dirty="0" smtClean="0"/>
              <a:t>”</a:t>
            </a:r>
            <a:endParaRPr lang="en-US" dirty="0"/>
          </a:p>
        </p:txBody>
      </p:sp>
    </p:spTree>
    <p:extLst>
      <p:ext uri="{BB962C8B-B14F-4D97-AF65-F5344CB8AC3E}">
        <p14:creationId xmlns:p14="http://schemas.microsoft.com/office/powerpoint/2010/main" val="228416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Creando el Proyecto</a:t>
            </a:r>
            <a:endParaRPr lang="en-US" dirty="0"/>
          </a:p>
        </p:txBody>
      </p:sp>
      <p:sp>
        <p:nvSpPr>
          <p:cNvPr id="3" name="Marcador de contenido 2"/>
          <p:cNvSpPr>
            <a:spLocks noGrp="1"/>
          </p:cNvSpPr>
          <p:nvPr>
            <p:ph idx="1"/>
          </p:nvPr>
        </p:nvSpPr>
        <p:spPr>
          <a:xfrm>
            <a:off x="581193" y="2180496"/>
            <a:ext cx="4361744" cy="3678303"/>
          </a:xfrm>
        </p:spPr>
        <p:txBody>
          <a:bodyPr/>
          <a:lstStyle/>
          <a:p>
            <a:r>
              <a:rPr lang="es-CR" dirty="0" smtClean="0"/>
              <a:t>El proyecto de pruebas unitarias aparece </a:t>
            </a:r>
            <a:r>
              <a:rPr lang="es-CR" dirty="0"/>
              <a:t>e</a:t>
            </a:r>
            <a:r>
              <a:rPr lang="es-CR" dirty="0" smtClean="0"/>
              <a:t>n la categoría Test, debajo del lenguaje que seleccionemos</a:t>
            </a:r>
          </a:p>
          <a:p>
            <a:r>
              <a:rPr lang="es-CR" dirty="0" smtClean="0"/>
              <a:t>Por convención deberíamos nombrarlo: [</a:t>
            </a:r>
            <a:r>
              <a:rPr lang="es-CR" dirty="0" err="1" smtClean="0"/>
              <a:t>dll</a:t>
            </a:r>
            <a:r>
              <a:rPr lang="es-CR" dirty="0" smtClean="0"/>
              <a:t> a probar].</a:t>
            </a:r>
            <a:r>
              <a:rPr lang="es-CR" dirty="0" err="1" smtClean="0"/>
              <a:t>UnitTest</a:t>
            </a:r>
            <a:endParaRPr lang="es-CR" dirty="0" smtClean="0"/>
          </a:p>
          <a:p>
            <a:pPr lvl="1"/>
            <a:r>
              <a:rPr lang="es-CR" dirty="0" err="1" smtClean="0"/>
              <a:t>Ej</a:t>
            </a:r>
            <a:r>
              <a:rPr lang="es-CR" dirty="0" smtClean="0"/>
              <a:t>: </a:t>
            </a:r>
            <a:r>
              <a:rPr lang="es-CR" dirty="0" err="1" smtClean="0"/>
              <a:t>Utilitarios.UnitTests</a:t>
            </a:r>
            <a:endParaRPr lang="es-CR" dirty="0" smtClean="0"/>
          </a:p>
          <a:p>
            <a:r>
              <a:rPr lang="es-CR" dirty="0" smtClean="0"/>
              <a:t>Una vez creado, agregamos la referencia a la </a:t>
            </a:r>
            <a:r>
              <a:rPr lang="es-CR" dirty="0" err="1" smtClean="0"/>
              <a:t>dll</a:t>
            </a:r>
            <a:r>
              <a:rPr lang="es-CR" dirty="0" smtClean="0"/>
              <a:t> que queremos probar</a:t>
            </a:r>
            <a:endParaRPr lang="en-US" dirty="0"/>
          </a:p>
        </p:txBody>
      </p:sp>
      <p:pic>
        <p:nvPicPr>
          <p:cNvPr id="4" name="Imagen 3"/>
          <p:cNvPicPr>
            <a:picLocks noChangeAspect="1"/>
          </p:cNvPicPr>
          <p:nvPr/>
        </p:nvPicPr>
        <p:blipFill>
          <a:blip r:embed="rId2"/>
          <a:stretch>
            <a:fillRect/>
          </a:stretch>
        </p:blipFill>
        <p:spPr>
          <a:xfrm>
            <a:off x="5314783" y="2116436"/>
            <a:ext cx="6296025" cy="4143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473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Ejemplo</a:t>
            </a:r>
            <a:endParaRPr lang="en-US" dirty="0"/>
          </a:p>
        </p:txBody>
      </p:sp>
      <p:pic>
        <p:nvPicPr>
          <p:cNvPr id="4" name="Imagen 3"/>
          <p:cNvPicPr>
            <a:picLocks noChangeAspect="1"/>
          </p:cNvPicPr>
          <p:nvPr/>
        </p:nvPicPr>
        <p:blipFill>
          <a:blip r:embed="rId2"/>
          <a:stretch>
            <a:fillRect/>
          </a:stretch>
        </p:blipFill>
        <p:spPr>
          <a:xfrm>
            <a:off x="1500187" y="2478304"/>
            <a:ext cx="9191625" cy="3324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8344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Atributos de Inicialización</a:t>
            </a:r>
            <a:endParaRPr lang="en-US" dirty="0"/>
          </a:p>
        </p:txBody>
      </p:sp>
      <p:sp>
        <p:nvSpPr>
          <p:cNvPr id="3" name="Marcador de contenido 2"/>
          <p:cNvSpPr>
            <a:spLocks noGrp="1"/>
          </p:cNvSpPr>
          <p:nvPr>
            <p:ph idx="1"/>
          </p:nvPr>
        </p:nvSpPr>
        <p:spPr/>
        <p:txBody>
          <a:bodyPr/>
          <a:lstStyle/>
          <a:p>
            <a:r>
              <a:rPr lang="es-CR" dirty="0" smtClean="0"/>
              <a:t>Las pruebas pueden inicializar y limpiar datos en diferentes etapas del ciclo de vida de su ejecución</a:t>
            </a:r>
          </a:p>
          <a:p>
            <a:r>
              <a:rPr lang="es-CR" dirty="0" smtClean="0"/>
              <a:t>Primero se ejecutan los métodos de inicialización, luego las pruebas y finalmente los de limpieza</a:t>
            </a:r>
          </a:p>
          <a:p>
            <a:r>
              <a:rPr lang="es-CR" dirty="0" smtClean="0"/>
              <a:t>Eventos de inicialización en orden</a:t>
            </a:r>
          </a:p>
          <a:p>
            <a:pPr lvl="1"/>
            <a:r>
              <a:rPr lang="es-CR" dirty="0" err="1" smtClean="0"/>
              <a:t>AssemblyInitialice</a:t>
            </a:r>
            <a:r>
              <a:rPr lang="es-CR" dirty="0" smtClean="0"/>
              <a:t>, </a:t>
            </a:r>
            <a:r>
              <a:rPr lang="es-CR" dirty="0" err="1" smtClean="0"/>
              <a:t>ClassInitialice</a:t>
            </a:r>
            <a:r>
              <a:rPr lang="es-CR" dirty="0" smtClean="0"/>
              <a:t>, </a:t>
            </a:r>
            <a:r>
              <a:rPr lang="es-CR" dirty="0" err="1" smtClean="0"/>
              <a:t>TestInitialice</a:t>
            </a:r>
            <a:endParaRPr lang="es-CR" dirty="0" smtClean="0"/>
          </a:p>
          <a:p>
            <a:r>
              <a:rPr lang="es-CR" dirty="0" smtClean="0"/>
              <a:t>Eventos de limpieza de datos</a:t>
            </a:r>
          </a:p>
          <a:p>
            <a:pPr lvl="1"/>
            <a:r>
              <a:rPr lang="es-CR" dirty="0" err="1" smtClean="0"/>
              <a:t>TestCleanup</a:t>
            </a:r>
            <a:r>
              <a:rPr lang="es-CR" dirty="0" smtClean="0"/>
              <a:t>, </a:t>
            </a:r>
            <a:r>
              <a:rPr lang="es-CR" dirty="0" err="1" smtClean="0"/>
              <a:t>ClassCleanup</a:t>
            </a:r>
            <a:r>
              <a:rPr lang="es-CR" dirty="0" smtClean="0"/>
              <a:t>, </a:t>
            </a:r>
            <a:r>
              <a:rPr lang="es-CR" dirty="0" err="1" smtClean="0"/>
              <a:t>AsemblyCleanup</a:t>
            </a:r>
            <a:endParaRPr lang="en-US" dirty="0"/>
          </a:p>
        </p:txBody>
      </p:sp>
    </p:spTree>
    <p:extLst>
      <p:ext uri="{BB962C8B-B14F-4D97-AF65-F5344CB8AC3E}">
        <p14:creationId xmlns:p14="http://schemas.microsoft.com/office/powerpoint/2010/main" val="398567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Atributos de Inicialización</a:t>
            </a:r>
            <a:endParaRPr lang="en-US" dirty="0"/>
          </a:p>
        </p:txBody>
      </p:sp>
      <p:pic>
        <p:nvPicPr>
          <p:cNvPr id="4" name="Imagen 3"/>
          <p:cNvPicPr>
            <a:picLocks noChangeAspect="1"/>
          </p:cNvPicPr>
          <p:nvPr/>
        </p:nvPicPr>
        <p:blipFill>
          <a:blip r:embed="rId2"/>
          <a:stretch>
            <a:fillRect/>
          </a:stretch>
        </p:blipFill>
        <p:spPr>
          <a:xfrm>
            <a:off x="581192" y="2293099"/>
            <a:ext cx="5810250" cy="3324225"/>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7121555" y="2274048"/>
            <a:ext cx="3952875" cy="3362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26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Otros Atributos</a:t>
            </a:r>
            <a:endParaRPr lang="en-US" dirty="0"/>
          </a:p>
        </p:txBody>
      </p:sp>
      <p:sp>
        <p:nvSpPr>
          <p:cNvPr id="3" name="Marcador de contenido 2"/>
          <p:cNvSpPr>
            <a:spLocks noGrp="1"/>
          </p:cNvSpPr>
          <p:nvPr>
            <p:ph idx="1"/>
          </p:nvPr>
        </p:nvSpPr>
        <p:spPr/>
        <p:txBody>
          <a:bodyPr>
            <a:normAutofit fontScale="92500" lnSpcReduction="20000"/>
          </a:bodyPr>
          <a:lstStyle/>
          <a:p>
            <a:r>
              <a:rPr lang="es-CR" dirty="0" err="1" smtClean="0"/>
              <a:t>Description</a:t>
            </a:r>
            <a:endParaRPr lang="es-CR" dirty="0" smtClean="0"/>
          </a:p>
          <a:p>
            <a:pPr lvl="1"/>
            <a:r>
              <a:rPr lang="es-CR" dirty="0" smtClean="0"/>
              <a:t>Atributo opcional para agregar una descripción a una prueba</a:t>
            </a:r>
          </a:p>
          <a:p>
            <a:r>
              <a:rPr lang="es-CR" dirty="0" smtClean="0"/>
              <a:t>Ignore</a:t>
            </a:r>
          </a:p>
          <a:p>
            <a:pPr lvl="1"/>
            <a:r>
              <a:rPr lang="es-CR" dirty="0" smtClean="0"/>
              <a:t>Indica que la prueba no debe ejecutarse</a:t>
            </a:r>
          </a:p>
          <a:p>
            <a:r>
              <a:rPr lang="es-CR" dirty="0" err="1" smtClean="0"/>
              <a:t>Priority</a:t>
            </a:r>
            <a:endParaRPr lang="es-CR" dirty="0" smtClean="0"/>
          </a:p>
          <a:p>
            <a:pPr lvl="1"/>
            <a:r>
              <a:rPr lang="es-CR" dirty="0" smtClean="0"/>
              <a:t>Indica la prioridad de la prueba, no es usado por el sistema, es solo de referencia para el programador</a:t>
            </a:r>
          </a:p>
          <a:p>
            <a:r>
              <a:rPr lang="es-CR" dirty="0" err="1" smtClean="0"/>
              <a:t>Timeout</a:t>
            </a:r>
            <a:endParaRPr lang="es-CR" dirty="0" smtClean="0"/>
          </a:p>
          <a:p>
            <a:pPr lvl="1"/>
            <a:r>
              <a:rPr lang="es-CR" dirty="0" smtClean="0"/>
              <a:t>Especifica el tiempo máximo que puede durar una prueba, se indica en milisegundos</a:t>
            </a:r>
          </a:p>
          <a:p>
            <a:pPr lvl="1"/>
            <a:r>
              <a:rPr lang="es-CR" dirty="0" smtClean="0"/>
              <a:t>Si el tiempo se acaba la prueba se marca como “</a:t>
            </a:r>
            <a:r>
              <a:rPr lang="es-CR" dirty="0" err="1" smtClean="0"/>
              <a:t>Timeout</a:t>
            </a:r>
            <a:r>
              <a:rPr lang="es-CR" dirty="0" smtClean="0"/>
              <a:t>”</a:t>
            </a:r>
          </a:p>
          <a:p>
            <a:r>
              <a:rPr lang="es-CR" dirty="0" err="1" smtClean="0"/>
              <a:t>WorkItem</a:t>
            </a:r>
            <a:endParaRPr lang="es-CR" dirty="0" smtClean="0"/>
          </a:p>
          <a:p>
            <a:pPr lvl="1"/>
            <a:r>
              <a:rPr lang="es-CR" dirty="0" smtClean="0"/>
              <a:t>Asocia una </a:t>
            </a:r>
            <a:r>
              <a:rPr lang="es-CR" dirty="0"/>
              <a:t>p</a:t>
            </a:r>
            <a:r>
              <a:rPr lang="es-CR" dirty="0" smtClean="0"/>
              <a:t>rueba a un ítem de trabajo en </a:t>
            </a:r>
            <a:r>
              <a:rPr lang="es-CR" dirty="0" err="1" smtClean="0"/>
              <a:t>Team</a:t>
            </a:r>
            <a:r>
              <a:rPr lang="es-CR" dirty="0" smtClean="0"/>
              <a:t> </a:t>
            </a:r>
            <a:r>
              <a:rPr lang="es-CR" dirty="0" err="1" smtClean="0"/>
              <a:t>Services</a:t>
            </a:r>
            <a:r>
              <a:rPr lang="es-CR" dirty="0" smtClean="0"/>
              <a:t> mediante el id de dicho ítem</a:t>
            </a:r>
          </a:p>
        </p:txBody>
      </p:sp>
      <p:pic>
        <p:nvPicPr>
          <p:cNvPr id="4" name="Imagen 3"/>
          <p:cNvPicPr>
            <a:picLocks noChangeAspect="1"/>
          </p:cNvPicPr>
          <p:nvPr/>
        </p:nvPicPr>
        <p:blipFill>
          <a:blip r:embed="rId2"/>
          <a:stretch>
            <a:fillRect/>
          </a:stretch>
        </p:blipFill>
        <p:spPr>
          <a:xfrm>
            <a:off x="6158175" y="2057982"/>
            <a:ext cx="5559821" cy="1685882"/>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10279614" y="3866378"/>
            <a:ext cx="1331193" cy="2895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7954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Data </a:t>
            </a:r>
            <a:r>
              <a:rPr lang="es-CR" dirty="0" err="1" smtClean="0"/>
              <a:t>Driven</a:t>
            </a:r>
            <a:r>
              <a:rPr lang="es-CR" dirty="0" smtClean="0"/>
              <a:t> </a:t>
            </a:r>
            <a:r>
              <a:rPr lang="es-CR" dirty="0" err="1" smtClean="0"/>
              <a:t>Tests</a:t>
            </a:r>
            <a:endParaRPr lang="en-US" dirty="0"/>
          </a:p>
        </p:txBody>
      </p:sp>
      <p:sp>
        <p:nvSpPr>
          <p:cNvPr id="3" name="Marcador de contenido 2"/>
          <p:cNvSpPr>
            <a:spLocks noGrp="1"/>
          </p:cNvSpPr>
          <p:nvPr>
            <p:ph idx="1"/>
          </p:nvPr>
        </p:nvSpPr>
        <p:spPr>
          <a:xfrm>
            <a:off x="581192" y="2180496"/>
            <a:ext cx="11469910" cy="4211678"/>
          </a:xfrm>
        </p:spPr>
        <p:txBody>
          <a:bodyPr>
            <a:normAutofit/>
          </a:bodyPr>
          <a:lstStyle/>
          <a:p>
            <a:r>
              <a:rPr lang="es-CR" dirty="0" smtClean="0"/>
              <a:t>El atributo </a:t>
            </a:r>
            <a:r>
              <a:rPr lang="es-CR" dirty="0" err="1" smtClean="0"/>
              <a:t>DataSource</a:t>
            </a:r>
            <a:r>
              <a:rPr lang="es-CR" dirty="0" smtClean="0"/>
              <a:t> permite especificar una fuente de datos dinámicos para utilizar en la prueba</a:t>
            </a:r>
          </a:p>
          <a:p>
            <a:r>
              <a:rPr lang="es-CR" dirty="0" smtClean="0"/>
              <a:t>En el constructor del atributo se indica la tabla o nodo a leer</a:t>
            </a:r>
          </a:p>
          <a:p>
            <a:r>
              <a:rPr lang="es-CR" dirty="0" smtClean="0"/>
              <a:t>Se puede configurar para leer bases de datos, </a:t>
            </a:r>
            <a:r>
              <a:rPr lang="es-CR" dirty="0" err="1" smtClean="0"/>
              <a:t>xml</a:t>
            </a:r>
            <a:r>
              <a:rPr lang="es-CR" dirty="0"/>
              <a:t> </a:t>
            </a:r>
            <a:r>
              <a:rPr lang="es-CR" dirty="0" smtClean="0"/>
              <a:t>y </a:t>
            </a:r>
            <a:r>
              <a:rPr lang="es-CR" dirty="0" err="1" smtClean="0"/>
              <a:t>svc</a:t>
            </a:r>
            <a:endParaRPr lang="es-CR" dirty="0" smtClean="0"/>
          </a:p>
          <a:p>
            <a:r>
              <a:rPr lang="es-CR" dirty="0" smtClean="0"/>
              <a:t>La prueba se ejecutará para cada fila o nodo leído</a:t>
            </a:r>
          </a:p>
          <a:p>
            <a:r>
              <a:rPr lang="es-CR" dirty="0" smtClean="0"/>
              <a:t>Se puede especificar si se deben leer los registros en orden o de forma aleatoria</a:t>
            </a:r>
          </a:p>
          <a:p>
            <a:r>
              <a:rPr lang="es-CR" dirty="0" smtClean="0"/>
              <a:t>Se usa en conjunto con la clase </a:t>
            </a:r>
            <a:r>
              <a:rPr lang="es-CR" dirty="0" err="1" smtClean="0"/>
              <a:t>TestContext</a:t>
            </a:r>
            <a:endParaRPr lang="es-CR" dirty="0" smtClean="0"/>
          </a:p>
          <a:p>
            <a:pPr lvl="1"/>
            <a:r>
              <a:rPr lang="es-CR" dirty="0" smtClean="0"/>
              <a:t>Se debe declarar una propiedad de tipo </a:t>
            </a:r>
            <a:r>
              <a:rPr lang="es-CR" dirty="0" err="1" smtClean="0"/>
              <a:t>TestContext</a:t>
            </a:r>
            <a:r>
              <a:rPr lang="es-CR" dirty="0" smtClean="0"/>
              <a:t> y llamarla igualmente </a:t>
            </a:r>
            <a:r>
              <a:rPr lang="es-CR" dirty="0" err="1" smtClean="0"/>
              <a:t>TestContext</a:t>
            </a:r>
            <a:r>
              <a:rPr lang="es-CR" dirty="0" smtClean="0"/>
              <a:t>, el motor de pruebas la inicializará automáticamente</a:t>
            </a:r>
          </a:p>
          <a:p>
            <a:r>
              <a:rPr lang="es-CR" dirty="0" smtClean="0"/>
              <a:t>Para más información ver</a:t>
            </a:r>
            <a:r>
              <a:rPr lang="es-CR" dirty="0"/>
              <a:t>: </a:t>
            </a:r>
            <a:endParaRPr lang="es-CR" dirty="0" smtClean="0"/>
          </a:p>
          <a:p>
            <a:pPr lvl="1"/>
            <a:r>
              <a:rPr lang="es-CR" sz="1200" dirty="0" smtClean="0">
                <a:hlinkClick r:id="rId2"/>
              </a:rPr>
              <a:t>https</a:t>
            </a:r>
            <a:r>
              <a:rPr lang="es-CR" sz="1200" dirty="0">
                <a:hlinkClick r:id="rId2"/>
              </a:rPr>
              <a:t>://</a:t>
            </a:r>
            <a:r>
              <a:rPr lang="es-CR" sz="1200" dirty="0" smtClean="0">
                <a:hlinkClick r:id="rId2"/>
              </a:rPr>
              <a:t>msdn.microsoft.com/en-us/library/microsoft.visualstudio.testtools.unittesting.datasourceattribute.aspx</a:t>
            </a:r>
            <a:endParaRPr lang="es-CR" sz="1200" dirty="0" smtClean="0"/>
          </a:p>
          <a:p>
            <a:pPr lvl="1"/>
            <a:r>
              <a:rPr lang="es-CR" sz="1200" dirty="0">
                <a:hlinkClick r:id="rId3"/>
              </a:rPr>
              <a:t>https://msdn.microsoft.com/en-us/library/ms182527.aspx?f=255&amp;MSPPError=-</a:t>
            </a:r>
            <a:r>
              <a:rPr lang="es-CR" sz="1200" dirty="0" smtClean="0">
                <a:hlinkClick r:id="rId3"/>
              </a:rPr>
              <a:t>2147217396</a:t>
            </a:r>
            <a:endParaRPr lang="es-CR" sz="1200" dirty="0" smtClean="0"/>
          </a:p>
        </p:txBody>
      </p:sp>
    </p:spTree>
    <p:extLst>
      <p:ext uri="{BB962C8B-B14F-4D97-AF65-F5344CB8AC3E}">
        <p14:creationId xmlns:p14="http://schemas.microsoft.com/office/powerpoint/2010/main" val="1867552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Data </a:t>
            </a:r>
            <a:r>
              <a:rPr lang="es-CR" dirty="0" err="1"/>
              <a:t>Driven</a:t>
            </a:r>
            <a:r>
              <a:rPr lang="es-CR" dirty="0"/>
              <a:t> </a:t>
            </a:r>
            <a:r>
              <a:rPr lang="es-CR" dirty="0" err="1"/>
              <a:t>Tests</a:t>
            </a:r>
            <a:endParaRPr lang="en-US" dirty="0"/>
          </a:p>
        </p:txBody>
      </p:sp>
      <p:sp>
        <p:nvSpPr>
          <p:cNvPr id="3" name="Marcador de contenido 2"/>
          <p:cNvSpPr>
            <a:spLocks noGrp="1"/>
          </p:cNvSpPr>
          <p:nvPr>
            <p:ph idx="1"/>
          </p:nvPr>
        </p:nvSpPr>
        <p:spPr/>
        <p:txBody>
          <a:bodyPr/>
          <a:lstStyle/>
          <a:p>
            <a:r>
              <a:rPr lang="es-CR" dirty="0" smtClean="0"/>
              <a:t>Ejemplo con una fuente </a:t>
            </a:r>
            <a:r>
              <a:rPr lang="es-CR" dirty="0" err="1" smtClean="0"/>
              <a:t>xml</a:t>
            </a:r>
            <a:endParaRPr lang="es-CR" dirty="0" smtClean="0"/>
          </a:p>
          <a:p>
            <a:endParaRPr lang="es-CR" dirty="0"/>
          </a:p>
          <a:p>
            <a:endParaRPr lang="es-CR" dirty="0" smtClean="0"/>
          </a:p>
          <a:p>
            <a:endParaRPr lang="es-CR" dirty="0"/>
          </a:p>
          <a:p>
            <a:endParaRPr lang="es-CR" dirty="0" smtClean="0"/>
          </a:p>
          <a:p>
            <a:endParaRPr lang="es-CR" dirty="0"/>
          </a:p>
          <a:p>
            <a:endParaRPr lang="es-CR" dirty="0" smtClean="0"/>
          </a:p>
          <a:p>
            <a:endParaRPr lang="es-CR" dirty="0"/>
          </a:p>
          <a:p>
            <a:endParaRPr lang="en-US" dirty="0"/>
          </a:p>
        </p:txBody>
      </p:sp>
      <p:pic>
        <p:nvPicPr>
          <p:cNvPr id="4" name="Imagen 3"/>
          <p:cNvPicPr>
            <a:picLocks noChangeAspect="1"/>
          </p:cNvPicPr>
          <p:nvPr/>
        </p:nvPicPr>
        <p:blipFill>
          <a:blip r:embed="rId2"/>
          <a:stretch>
            <a:fillRect/>
          </a:stretch>
        </p:blipFill>
        <p:spPr>
          <a:xfrm>
            <a:off x="259373" y="2656645"/>
            <a:ext cx="5210769" cy="2726004"/>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5576583" y="2444595"/>
            <a:ext cx="2963891" cy="3150104"/>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4"/>
          <a:stretch>
            <a:fillRect/>
          </a:stretch>
        </p:blipFill>
        <p:spPr>
          <a:xfrm>
            <a:off x="8646915" y="2903466"/>
            <a:ext cx="3110257" cy="2232362"/>
          </a:xfrm>
          <a:prstGeom prst="rect">
            <a:avLst/>
          </a:prstGeom>
          <a:ln>
            <a:noFill/>
          </a:ln>
          <a:effectLst>
            <a:outerShdw blurRad="292100" dist="139700" dir="2700000" algn="tl" rotWithShape="0">
              <a:srgbClr val="333333">
                <a:alpha val="65000"/>
              </a:srgbClr>
            </a:outerShdw>
          </a:effectLst>
        </p:spPr>
      </p:pic>
      <p:sp>
        <p:nvSpPr>
          <p:cNvPr id="7" name="CuadroTexto 6"/>
          <p:cNvSpPr txBox="1"/>
          <p:nvPr/>
        </p:nvSpPr>
        <p:spPr>
          <a:xfrm>
            <a:off x="581192" y="5758620"/>
            <a:ext cx="10609859" cy="738664"/>
          </a:xfrm>
          <a:prstGeom prst="rect">
            <a:avLst/>
          </a:prstGeom>
          <a:noFill/>
        </p:spPr>
        <p:txBody>
          <a:bodyPr wrap="square" rtlCol="0">
            <a:spAutoFit/>
          </a:bodyPr>
          <a:lstStyle/>
          <a:p>
            <a:pPr marL="285750" indent="-285750">
              <a:buFont typeface="Arial" panose="020B0604020202020204" pitchFamily="34" charset="0"/>
              <a:buChar char="•"/>
            </a:pPr>
            <a:r>
              <a:rPr lang="es-CR" sz="1400" dirty="0" smtClean="0"/>
              <a:t>Para este ejemplo se agregó al proyecto un archivo </a:t>
            </a:r>
            <a:r>
              <a:rPr lang="es-CR" sz="1400" dirty="0" err="1" smtClean="0"/>
              <a:t>xml</a:t>
            </a:r>
            <a:r>
              <a:rPr lang="es-CR" sz="1400" dirty="0" smtClean="0"/>
              <a:t> llamado Divisiones.xml</a:t>
            </a:r>
          </a:p>
          <a:p>
            <a:pPr marL="285750" indent="-285750">
              <a:buFont typeface="Arial" panose="020B0604020202020204" pitchFamily="34" charset="0"/>
              <a:buChar char="•"/>
            </a:pPr>
            <a:r>
              <a:rPr lang="es-CR" sz="1400" dirty="0" smtClean="0"/>
              <a:t>El archivo se configuró con las propiedades </a:t>
            </a:r>
            <a:r>
              <a:rPr lang="es-CR" sz="1400" b="1" dirty="0" err="1" smtClean="0"/>
              <a:t>Build</a:t>
            </a:r>
            <a:r>
              <a:rPr lang="es-CR" sz="1400" b="1" dirty="0" smtClean="0"/>
              <a:t> </a:t>
            </a:r>
            <a:r>
              <a:rPr lang="es-CR" sz="1400" b="1" dirty="0" err="1" smtClean="0"/>
              <a:t>Action</a:t>
            </a:r>
            <a:r>
              <a:rPr lang="es-CR" sz="1400" dirty="0" smtClean="0"/>
              <a:t>: </a:t>
            </a:r>
            <a:r>
              <a:rPr lang="es-CR" sz="1400" dirty="0" err="1" smtClean="0"/>
              <a:t>None</a:t>
            </a:r>
            <a:r>
              <a:rPr lang="es-CR" sz="1400" dirty="0" smtClean="0"/>
              <a:t> y </a:t>
            </a:r>
            <a:r>
              <a:rPr lang="es-CR" sz="1400" b="1" dirty="0" err="1" smtClean="0"/>
              <a:t>Copy</a:t>
            </a:r>
            <a:r>
              <a:rPr lang="es-CR" sz="1400" b="1" dirty="0" smtClean="0"/>
              <a:t> to Output </a:t>
            </a:r>
            <a:r>
              <a:rPr lang="es-CR" sz="1400" b="1" dirty="0" err="1" smtClean="0"/>
              <a:t>Directory</a:t>
            </a:r>
            <a:r>
              <a:rPr lang="es-CR" sz="1400" dirty="0" smtClean="0"/>
              <a:t>: </a:t>
            </a:r>
            <a:r>
              <a:rPr lang="es-CR" sz="1400" dirty="0" err="1" smtClean="0"/>
              <a:t>Copy</a:t>
            </a:r>
            <a:r>
              <a:rPr lang="es-CR" sz="1400" dirty="0" smtClean="0"/>
              <a:t> </a:t>
            </a:r>
            <a:r>
              <a:rPr lang="es-CR" sz="1400" dirty="0" err="1" smtClean="0"/>
              <a:t>Always</a:t>
            </a:r>
            <a:endParaRPr lang="es-CR" sz="1400" dirty="0" smtClean="0"/>
          </a:p>
          <a:p>
            <a:pPr marL="285750" indent="-285750">
              <a:buFont typeface="Arial" panose="020B0604020202020204" pitchFamily="34" charset="0"/>
              <a:buChar char="•"/>
            </a:pPr>
            <a:r>
              <a:rPr lang="es-CR" sz="1400" dirty="0" smtClean="0"/>
              <a:t>Como el nodo para cada conjunto de datos se llama </a:t>
            </a:r>
            <a:r>
              <a:rPr lang="es-CR" sz="1400" dirty="0" err="1" smtClean="0"/>
              <a:t>Row</a:t>
            </a:r>
            <a:r>
              <a:rPr lang="es-CR" sz="1400" dirty="0" smtClean="0"/>
              <a:t>, se debe indicar que la tabla a usar se llama </a:t>
            </a:r>
            <a:r>
              <a:rPr lang="es-CR" sz="1400" dirty="0" err="1" smtClean="0"/>
              <a:t>Row</a:t>
            </a:r>
            <a:r>
              <a:rPr lang="es-CR" sz="1400" dirty="0" smtClean="0"/>
              <a:t> </a:t>
            </a:r>
            <a:endParaRPr lang="en-US" sz="1400" dirty="0"/>
          </a:p>
        </p:txBody>
      </p:sp>
    </p:spTree>
    <p:extLst>
      <p:ext uri="{BB962C8B-B14F-4D97-AF65-F5344CB8AC3E}">
        <p14:creationId xmlns:p14="http://schemas.microsoft.com/office/powerpoint/2010/main" val="2744920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Publicar archivos junto con la prueba</a:t>
            </a:r>
            <a:endParaRPr lang="en-US" dirty="0"/>
          </a:p>
        </p:txBody>
      </p:sp>
      <p:sp>
        <p:nvSpPr>
          <p:cNvPr id="3" name="Marcador de contenido 2"/>
          <p:cNvSpPr>
            <a:spLocks noGrp="1"/>
          </p:cNvSpPr>
          <p:nvPr>
            <p:ph idx="1"/>
          </p:nvPr>
        </p:nvSpPr>
        <p:spPr/>
        <p:txBody>
          <a:bodyPr/>
          <a:lstStyle/>
          <a:p>
            <a:r>
              <a:rPr lang="es-CR" dirty="0" smtClean="0"/>
              <a:t>Cuando se publican y ejecutan pruebas, solo se copian las </a:t>
            </a:r>
            <a:r>
              <a:rPr lang="es-CR" dirty="0" err="1" smtClean="0"/>
              <a:t>dlls</a:t>
            </a:r>
            <a:r>
              <a:rPr lang="es-CR" dirty="0" smtClean="0"/>
              <a:t> y archivos de configuración por lo que se necesitan pasos adicionales en el caso de las pruebas que utilizan otros archivos adicionales</a:t>
            </a:r>
          </a:p>
          <a:p>
            <a:r>
              <a:rPr lang="es-CR" dirty="0"/>
              <a:t>El atributo </a:t>
            </a:r>
            <a:r>
              <a:rPr lang="es-CR" dirty="0" err="1"/>
              <a:t>DeploymentItem</a:t>
            </a:r>
            <a:r>
              <a:rPr lang="es-CR" dirty="0"/>
              <a:t> permite copiar archivos adicionales en ruta de publicación de las </a:t>
            </a:r>
            <a:r>
              <a:rPr lang="es-CR" dirty="0" smtClean="0"/>
              <a:t>pruebas</a:t>
            </a:r>
          </a:p>
          <a:p>
            <a:r>
              <a:rPr lang="es-CR" dirty="0" smtClean="0"/>
              <a:t>Esto se usa cuando las pruebas requieren del acceso a esos archivos para poder ejecutarse</a:t>
            </a:r>
          </a:p>
          <a:p>
            <a:pPr lvl="1"/>
            <a:r>
              <a:rPr lang="es-CR" dirty="0" smtClean="0"/>
              <a:t>Por ejemplo se puede usar para copiar documentos Excel, XML SVC, TXT, en los cuales haya datos de prueba</a:t>
            </a:r>
          </a:p>
          <a:p>
            <a:r>
              <a:rPr lang="es-CR" dirty="0" smtClean="0"/>
              <a:t>Este atributo se suele utilizar en conjunto con el atributo </a:t>
            </a:r>
            <a:r>
              <a:rPr lang="es-CR" dirty="0" err="1" smtClean="0"/>
              <a:t>DataSource</a:t>
            </a:r>
            <a:r>
              <a:rPr lang="es-CR" dirty="0" smtClean="0"/>
              <a:t> cuando el archivo de datos no forma parte del proyecto y debe leerse de otra ruta</a:t>
            </a:r>
          </a:p>
          <a:p>
            <a:pPr marL="0" indent="0">
              <a:buNone/>
            </a:pPr>
            <a:r>
              <a:rPr lang="es-CR" dirty="0" smtClean="0">
                <a:hlinkClick r:id="rId2"/>
              </a:rPr>
              <a:t>más </a:t>
            </a:r>
            <a:r>
              <a:rPr lang="es-CR" dirty="0" err="1" smtClean="0">
                <a:hlinkClick r:id="rId2"/>
              </a:rPr>
              <a:t>info</a:t>
            </a:r>
            <a:endParaRPr lang="en-US" dirty="0"/>
          </a:p>
        </p:txBody>
      </p:sp>
    </p:spTree>
    <p:extLst>
      <p:ext uri="{BB962C8B-B14F-4D97-AF65-F5344CB8AC3E}">
        <p14:creationId xmlns:p14="http://schemas.microsoft.com/office/powerpoint/2010/main" val="2962346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Publicar archivos junto con la prueba</a:t>
            </a:r>
            <a:endParaRPr lang="en-US" dirty="0"/>
          </a:p>
        </p:txBody>
      </p:sp>
      <p:pic>
        <p:nvPicPr>
          <p:cNvPr id="4" name="Imagen 3"/>
          <p:cNvPicPr>
            <a:picLocks noChangeAspect="1"/>
          </p:cNvPicPr>
          <p:nvPr/>
        </p:nvPicPr>
        <p:blipFill>
          <a:blip r:embed="rId2"/>
          <a:stretch>
            <a:fillRect/>
          </a:stretch>
        </p:blipFill>
        <p:spPr>
          <a:xfrm>
            <a:off x="3176587" y="2240441"/>
            <a:ext cx="5838825" cy="4257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094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Cobertura de Código</a:t>
            </a:r>
            <a:endParaRPr lang="en-US" dirty="0"/>
          </a:p>
        </p:txBody>
      </p:sp>
      <p:sp>
        <p:nvSpPr>
          <p:cNvPr id="3" name="Marcador de contenido 2"/>
          <p:cNvSpPr>
            <a:spLocks noGrp="1"/>
          </p:cNvSpPr>
          <p:nvPr>
            <p:ph idx="1"/>
          </p:nvPr>
        </p:nvSpPr>
        <p:spPr>
          <a:xfrm>
            <a:off x="581192" y="1920000"/>
            <a:ext cx="6440709" cy="4532558"/>
          </a:xfrm>
        </p:spPr>
        <p:txBody>
          <a:bodyPr anchor="t">
            <a:normAutofit/>
          </a:bodyPr>
          <a:lstStyle/>
          <a:p>
            <a:r>
              <a:rPr lang="es-CR" dirty="0" smtClean="0"/>
              <a:t>La herramienta de cobertura de código nos permite saber cuanta funcionalidad se está probando con nuestras pruebas unitarias</a:t>
            </a:r>
          </a:p>
          <a:p>
            <a:r>
              <a:rPr lang="es-CR" dirty="0" smtClean="0"/>
              <a:t>El análisis se activa desde el menú Test/</a:t>
            </a:r>
            <a:r>
              <a:rPr lang="es-CR" dirty="0" err="1" smtClean="0"/>
              <a:t>Analyze</a:t>
            </a:r>
            <a:r>
              <a:rPr lang="es-CR" dirty="0" smtClean="0"/>
              <a:t> </a:t>
            </a:r>
            <a:r>
              <a:rPr lang="es-CR" dirty="0" err="1" smtClean="0"/>
              <a:t>Code</a:t>
            </a:r>
            <a:r>
              <a:rPr lang="es-CR" dirty="0" smtClean="0"/>
              <a:t> </a:t>
            </a:r>
            <a:r>
              <a:rPr lang="es-CR" dirty="0" err="1" smtClean="0"/>
              <a:t>Coverage</a:t>
            </a:r>
            <a:endParaRPr lang="es-CR" dirty="0" smtClean="0"/>
          </a:p>
          <a:p>
            <a:r>
              <a:rPr lang="es-CR" dirty="0" smtClean="0"/>
              <a:t>En la ventana de resultados podemos ver porcentajes de código cubierto y no cubierto por las pruebas</a:t>
            </a:r>
          </a:p>
          <a:p>
            <a:r>
              <a:rPr lang="es-CR" dirty="0" smtClean="0"/>
              <a:t>Cada sección se puede expandir para ver los resultados en mayor detalle</a:t>
            </a:r>
          </a:p>
          <a:p>
            <a:r>
              <a:rPr lang="es-CR" dirty="0" smtClean="0"/>
              <a:t>El atributo </a:t>
            </a:r>
            <a:r>
              <a:rPr lang="es-CR" dirty="0" err="1" smtClean="0"/>
              <a:t>ExcludeFromCodeCoverage</a:t>
            </a:r>
            <a:endParaRPr lang="es-CR" dirty="0" smtClean="0"/>
          </a:p>
          <a:p>
            <a:pPr marL="0" indent="0">
              <a:buNone/>
            </a:pPr>
            <a:r>
              <a:rPr lang="es-CR" dirty="0"/>
              <a:t> </a:t>
            </a:r>
            <a:r>
              <a:rPr lang="es-CR" dirty="0" smtClean="0"/>
              <a:t>    permite marcar elementos para que no</a:t>
            </a:r>
          </a:p>
          <a:p>
            <a:pPr marL="0" indent="0">
              <a:buNone/>
            </a:pPr>
            <a:r>
              <a:rPr lang="es-CR" dirty="0"/>
              <a:t> </a:t>
            </a:r>
            <a:r>
              <a:rPr lang="es-CR" dirty="0" smtClean="0"/>
              <a:t>    se tomen en cuenta en el análisis    </a:t>
            </a:r>
          </a:p>
          <a:p>
            <a:pPr marL="0" indent="0">
              <a:buNone/>
            </a:pPr>
            <a:r>
              <a:rPr lang="es-CR" dirty="0" smtClean="0">
                <a:hlinkClick r:id="rId2"/>
              </a:rPr>
              <a:t>más </a:t>
            </a:r>
            <a:r>
              <a:rPr lang="es-CR" dirty="0" err="1" smtClean="0">
                <a:hlinkClick r:id="rId2"/>
              </a:rPr>
              <a:t>info</a:t>
            </a:r>
            <a:endParaRPr lang="es-CR" dirty="0" smtClean="0"/>
          </a:p>
        </p:txBody>
      </p:sp>
      <p:pic>
        <p:nvPicPr>
          <p:cNvPr id="4" name="Imagen 3"/>
          <p:cNvPicPr>
            <a:picLocks noChangeAspect="1"/>
          </p:cNvPicPr>
          <p:nvPr/>
        </p:nvPicPr>
        <p:blipFill>
          <a:blip r:embed="rId3"/>
          <a:stretch>
            <a:fillRect/>
          </a:stretch>
        </p:blipFill>
        <p:spPr>
          <a:xfrm>
            <a:off x="6909759" y="1976452"/>
            <a:ext cx="4867275" cy="2105025"/>
          </a:xfrm>
          <a:prstGeom prst="rect">
            <a:avLst/>
          </a:prstGeom>
        </p:spPr>
      </p:pic>
      <p:pic>
        <p:nvPicPr>
          <p:cNvPr id="5" name="Imagen 4"/>
          <p:cNvPicPr>
            <a:picLocks noChangeAspect="1"/>
          </p:cNvPicPr>
          <p:nvPr/>
        </p:nvPicPr>
        <p:blipFill>
          <a:blip r:embed="rId4"/>
          <a:stretch>
            <a:fillRect/>
          </a:stretch>
        </p:blipFill>
        <p:spPr>
          <a:xfrm>
            <a:off x="4917056" y="4383139"/>
            <a:ext cx="6859977" cy="2359832"/>
          </a:xfrm>
          <a:prstGeom prst="rect">
            <a:avLst/>
          </a:prstGeom>
        </p:spPr>
      </p:pic>
    </p:spTree>
    <p:extLst>
      <p:ext uri="{BB962C8B-B14F-4D97-AF65-F5344CB8AC3E}">
        <p14:creationId xmlns:p14="http://schemas.microsoft.com/office/powerpoint/2010/main" val="33961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Cobertura de Código</a:t>
            </a:r>
            <a:endParaRPr lang="en-US" dirty="0"/>
          </a:p>
        </p:txBody>
      </p:sp>
      <p:sp>
        <p:nvSpPr>
          <p:cNvPr id="3" name="Marcador de contenido 2"/>
          <p:cNvSpPr>
            <a:spLocks noGrp="1"/>
          </p:cNvSpPr>
          <p:nvPr>
            <p:ph idx="1"/>
          </p:nvPr>
        </p:nvSpPr>
        <p:spPr/>
        <p:txBody>
          <a:bodyPr/>
          <a:lstStyle/>
          <a:p>
            <a:r>
              <a:rPr lang="es-CR" dirty="0"/>
              <a:t>La cobertura no significa que el código esté suficientemente probado, solo significa que se abarca en una </a:t>
            </a:r>
            <a:r>
              <a:rPr lang="es-CR" dirty="0" smtClean="0"/>
              <a:t>prueba</a:t>
            </a:r>
            <a:r>
              <a:rPr lang="en-US" dirty="0"/>
              <a:t> </a:t>
            </a:r>
            <a:r>
              <a:rPr lang="es-CR" dirty="0" smtClean="0"/>
              <a:t>aunque esa prueba no cubra todos los posibles escenarios</a:t>
            </a:r>
          </a:p>
          <a:p>
            <a:r>
              <a:rPr lang="es-CR" dirty="0" smtClean="0"/>
              <a:t>Se puede activar la opción de Coloreado de Cobertura para ver cuáles porciones del código no están cubiertas por una prueba o si están parcialmente cubiertas.</a:t>
            </a:r>
          </a:p>
          <a:p>
            <a:r>
              <a:rPr lang="es-CR" dirty="0" smtClean="0"/>
              <a:t>En este ejemplo el rojo significa parcialmente cubierto y el gris significa no cubierto</a:t>
            </a:r>
          </a:p>
          <a:p>
            <a:r>
              <a:rPr lang="es-CR" dirty="0" smtClean="0"/>
              <a:t>Los colores se pueden personalizar en el menú Tools/</a:t>
            </a:r>
            <a:r>
              <a:rPr lang="es-CR" dirty="0" err="1" smtClean="0"/>
              <a:t>Options</a:t>
            </a:r>
            <a:r>
              <a:rPr lang="es-CR" dirty="0" smtClean="0"/>
              <a:t>/</a:t>
            </a:r>
            <a:r>
              <a:rPr lang="es-CR" dirty="0" err="1" smtClean="0"/>
              <a:t>Enviroment</a:t>
            </a:r>
            <a:r>
              <a:rPr lang="es-CR" dirty="0" smtClean="0"/>
              <a:t>/</a:t>
            </a:r>
            <a:r>
              <a:rPr lang="es-CR" dirty="0" err="1" smtClean="0"/>
              <a:t>Fonts</a:t>
            </a:r>
            <a:r>
              <a:rPr lang="es-CR" dirty="0" smtClean="0"/>
              <a:t> and </a:t>
            </a:r>
            <a:r>
              <a:rPr lang="es-CR" dirty="0" err="1" smtClean="0"/>
              <a:t>Colors</a:t>
            </a:r>
            <a:endParaRPr lang="es-CR" dirty="0" smtClean="0"/>
          </a:p>
          <a:p>
            <a:pPr lvl="1"/>
            <a:r>
              <a:rPr lang="es-CR" dirty="0" smtClean="0"/>
              <a:t>Si los elementos de </a:t>
            </a:r>
            <a:r>
              <a:rPr lang="es-CR" dirty="0" err="1" smtClean="0"/>
              <a:t>code</a:t>
            </a:r>
            <a:r>
              <a:rPr lang="es-CR" dirty="0" smtClean="0"/>
              <a:t> </a:t>
            </a:r>
            <a:r>
              <a:rPr lang="es-CR" dirty="0" err="1" smtClean="0"/>
              <a:t>coverage</a:t>
            </a:r>
            <a:r>
              <a:rPr lang="es-CR" dirty="0" smtClean="0"/>
              <a:t> no aparecen en la lista de ítems, puede que sea necesario reparar o reinstalar visual </a:t>
            </a:r>
            <a:r>
              <a:rPr lang="es-CR" dirty="0" err="1" smtClean="0"/>
              <a:t>studio</a:t>
            </a:r>
            <a:r>
              <a:rPr lang="es-CR" dirty="0" smtClean="0"/>
              <a:t>. En VS 2015 los temas </a:t>
            </a:r>
            <a:r>
              <a:rPr lang="es-CR" dirty="0" err="1"/>
              <a:t>L</a:t>
            </a:r>
            <a:r>
              <a:rPr lang="es-CR" dirty="0" err="1" smtClean="0"/>
              <a:t>igth</a:t>
            </a:r>
            <a:r>
              <a:rPr lang="es-CR" dirty="0" smtClean="0"/>
              <a:t> y Blue tienen algunos fallos, se recomienda el tema </a:t>
            </a:r>
            <a:r>
              <a:rPr lang="es-CR" dirty="0" err="1" smtClean="0"/>
              <a:t>Dark</a:t>
            </a:r>
            <a:r>
              <a:rPr lang="es-CR" dirty="0" smtClean="0"/>
              <a:t> para ver mejor los colores</a:t>
            </a:r>
          </a:p>
          <a:p>
            <a:pPr lvl="1"/>
            <a:endParaRPr lang="es-CR" dirty="0"/>
          </a:p>
          <a:p>
            <a:pPr lvl="1"/>
            <a:endParaRPr lang="en-US" dirty="0"/>
          </a:p>
        </p:txBody>
      </p:sp>
      <p:pic>
        <p:nvPicPr>
          <p:cNvPr id="5" name="Imagen 4"/>
          <p:cNvPicPr>
            <a:picLocks noChangeAspect="1"/>
          </p:cNvPicPr>
          <p:nvPr/>
        </p:nvPicPr>
        <p:blipFill>
          <a:blip r:embed="rId2"/>
          <a:stretch>
            <a:fillRect/>
          </a:stretch>
        </p:blipFill>
        <p:spPr>
          <a:xfrm>
            <a:off x="6988282" y="5158673"/>
            <a:ext cx="4967929" cy="1262891"/>
          </a:xfrm>
          <a:prstGeom prst="rect">
            <a:avLst/>
          </a:prstGeom>
        </p:spPr>
      </p:pic>
      <p:pic>
        <p:nvPicPr>
          <p:cNvPr id="6" name="Imagen 5"/>
          <p:cNvPicPr>
            <a:picLocks noChangeAspect="1"/>
          </p:cNvPicPr>
          <p:nvPr/>
        </p:nvPicPr>
        <p:blipFill>
          <a:blip r:embed="rId3"/>
          <a:stretch>
            <a:fillRect/>
          </a:stretch>
        </p:blipFill>
        <p:spPr>
          <a:xfrm>
            <a:off x="386482" y="5075744"/>
            <a:ext cx="6467475" cy="1428750"/>
          </a:xfrm>
          <a:prstGeom prst="rect">
            <a:avLst/>
          </a:prstGeom>
        </p:spPr>
      </p:pic>
    </p:spTree>
    <p:extLst>
      <p:ext uri="{BB962C8B-B14F-4D97-AF65-F5344CB8AC3E}">
        <p14:creationId xmlns:p14="http://schemas.microsoft.com/office/powerpoint/2010/main" val="277059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Creando una clase de pruebas</a:t>
            </a:r>
            <a:endParaRPr lang="en-US" dirty="0"/>
          </a:p>
        </p:txBody>
      </p:sp>
      <p:sp>
        <p:nvSpPr>
          <p:cNvPr id="3" name="Marcador de contenido 2"/>
          <p:cNvSpPr>
            <a:spLocks noGrp="1"/>
          </p:cNvSpPr>
          <p:nvPr>
            <p:ph idx="1"/>
          </p:nvPr>
        </p:nvSpPr>
        <p:spPr>
          <a:xfrm>
            <a:off x="581192" y="2180496"/>
            <a:ext cx="4965593" cy="3678303"/>
          </a:xfrm>
        </p:spPr>
        <p:txBody>
          <a:bodyPr/>
          <a:lstStyle/>
          <a:p>
            <a:r>
              <a:rPr lang="es-CR" dirty="0" smtClean="0"/>
              <a:t>Agregamos una clase nueva al proyecto y la decoramos con el atributo </a:t>
            </a:r>
            <a:r>
              <a:rPr lang="es-CR" dirty="0" err="1" smtClean="0"/>
              <a:t>TestClass</a:t>
            </a:r>
            <a:endParaRPr lang="es-CR" dirty="0" smtClean="0"/>
          </a:p>
          <a:p>
            <a:r>
              <a:rPr lang="es-CR" dirty="0" smtClean="0"/>
              <a:t>Cada método que corresponda a una prueba unitaria se debe decorar con el atributo </a:t>
            </a:r>
            <a:r>
              <a:rPr lang="es-CR" dirty="0" err="1" smtClean="0"/>
              <a:t>TestMethod</a:t>
            </a:r>
            <a:endParaRPr lang="es-CR" dirty="0" smtClean="0"/>
          </a:p>
          <a:p>
            <a:r>
              <a:rPr lang="es-CR" dirty="0" smtClean="0"/>
              <a:t>Las clases y métodos sin estos atributos no serán tomadas en cuentas por el motor de pruebas</a:t>
            </a:r>
          </a:p>
          <a:p>
            <a:endParaRPr lang="en-US" dirty="0"/>
          </a:p>
        </p:txBody>
      </p:sp>
      <p:pic>
        <p:nvPicPr>
          <p:cNvPr id="4" name="Imagen 3"/>
          <p:cNvPicPr>
            <a:picLocks noChangeAspect="1"/>
          </p:cNvPicPr>
          <p:nvPr/>
        </p:nvPicPr>
        <p:blipFill>
          <a:blip r:embed="rId2"/>
          <a:stretch>
            <a:fillRect/>
          </a:stretch>
        </p:blipFill>
        <p:spPr>
          <a:xfrm>
            <a:off x="5781508" y="2456541"/>
            <a:ext cx="5829300" cy="2752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0944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Notas finales</a:t>
            </a:r>
            <a:endParaRPr lang="en-US" dirty="0"/>
          </a:p>
        </p:txBody>
      </p:sp>
      <p:sp>
        <p:nvSpPr>
          <p:cNvPr id="3" name="Marcador de contenido 2"/>
          <p:cNvSpPr>
            <a:spLocks noGrp="1"/>
          </p:cNvSpPr>
          <p:nvPr>
            <p:ph idx="1"/>
          </p:nvPr>
        </p:nvSpPr>
        <p:spPr>
          <a:xfrm>
            <a:off x="581192" y="2180495"/>
            <a:ext cx="11150733" cy="4453217"/>
          </a:xfrm>
        </p:spPr>
        <p:txBody>
          <a:bodyPr>
            <a:normAutofit lnSpcReduction="10000"/>
          </a:bodyPr>
          <a:lstStyle/>
          <a:p>
            <a:r>
              <a:rPr lang="es-CR" dirty="0" smtClean="0"/>
              <a:t>A nivel de estándar, se recomienda crear una clase de pruebas específica para probar una sola clase de la aplicación</a:t>
            </a:r>
          </a:p>
          <a:p>
            <a:r>
              <a:rPr lang="es-CR" dirty="0" smtClean="0"/>
              <a:t>Sin embargo esto tiende a sesgar al desarrollador en el sentido de que se conforma con hacer una prueba para cada método y con ello considera que ya la clase ha sido probada</a:t>
            </a:r>
          </a:p>
          <a:p>
            <a:r>
              <a:rPr lang="es-CR" dirty="0" smtClean="0"/>
              <a:t>Cada funcionalidad se debería probar usando diferentes técnicas, entre ellas, clases de equivalencia y análisis de valores frontera</a:t>
            </a:r>
          </a:p>
          <a:p>
            <a:r>
              <a:rPr lang="es-CR" dirty="0" smtClean="0"/>
              <a:t>Considerando lo anterior, lo ideal es crear una clase de pruebas por cada método a probar</a:t>
            </a:r>
          </a:p>
          <a:p>
            <a:pPr lvl="1"/>
            <a:r>
              <a:rPr lang="es-CR" dirty="0" smtClean="0"/>
              <a:t>Esto inconscientemente nos empuja a hacer mas de una prueba para no dejar la clase con una sola prueba unitaria</a:t>
            </a:r>
          </a:p>
          <a:p>
            <a:pPr lvl="1"/>
            <a:r>
              <a:rPr lang="es-CR" dirty="0" smtClean="0"/>
              <a:t>También nos ayuda a entender que si se requiere una clase por método, es porque un método requiere de varias pruebas</a:t>
            </a:r>
          </a:p>
          <a:p>
            <a:r>
              <a:rPr lang="es-CR" dirty="0" smtClean="0"/>
              <a:t>Esto no quiere decir que se deban hacer clases para probar todos y cada uno de los métodos de todas las clases</a:t>
            </a:r>
          </a:p>
          <a:p>
            <a:r>
              <a:rPr lang="es-CR" dirty="0" smtClean="0"/>
              <a:t>Quiere decir que si se decide probar un método, es porqué es importante y por ello no basta con una sola prueba unitaria, o una sola entrada de datos</a:t>
            </a:r>
          </a:p>
          <a:p>
            <a:r>
              <a:rPr lang="es-CR" dirty="0" smtClean="0"/>
              <a:t>Un método podría tener una sola prueba si la prueba es de tipo </a:t>
            </a:r>
            <a:r>
              <a:rPr lang="es-CR" dirty="0" err="1" smtClean="0"/>
              <a:t>DataDriven</a:t>
            </a:r>
            <a:r>
              <a:rPr lang="es-CR" dirty="0" smtClean="0"/>
              <a:t> y utiliza varias combinaciones de datos (los </a:t>
            </a:r>
            <a:r>
              <a:rPr lang="es-CR" dirty="0" err="1" smtClean="0"/>
              <a:t>frameworks</a:t>
            </a:r>
            <a:r>
              <a:rPr lang="es-CR" dirty="0" smtClean="0"/>
              <a:t> que no soporten esta funcionalidad si deben tener varias pruebas)</a:t>
            </a:r>
            <a:endParaRPr lang="en-US" dirty="0"/>
          </a:p>
        </p:txBody>
      </p:sp>
    </p:spTree>
    <p:extLst>
      <p:ext uri="{BB962C8B-B14F-4D97-AF65-F5344CB8AC3E}">
        <p14:creationId xmlns:p14="http://schemas.microsoft.com/office/powerpoint/2010/main" val="178792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El Test Explorer</a:t>
            </a:r>
            <a:endParaRPr lang="en-US" dirty="0"/>
          </a:p>
        </p:txBody>
      </p:sp>
      <p:sp>
        <p:nvSpPr>
          <p:cNvPr id="3" name="Marcador de contenido 2"/>
          <p:cNvSpPr>
            <a:spLocks noGrp="1"/>
          </p:cNvSpPr>
          <p:nvPr>
            <p:ph idx="1"/>
          </p:nvPr>
        </p:nvSpPr>
        <p:spPr>
          <a:xfrm>
            <a:off x="581193" y="2180496"/>
            <a:ext cx="7726046" cy="4358327"/>
          </a:xfrm>
        </p:spPr>
        <p:txBody>
          <a:bodyPr/>
          <a:lstStyle/>
          <a:p>
            <a:r>
              <a:rPr lang="es-CR" dirty="0" smtClean="0"/>
              <a:t>El Test Explorer se activa desde el menú Test/Windows/Test Explorer</a:t>
            </a:r>
          </a:p>
          <a:p>
            <a:r>
              <a:rPr lang="es-CR" dirty="0" smtClean="0"/>
              <a:t>Cuando compilamos el proyecto todas las pruebas parecen ahí</a:t>
            </a:r>
          </a:p>
          <a:p>
            <a:r>
              <a:rPr lang="es-CR" dirty="0" smtClean="0"/>
              <a:t>Desde el Test </a:t>
            </a:r>
            <a:r>
              <a:rPr lang="es-CR" dirty="0"/>
              <a:t>E</a:t>
            </a:r>
            <a:r>
              <a:rPr lang="es-CR" dirty="0" smtClean="0"/>
              <a:t>xplorer se pueden ejecutar las pruebas y ver los resultados</a:t>
            </a:r>
          </a:p>
          <a:p>
            <a:pPr lvl="1"/>
            <a:r>
              <a:rPr lang="es-CR" dirty="0" smtClean="0"/>
              <a:t>Las que no se han ejecutado se marcan con un ícono azul</a:t>
            </a:r>
          </a:p>
          <a:p>
            <a:pPr lvl="1"/>
            <a:r>
              <a:rPr lang="es-CR" dirty="0" smtClean="0"/>
              <a:t>Las que pasan se marcan con un </a:t>
            </a:r>
            <a:r>
              <a:rPr lang="es-CR" dirty="0"/>
              <a:t>ícono</a:t>
            </a:r>
            <a:r>
              <a:rPr lang="es-CR" dirty="0" smtClean="0"/>
              <a:t> verde</a:t>
            </a:r>
          </a:p>
          <a:p>
            <a:pPr lvl="1"/>
            <a:r>
              <a:rPr lang="es-CR" dirty="0" smtClean="0"/>
              <a:t>Las que fallan se marcan con un </a:t>
            </a:r>
            <a:r>
              <a:rPr lang="es-CR" dirty="0"/>
              <a:t>ícono </a:t>
            </a:r>
            <a:r>
              <a:rPr lang="es-CR" dirty="0" smtClean="0"/>
              <a:t>rojo</a:t>
            </a:r>
          </a:p>
          <a:p>
            <a:r>
              <a:rPr lang="es-CR" dirty="0" smtClean="0"/>
              <a:t>Al seleccionar una prueba se puede ver el detalle de su ejecución en la sección de resumen (</a:t>
            </a:r>
            <a:r>
              <a:rPr lang="es-CR" dirty="0" err="1" smtClean="0"/>
              <a:t>Sumary</a:t>
            </a:r>
            <a:r>
              <a:rPr lang="es-CR" dirty="0" smtClean="0"/>
              <a:t>)</a:t>
            </a:r>
          </a:p>
          <a:p>
            <a:pPr lvl="1"/>
            <a:r>
              <a:rPr lang="es-CR" dirty="0" smtClean="0"/>
              <a:t>En caso de fallar se indicará el detalle del error</a:t>
            </a:r>
            <a:endParaRPr lang="en-US" dirty="0"/>
          </a:p>
        </p:txBody>
      </p:sp>
      <p:pic>
        <p:nvPicPr>
          <p:cNvPr id="4" name="Imagen 3"/>
          <p:cNvPicPr>
            <a:picLocks noChangeAspect="1"/>
          </p:cNvPicPr>
          <p:nvPr/>
        </p:nvPicPr>
        <p:blipFill>
          <a:blip r:embed="rId2"/>
          <a:stretch>
            <a:fillRect/>
          </a:stretch>
        </p:blipFill>
        <p:spPr>
          <a:xfrm>
            <a:off x="8718339" y="1275271"/>
            <a:ext cx="3019425" cy="541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064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El Test Explorer</a:t>
            </a:r>
            <a:endParaRPr lang="en-US" dirty="0"/>
          </a:p>
        </p:txBody>
      </p:sp>
      <p:sp>
        <p:nvSpPr>
          <p:cNvPr id="3" name="Marcador de contenido 2"/>
          <p:cNvSpPr>
            <a:spLocks noGrp="1"/>
          </p:cNvSpPr>
          <p:nvPr>
            <p:ph idx="1"/>
          </p:nvPr>
        </p:nvSpPr>
        <p:spPr/>
        <p:txBody>
          <a:bodyPr/>
          <a:lstStyle/>
          <a:p>
            <a:r>
              <a:rPr lang="es-CR" dirty="0" smtClean="0"/>
              <a:t>Si las pruebas no aparecen en el Test Explorer puede deberse a que la arquitectura del proyecto no calza con la arquitectura del motor de pruebas (x86, x64)</a:t>
            </a:r>
          </a:p>
          <a:p>
            <a:r>
              <a:rPr lang="es-CR" dirty="0" smtClean="0"/>
              <a:t>La arquitectura del motor se puede cambiar de dos maneras:</a:t>
            </a:r>
          </a:p>
          <a:p>
            <a:pPr lvl="1"/>
            <a:r>
              <a:rPr lang="es-CR" dirty="0" smtClean="0"/>
              <a:t>Desde el menú Test/Test </a:t>
            </a:r>
            <a:r>
              <a:rPr lang="es-CR" dirty="0" err="1" smtClean="0"/>
              <a:t>Settings</a:t>
            </a:r>
            <a:r>
              <a:rPr lang="es-CR" dirty="0" smtClean="0"/>
              <a:t>/Default </a:t>
            </a:r>
            <a:r>
              <a:rPr lang="es-CR" dirty="0" err="1" smtClean="0"/>
              <a:t>Processor</a:t>
            </a:r>
            <a:r>
              <a:rPr lang="es-CR" dirty="0" smtClean="0"/>
              <a:t> </a:t>
            </a:r>
            <a:r>
              <a:rPr lang="es-CR" dirty="0" err="1" smtClean="0"/>
              <a:t>Architecture</a:t>
            </a:r>
            <a:endParaRPr lang="es-CR" dirty="0" smtClean="0"/>
          </a:p>
          <a:p>
            <a:pPr lvl="1"/>
            <a:r>
              <a:rPr lang="es-CR" dirty="0" smtClean="0"/>
              <a:t>Mediante un archivo de configuración de tipo .</a:t>
            </a:r>
            <a:r>
              <a:rPr lang="es-CR" dirty="0" err="1" smtClean="0"/>
              <a:t>runsettings</a:t>
            </a:r>
            <a:endParaRPr lang="es-CR" dirty="0" smtClean="0"/>
          </a:p>
          <a:p>
            <a:pPr lvl="2"/>
            <a:r>
              <a:rPr lang="es-CR" dirty="0" smtClean="0"/>
              <a:t>El motor de pruebas tomará la arquitectura descrita en este archivo aunque se indique lo contrario en el menú de test </a:t>
            </a:r>
            <a:r>
              <a:rPr lang="es-CR" dirty="0" err="1" smtClean="0"/>
              <a:t>settings</a:t>
            </a:r>
            <a:endParaRPr lang="es-CR" dirty="0" smtClean="0"/>
          </a:p>
          <a:p>
            <a:pPr lvl="2"/>
            <a:r>
              <a:rPr lang="es-CR" dirty="0" smtClean="0"/>
              <a:t>Se puede optar por cambiar la arquitectura en este archivo, o del todo no utilizarlo</a:t>
            </a:r>
          </a:p>
          <a:p>
            <a:r>
              <a:rPr lang="es-CR" dirty="0" smtClean="0"/>
              <a:t>Realizados los cambios se cierra y vuelve a abrir el proyecto, y posteriormente se compila para que aparezcan las pruebas en el Test Explorer</a:t>
            </a:r>
            <a:endParaRPr lang="en-US" dirty="0"/>
          </a:p>
        </p:txBody>
      </p:sp>
    </p:spTree>
    <p:extLst>
      <p:ext uri="{BB962C8B-B14F-4D97-AF65-F5344CB8AC3E}">
        <p14:creationId xmlns:p14="http://schemas.microsoft.com/office/powerpoint/2010/main" val="1327193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Ejecutar y depurar las pruebas</a:t>
            </a:r>
            <a:endParaRPr lang="en-US" dirty="0"/>
          </a:p>
        </p:txBody>
      </p:sp>
      <p:sp>
        <p:nvSpPr>
          <p:cNvPr id="3" name="Marcador de contenido 2"/>
          <p:cNvSpPr>
            <a:spLocks noGrp="1"/>
          </p:cNvSpPr>
          <p:nvPr>
            <p:ph idx="1"/>
          </p:nvPr>
        </p:nvSpPr>
        <p:spPr/>
        <p:txBody>
          <a:bodyPr/>
          <a:lstStyle/>
          <a:p>
            <a:r>
              <a:rPr lang="es-CR" dirty="0" smtClean="0"/>
              <a:t>Hay tres formas de ejecutar las pruebas</a:t>
            </a:r>
          </a:p>
          <a:p>
            <a:pPr lvl="1"/>
            <a:r>
              <a:rPr lang="es-CR" dirty="0" smtClean="0"/>
              <a:t>Desde el test </a:t>
            </a:r>
            <a:r>
              <a:rPr lang="es-CR" dirty="0" err="1" smtClean="0"/>
              <a:t>explorer</a:t>
            </a:r>
            <a:r>
              <a:rPr lang="es-CR" dirty="0" smtClean="0"/>
              <a:t> con la opción: Run All</a:t>
            </a:r>
          </a:p>
          <a:p>
            <a:pPr lvl="1"/>
            <a:r>
              <a:rPr lang="es-CR" dirty="0" smtClean="0"/>
              <a:t>Desde el test </a:t>
            </a:r>
            <a:r>
              <a:rPr lang="es-CR" dirty="0" err="1" smtClean="0"/>
              <a:t>explorer</a:t>
            </a:r>
            <a:r>
              <a:rPr lang="es-CR" dirty="0" smtClean="0"/>
              <a:t> con la opción Run… y luego escogiendo una opción del menú</a:t>
            </a:r>
          </a:p>
          <a:p>
            <a:pPr lvl="1"/>
            <a:r>
              <a:rPr lang="es-CR" dirty="0" smtClean="0"/>
              <a:t>Haciendo clic derecho sobre la prueba y seleccionando la opción Run Test</a:t>
            </a:r>
          </a:p>
          <a:p>
            <a:r>
              <a:rPr lang="es-CR" dirty="0" smtClean="0"/>
              <a:t>Para depurar una prueba se hace lo siguiente</a:t>
            </a:r>
          </a:p>
          <a:p>
            <a:pPr lvl="1"/>
            <a:r>
              <a:rPr lang="es-CR" dirty="0" smtClean="0"/>
              <a:t>Se agregan los </a:t>
            </a:r>
            <a:r>
              <a:rPr lang="es-CR" dirty="0" err="1" smtClean="0"/>
              <a:t>BreakPoints</a:t>
            </a:r>
            <a:r>
              <a:rPr lang="es-CR" dirty="0" smtClean="0"/>
              <a:t> necesarios</a:t>
            </a:r>
          </a:p>
          <a:p>
            <a:pPr lvl="1"/>
            <a:r>
              <a:rPr lang="es-CR" dirty="0" smtClean="0"/>
              <a:t>Se hace clic derecho sobre la prueba y se selecciona la opción </a:t>
            </a:r>
            <a:r>
              <a:rPr lang="es-CR" dirty="0" err="1" smtClean="0"/>
              <a:t>Debug</a:t>
            </a:r>
            <a:r>
              <a:rPr lang="es-CR" dirty="0" smtClean="0"/>
              <a:t> </a:t>
            </a:r>
            <a:r>
              <a:rPr lang="es-CR" dirty="0" err="1" smtClean="0"/>
              <a:t>Tests</a:t>
            </a:r>
            <a:endParaRPr lang="en-US" dirty="0"/>
          </a:p>
        </p:txBody>
      </p:sp>
    </p:spTree>
    <p:extLst>
      <p:ext uri="{BB962C8B-B14F-4D97-AF65-F5344CB8AC3E}">
        <p14:creationId xmlns:p14="http://schemas.microsoft.com/office/powerpoint/2010/main" val="2028831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Asserts</a:t>
            </a:r>
            <a:endParaRPr lang="en-US" dirty="0"/>
          </a:p>
        </p:txBody>
      </p:sp>
      <p:sp>
        <p:nvSpPr>
          <p:cNvPr id="3" name="Marcador de contenido 2"/>
          <p:cNvSpPr>
            <a:spLocks noGrp="1"/>
          </p:cNvSpPr>
          <p:nvPr>
            <p:ph idx="1"/>
          </p:nvPr>
        </p:nvSpPr>
        <p:spPr>
          <a:xfrm>
            <a:off x="581192" y="2180496"/>
            <a:ext cx="11029615" cy="4453217"/>
          </a:xfrm>
        </p:spPr>
        <p:txBody>
          <a:bodyPr>
            <a:normAutofit fontScale="92500" lnSpcReduction="10000"/>
          </a:bodyPr>
          <a:lstStyle/>
          <a:p>
            <a:r>
              <a:rPr lang="es-CR" dirty="0" smtClean="0"/>
              <a:t>Las clases </a:t>
            </a:r>
            <a:r>
              <a:rPr lang="es-CR" dirty="0" err="1" smtClean="0"/>
              <a:t>Assert</a:t>
            </a:r>
            <a:r>
              <a:rPr lang="es-CR" dirty="0" smtClean="0"/>
              <a:t> se utilizan en las pruebas para verificar funcionalidades específicas</a:t>
            </a:r>
          </a:p>
          <a:p>
            <a:r>
              <a:rPr lang="es-CR" dirty="0" smtClean="0"/>
              <a:t>Los </a:t>
            </a:r>
            <a:r>
              <a:rPr lang="es-CR" dirty="0" err="1" smtClean="0"/>
              <a:t>Asserts</a:t>
            </a:r>
            <a:r>
              <a:rPr lang="es-CR" dirty="0" smtClean="0"/>
              <a:t> son los que generan salidas para los informes</a:t>
            </a:r>
          </a:p>
          <a:p>
            <a:r>
              <a:rPr lang="es-CR" dirty="0" smtClean="0"/>
              <a:t>Los tipos de </a:t>
            </a:r>
            <a:r>
              <a:rPr lang="es-CR" dirty="0" err="1" smtClean="0"/>
              <a:t>Assert</a:t>
            </a:r>
            <a:r>
              <a:rPr lang="es-CR" dirty="0" smtClean="0"/>
              <a:t> son:</a:t>
            </a:r>
          </a:p>
          <a:p>
            <a:pPr lvl="1"/>
            <a:r>
              <a:rPr lang="es-CR" dirty="0" err="1" smtClean="0"/>
              <a:t>Assert</a:t>
            </a:r>
            <a:r>
              <a:rPr lang="es-CR" dirty="0" smtClean="0"/>
              <a:t>: Contiene la mayoría de métodos genéricos para evaluar condiciones</a:t>
            </a:r>
          </a:p>
          <a:p>
            <a:pPr lvl="1"/>
            <a:r>
              <a:rPr lang="es-CR" dirty="0" err="1" smtClean="0"/>
              <a:t>CollectionAssert</a:t>
            </a:r>
            <a:r>
              <a:rPr lang="es-CR" dirty="0" smtClean="0"/>
              <a:t>: Se utiliza para comparar colecciones de objetos y verificar el estado de las mismas</a:t>
            </a:r>
          </a:p>
          <a:p>
            <a:pPr lvl="1"/>
            <a:r>
              <a:rPr lang="es-CR" dirty="0" err="1" smtClean="0"/>
              <a:t>StringAssert</a:t>
            </a:r>
            <a:r>
              <a:rPr lang="es-CR" dirty="0" smtClean="0"/>
              <a:t>: Contiene </a:t>
            </a:r>
            <a:r>
              <a:rPr lang="es-CR" dirty="0" err="1" smtClean="0"/>
              <a:t>mpetodos</a:t>
            </a:r>
            <a:r>
              <a:rPr lang="es-CR" dirty="0" smtClean="0"/>
              <a:t> útiles para evaluar </a:t>
            </a:r>
            <a:r>
              <a:rPr lang="es-CR" dirty="0" err="1" smtClean="0"/>
              <a:t>String</a:t>
            </a:r>
            <a:r>
              <a:rPr lang="es-CR" dirty="0" smtClean="0"/>
              <a:t>, por ejemplo, usando expresiones regulares</a:t>
            </a:r>
          </a:p>
          <a:p>
            <a:r>
              <a:rPr lang="es-CR" dirty="0" smtClean="0"/>
              <a:t>Una prueba unitaria puede contener varios </a:t>
            </a:r>
            <a:r>
              <a:rPr lang="es-CR" dirty="0" err="1" smtClean="0"/>
              <a:t>asserts</a:t>
            </a:r>
            <a:r>
              <a:rPr lang="es-CR" dirty="0" smtClean="0"/>
              <a:t>, pero se recomienda que cada prueba se enfoque en una funcionalidad específica</a:t>
            </a:r>
          </a:p>
          <a:p>
            <a:r>
              <a:rPr lang="es-CR" dirty="0" smtClean="0"/>
              <a:t>En el momento en que un </a:t>
            </a:r>
            <a:r>
              <a:rPr lang="es-CR" dirty="0" err="1" smtClean="0"/>
              <a:t>assert</a:t>
            </a:r>
            <a:r>
              <a:rPr lang="es-CR" dirty="0" smtClean="0"/>
              <a:t> falla, se produce una excepción de tipo </a:t>
            </a:r>
            <a:r>
              <a:rPr lang="es-CR" dirty="0" err="1" smtClean="0"/>
              <a:t>AssertFailedException</a:t>
            </a:r>
            <a:r>
              <a:rPr lang="es-CR" dirty="0" smtClean="0"/>
              <a:t>, y se maneja de forma automática por el motor</a:t>
            </a:r>
          </a:p>
          <a:p>
            <a:r>
              <a:rPr lang="es-CR" dirty="0" smtClean="0"/>
              <a:t>El que una prueba falle no impide que las demás continúen ejecutándose</a:t>
            </a:r>
          </a:p>
          <a:p>
            <a:r>
              <a:rPr lang="es-CR" dirty="0" smtClean="0"/>
              <a:t>Se pueden crear clases personalizadas heredando de </a:t>
            </a:r>
            <a:r>
              <a:rPr lang="es-CR" dirty="0" err="1" smtClean="0"/>
              <a:t>UnitTestAssertException</a:t>
            </a:r>
            <a:endParaRPr lang="es-CR" dirty="0" smtClean="0"/>
          </a:p>
          <a:p>
            <a:pPr marL="0" indent="0">
              <a:buNone/>
            </a:pPr>
            <a:r>
              <a:rPr lang="es-CR" dirty="0" smtClean="0">
                <a:hlinkClick r:id="rId2"/>
              </a:rPr>
              <a:t>más </a:t>
            </a:r>
            <a:r>
              <a:rPr lang="es-CR" dirty="0" err="1" smtClean="0">
                <a:hlinkClick r:id="rId2"/>
              </a:rPr>
              <a:t>info</a:t>
            </a:r>
            <a:endParaRPr lang="en-US" dirty="0"/>
          </a:p>
        </p:txBody>
      </p:sp>
    </p:spTree>
    <p:extLst>
      <p:ext uri="{BB962C8B-B14F-4D97-AF65-F5344CB8AC3E}">
        <p14:creationId xmlns:p14="http://schemas.microsoft.com/office/powerpoint/2010/main" val="154934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La clase </a:t>
            </a:r>
            <a:r>
              <a:rPr lang="es-CR" dirty="0" err="1" smtClean="0"/>
              <a:t>Assert</a:t>
            </a:r>
            <a:endParaRPr lang="en-US" dirty="0"/>
          </a:p>
        </p:txBody>
      </p:sp>
      <p:sp>
        <p:nvSpPr>
          <p:cNvPr id="3" name="Marcador de contenido 2"/>
          <p:cNvSpPr>
            <a:spLocks noGrp="1"/>
          </p:cNvSpPr>
          <p:nvPr>
            <p:ph idx="1"/>
          </p:nvPr>
        </p:nvSpPr>
        <p:spPr/>
        <p:txBody>
          <a:bodyPr/>
          <a:lstStyle/>
          <a:p>
            <a:r>
              <a:rPr lang="es-CR" dirty="0" smtClean="0"/>
              <a:t>Se utiliza para evaluar hechos</a:t>
            </a:r>
          </a:p>
          <a:p>
            <a:r>
              <a:rPr lang="es-CR" dirty="0" smtClean="0"/>
              <a:t>Contiene funciones estáticas para realizar diferentes tipos de comparaciones</a:t>
            </a:r>
          </a:p>
          <a:p>
            <a:r>
              <a:rPr lang="es-CR" dirty="0" smtClean="0"/>
              <a:t>Si los hechos no son los esperados, el </a:t>
            </a:r>
            <a:r>
              <a:rPr lang="es-CR" dirty="0" err="1" smtClean="0"/>
              <a:t>assert</a:t>
            </a:r>
            <a:r>
              <a:rPr lang="es-CR" dirty="0" smtClean="0"/>
              <a:t> falla y provoca una excepción que hace que también falle la prueba</a:t>
            </a:r>
          </a:p>
          <a:p>
            <a:r>
              <a:rPr lang="es-CR" dirty="0" smtClean="0"/>
              <a:t>Las excepciones generadas por la clase </a:t>
            </a:r>
            <a:r>
              <a:rPr lang="es-CR" dirty="0" err="1" smtClean="0"/>
              <a:t>Assert</a:t>
            </a:r>
            <a:r>
              <a:rPr lang="es-CR" dirty="0"/>
              <a:t> </a:t>
            </a:r>
            <a:r>
              <a:rPr lang="es-CR" dirty="0" smtClean="0"/>
              <a:t>son manejadas por el motor de pruebas</a:t>
            </a:r>
          </a:p>
          <a:p>
            <a:r>
              <a:rPr lang="es-CR" dirty="0" smtClean="0"/>
              <a:t>Lo métodos de la clase </a:t>
            </a:r>
            <a:r>
              <a:rPr lang="es-CR" dirty="0" err="1" smtClean="0"/>
              <a:t>Assert</a:t>
            </a:r>
            <a:r>
              <a:rPr lang="es-CR" dirty="0" smtClean="0"/>
              <a:t> son </a:t>
            </a:r>
            <a:r>
              <a:rPr lang="es-CR" i="1" dirty="0" err="1" smtClean="0"/>
              <a:t>thread</a:t>
            </a:r>
            <a:r>
              <a:rPr lang="es-CR" i="1" dirty="0" smtClean="0"/>
              <a:t> </a:t>
            </a:r>
            <a:r>
              <a:rPr lang="es-CR" i="1" dirty="0" err="1" smtClean="0"/>
              <a:t>safe</a:t>
            </a:r>
            <a:r>
              <a:rPr lang="es-CR" i="1" dirty="0" smtClean="0"/>
              <a:t> </a:t>
            </a:r>
            <a:r>
              <a:rPr lang="es-CR" dirty="0" smtClean="0"/>
              <a:t>por lo que se pueden ejecutar concurrentemente</a:t>
            </a:r>
          </a:p>
        </p:txBody>
      </p:sp>
    </p:spTree>
    <p:extLst>
      <p:ext uri="{BB962C8B-B14F-4D97-AF65-F5344CB8AC3E}">
        <p14:creationId xmlns:p14="http://schemas.microsoft.com/office/powerpoint/2010/main" val="175516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clase </a:t>
            </a:r>
            <a:r>
              <a:rPr lang="es-CR" dirty="0" err="1"/>
              <a:t>Assert</a:t>
            </a:r>
            <a:endParaRPr lang="en-US" dirty="0"/>
          </a:p>
        </p:txBody>
      </p:sp>
      <p:sp>
        <p:nvSpPr>
          <p:cNvPr id="3" name="Marcador de contenido 2"/>
          <p:cNvSpPr>
            <a:spLocks noGrp="1"/>
          </p:cNvSpPr>
          <p:nvPr>
            <p:ph idx="1"/>
          </p:nvPr>
        </p:nvSpPr>
        <p:spPr/>
        <p:txBody>
          <a:bodyPr/>
          <a:lstStyle/>
          <a:p>
            <a:r>
              <a:rPr lang="es-CR" dirty="0"/>
              <a:t>Las funcionalidades de la clase </a:t>
            </a:r>
            <a:r>
              <a:rPr lang="es-CR" dirty="0" err="1"/>
              <a:t>Assert</a:t>
            </a:r>
            <a:r>
              <a:rPr lang="es-CR" dirty="0"/>
              <a:t> son muchas por lo que se recomienda revisar con cuidado la documentación oficial: </a:t>
            </a:r>
          </a:p>
          <a:p>
            <a:pPr lvl="1"/>
            <a:r>
              <a:rPr lang="es-CR" dirty="0">
                <a:hlinkClick r:id="rId2"/>
              </a:rPr>
              <a:t>https://msdn.microsoft.com/en-us/library/microsoft.visualstudio.testtools.unittesting.assert.aspx</a:t>
            </a:r>
            <a:endParaRPr lang="es-CR" dirty="0"/>
          </a:p>
          <a:p>
            <a:r>
              <a:rPr lang="es-CR" dirty="0"/>
              <a:t>A continuación se resumen sus funcionalidades</a:t>
            </a:r>
            <a:endParaRPr lang="en-US" dirty="0"/>
          </a:p>
          <a:p>
            <a:endParaRPr lang="en-US" dirty="0"/>
          </a:p>
        </p:txBody>
      </p:sp>
    </p:spTree>
    <p:extLst>
      <p:ext uri="{BB962C8B-B14F-4D97-AF65-F5344CB8AC3E}">
        <p14:creationId xmlns:p14="http://schemas.microsoft.com/office/powerpoint/2010/main" val="148381974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Dividendo</Template>
  <TotalTime>4308</TotalTime>
  <Words>2228</Words>
  <Application>Microsoft Office PowerPoint</Application>
  <PresentationFormat>Panorámica</PresentationFormat>
  <Paragraphs>212</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Gill Sans MT</vt:lpstr>
      <vt:lpstr>Wingdings 2</vt:lpstr>
      <vt:lpstr>Dividendo</vt:lpstr>
      <vt:lpstr>Visual Studio Unit Test Project</vt:lpstr>
      <vt:lpstr>Creando el Proyecto</vt:lpstr>
      <vt:lpstr>Creando una clase de pruebas</vt:lpstr>
      <vt:lpstr>El Test Explorer</vt:lpstr>
      <vt:lpstr>El Test Explorer</vt:lpstr>
      <vt:lpstr>Ejecutar y depurar las pruebas</vt:lpstr>
      <vt:lpstr>Asserts</vt:lpstr>
      <vt:lpstr>La clase Assert</vt:lpstr>
      <vt:lpstr>La clase Assert</vt:lpstr>
      <vt:lpstr>La clase Assert</vt:lpstr>
      <vt:lpstr>La clase Assert</vt:lpstr>
      <vt:lpstr>La clase Assert</vt:lpstr>
      <vt:lpstr>La clase Assert</vt:lpstr>
      <vt:lpstr>String Assert</vt:lpstr>
      <vt:lpstr>Collection Assert</vt:lpstr>
      <vt:lpstr>Excepciones esperadas</vt:lpstr>
      <vt:lpstr>Excepciones esperadas</vt:lpstr>
      <vt:lpstr>Agrupar Pruebas</vt:lpstr>
      <vt:lpstr>Propiedades de Pruebas</vt:lpstr>
      <vt:lpstr>Ejemplo</vt:lpstr>
      <vt:lpstr>Atributos de Inicialización</vt:lpstr>
      <vt:lpstr>Atributos de Inicialización</vt:lpstr>
      <vt:lpstr>Otros Atributos</vt:lpstr>
      <vt:lpstr>Data Driven Tests</vt:lpstr>
      <vt:lpstr>Data Driven Tests</vt:lpstr>
      <vt:lpstr>Publicar archivos junto con la prueba</vt:lpstr>
      <vt:lpstr>Publicar archivos junto con la prueba</vt:lpstr>
      <vt:lpstr>Cobertura de Código</vt:lpstr>
      <vt:lpstr>Cobertura de Código</vt:lpstr>
      <vt:lpstr>Notas finales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Unit Test Project</dc:title>
  <dc:creator>Oscar Rivera Salazar</dc:creator>
  <cp:lastModifiedBy>Oscar Rivera Salazar</cp:lastModifiedBy>
  <cp:revision>72</cp:revision>
  <dcterms:created xsi:type="dcterms:W3CDTF">2017-10-31T16:06:21Z</dcterms:created>
  <dcterms:modified xsi:type="dcterms:W3CDTF">2017-11-03T15:55:10Z</dcterms:modified>
</cp:coreProperties>
</file>