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53DD60C-B457-48BA-A476-5A747BB83E44}"/>
    <pc:docChg chg="modSld">
      <pc:chgData name="" userId="" providerId="" clId="Web-{153DD60C-B457-48BA-A476-5A747BB83E44}" dt="2018-02-06T20:03:05.925" v="3"/>
      <pc:docMkLst>
        <pc:docMk/>
      </pc:docMkLst>
      <pc:sldChg chg="modSp">
        <pc:chgData name="" userId="" providerId="" clId="Web-{153DD60C-B457-48BA-A476-5A747BB83E44}" dt="2018-02-06T20:03:05.925" v="2"/>
        <pc:sldMkLst>
          <pc:docMk/>
          <pc:sldMk cId="2489913303" sldId="269"/>
        </pc:sldMkLst>
        <pc:spChg chg="mod">
          <ac:chgData name="" userId="" providerId="" clId="Web-{153DD60C-B457-48BA-A476-5A747BB83E44}" dt="2018-02-06T20:03:05.925" v="2"/>
          <ac:spMkLst>
            <pc:docMk/>
            <pc:sldMk cId="2489913303" sldId="269"/>
            <ac:spMk id="3" creationId="{00000000-0000-0000-0000-000000000000}"/>
          </ac:spMkLst>
        </pc:spChg>
      </pc:sldChg>
    </pc:docChg>
  </pc:docChgLst>
  <pc:docChgLst>
    <pc:chgData clId="Web-{68F6E66B-7AD3-4E02-A88D-F40C184FC0D1}"/>
    <pc:docChg chg="modSld">
      <pc:chgData name="" userId="" providerId="" clId="Web-{68F6E66B-7AD3-4E02-A88D-F40C184FC0D1}" dt="2018-02-23T14:53:59.870" v="3"/>
      <pc:docMkLst>
        <pc:docMk/>
      </pc:docMkLst>
      <pc:sldChg chg="modSp">
        <pc:chgData name="" userId="" providerId="" clId="Web-{68F6E66B-7AD3-4E02-A88D-F40C184FC0D1}" dt="2018-02-23T14:53:59.854" v="2"/>
        <pc:sldMkLst>
          <pc:docMk/>
          <pc:sldMk cId="1588725151" sldId="259"/>
        </pc:sldMkLst>
        <pc:spChg chg="mod">
          <ac:chgData name="" userId="" providerId="" clId="Web-{68F6E66B-7AD3-4E02-A88D-F40C184FC0D1}" dt="2018-02-23T14:53:59.854" v="2"/>
          <ac:spMkLst>
            <pc:docMk/>
            <pc:sldMk cId="1588725151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6F0E6-032D-45FC-8EFF-5C56F980078E}" type="datetimeFigureOut">
              <a:rPr lang="es-ES"/>
              <a:t>23/02/2018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4916-8C8F-4150-9C78-33BDEAFB6A9C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98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4916-8C8F-4150-9C78-33BDEAFB6A9C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0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4916-8C8F-4150-9C78-33BDEAFB6A9C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0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9CD19-49D5-4865-B856-95C11F5A2D3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E00A40-5D9A-4A4B-9E38-E971A9BBF5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orm-9780596521301-02-08.aspx?f=255&amp;MSPPError=-21472173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Conceptos de WCF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Protocolos de Comunicación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mensajes se envían mediante protocolos de transporte tales como HTTP o TCP</a:t>
            </a:r>
          </a:p>
          <a:p>
            <a:r>
              <a:rPr lang="es-CR" dirty="0"/>
              <a:t>Los mensajes se puede codificar como Texto, MTOM y Binario</a:t>
            </a:r>
          </a:p>
          <a:p>
            <a:pPr lvl="1"/>
            <a:r>
              <a:rPr lang="es-CR" dirty="0"/>
              <a:t>Se pueden usar extensiones para tipos de codificación adicionales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9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85469"/>
            <a:ext cx="10018713" cy="444260"/>
          </a:xfrm>
        </p:spPr>
        <p:txBody>
          <a:bodyPr>
            <a:normAutofit fontScale="90000"/>
          </a:bodyPr>
          <a:lstStyle/>
          <a:p>
            <a:r>
              <a:rPr lang="es-CR" dirty="0"/>
              <a:t>Ejemplo de configuración de un </a:t>
            </a:r>
            <a:r>
              <a:rPr lang="es-CR" dirty="0" err="1"/>
              <a:t>Binding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089" y="914161"/>
            <a:ext cx="5704694" cy="5676241"/>
          </a:xfrm>
          <a:prstGeom prst="rect">
            <a:avLst/>
          </a:prstGeom>
        </p:spPr>
      </p:pic>
      <p:sp>
        <p:nvSpPr>
          <p:cNvPr id="10" name="Marcador de contenido 6"/>
          <p:cNvSpPr txBox="1">
            <a:spLocks/>
          </p:cNvSpPr>
          <p:nvPr/>
        </p:nvSpPr>
        <p:spPr>
          <a:xfrm>
            <a:off x="1484311" y="914162"/>
            <a:ext cx="4467916" cy="567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Los </a:t>
            </a:r>
            <a:r>
              <a:rPr lang="es-CR" dirty="0" err="1"/>
              <a:t>bindings</a:t>
            </a:r>
            <a:r>
              <a:rPr lang="es-CR" dirty="0"/>
              <a:t> permiten configurar aspectos tales como:</a:t>
            </a:r>
          </a:p>
          <a:p>
            <a:pPr lvl="1"/>
            <a:r>
              <a:rPr lang="es-CR" dirty="0"/>
              <a:t>Tamaño de los mensajes</a:t>
            </a:r>
          </a:p>
          <a:p>
            <a:pPr lvl="1"/>
            <a:r>
              <a:rPr lang="es-CR" dirty="0"/>
              <a:t>Tiempos de espera</a:t>
            </a:r>
          </a:p>
          <a:p>
            <a:pPr lvl="1"/>
            <a:r>
              <a:rPr lang="es-CR" dirty="0"/>
              <a:t>Formato del mensaje</a:t>
            </a:r>
          </a:p>
          <a:p>
            <a:pPr lvl="1"/>
            <a:r>
              <a:rPr lang="es-CR" dirty="0"/>
              <a:t>Tipo de seguridad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2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Manejo</a:t>
            </a:r>
            <a:r>
              <a:rPr lang="en-US" sz="3600" dirty="0"/>
              <a:t> de </a:t>
            </a:r>
            <a:r>
              <a:rPr lang="en-US" sz="3600" dirty="0" err="1"/>
              <a:t>instancia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WCF (</a:t>
            </a:r>
            <a:r>
              <a:rPr lang="en-US" sz="3600" dirty="0" err="1"/>
              <a:t>InstanceContexMode</a:t>
            </a:r>
            <a:r>
              <a:rPr lang="en-U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/>
              <a:t>InstanceContexMode.PerCall</a:t>
            </a:r>
            <a:endParaRPr lang="es-CR" dirty="0"/>
          </a:p>
          <a:p>
            <a:pPr lvl="1"/>
            <a:r>
              <a:rPr lang="es-CR" dirty="0"/>
              <a:t>Una instancia del servicio por cada llamado</a:t>
            </a:r>
          </a:p>
          <a:p>
            <a:pPr lvl="1"/>
            <a:r>
              <a:rPr lang="es-CR" dirty="0"/>
              <a:t>Usar cuando no se ocupe compartir estados entre llamados</a:t>
            </a:r>
          </a:p>
          <a:p>
            <a:r>
              <a:rPr lang="es-CR" dirty="0" err="1"/>
              <a:t>InstanceContexMode.PerSession</a:t>
            </a:r>
            <a:endParaRPr lang="es-CR" dirty="0"/>
          </a:p>
          <a:p>
            <a:pPr lvl="1"/>
            <a:r>
              <a:rPr lang="es-CR" dirty="0"/>
              <a:t>Una instancia del servicio por sesión para mantener el estado entre llamados</a:t>
            </a:r>
          </a:p>
          <a:p>
            <a:r>
              <a:rPr lang="es-CR" dirty="0" err="1"/>
              <a:t>InstanceContexMode.Single</a:t>
            </a:r>
            <a:endParaRPr lang="es-CR" dirty="0"/>
          </a:p>
          <a:p>
            <a:pPr lvl="1"/>
            <a:r>
              <a:rPr lang="es-CR" dirty="0"/>
              <a:t>Una instancia del servicio para todas las llamadas</a:t>
            </a:r>
          </a:p>
          <a:p>
            <a:pPr lvl="1"/>
            <a:r>
              <a:rPr lang="es-CR" dirty="0"/>
              <a:t>Usar cuando se necesite compartir información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Manejo</a:t>
            </a:r>
            <a:r>
              <a:rPr lang="en-US" sz="3600" dirty="0"/>
              <a:t> de </a:t>
            </a:r>
            <a:r>
              <a:rPr lang="en-US" sz="3600" dirty="0" err="1"/>
              <a:t>instancia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WCF (</a:t>
            </a:r>
            <a:r>
              <a:rPr lang="en-US" sz="3600" dirty="0" err="1"/>
              <a:t>InstanceContexMode</a:t>
            </a:r>
            <a:r>
              <a:rPr lang="en-U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declara a nivel de la clase que implementa la interfaz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21" y="3366457"/>
            <a:ext cx="7581900" cy="2181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0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Manejo</a:t>
            </a:r>
            <a:r>
              <a:rPr lang="en-US" sz="3600" dirty="0"/>
              <a:t> de </a:t>
            </a:r>
            <a:r>
              <a:rPr lang="en-US" sz="3600" dirty="0" err="1"/>
              <a:t>concurrencia</a:t>
            </a:r>
            <a:r>
              <a:rPr lang="en-US" sz="3600" dirty="0"/>
              <a:t> (</a:t>
            </a:r>
            <a:r>
              <a:rPr lang="en-US" sz="3600" dirty="0" err="1"/>
              <a:t>ConcurrencyContexMode</a:t>
            </a:r>
            <a:r>
              <a:rPr lang="en-US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ConcurrencyContexMode.Multiple</a:t>
            </a:r>
            <a:endParaRPr lang="es-CR" dirty="0"/>
          </a:p>
          <a:p>
            <a:pPr lvl="1"/>
            <a:r>
              <a:rPr lang="es-CR" dirty="0"/>
              <a:t>Cada instancia del servicio puede tener muchos hilos (</a:t>
            </a:r>
            <a:r>
              <a:rPr lang="es-CR" dirty="0" err="1"/>
              <a:t>threads</a:t>
            </a:r>
            <a:r>
              <a:rPr lang="es-CR" dirty="0"/>
              <a:t>), y procesar muchos mensajes a la vez</a:t>
            </a:r>
          </a:p>
          <a:p>
            <a:r>
              <a:rPr lang="es-CR" dirty="0" err="1"/>
              <a:t>ConcurrencyContexMode.Single</a:t>
            </a:r>
            <a:endParaRPr lang="es-CR" dirty="0"/>
          </a:p>
          <a:p>
            <a:pPr lvl="1"/>
            <a:r>
              <a:rPr lang="es-CR" dirty="0"/>
              <a:t>Cada instancia solo puede tener un hilo y procesar un mensaje a la vez (más seguro)</a:t>
            </a:r>
            <a:endParaRPr lang="en-US" dirty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80" y="4712089"/>
            <a:ext cx="5229225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0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https://msdn.microsoft.com/en-us/library/orm-9780596521301-02-08.aspx?f=255&amp;MSPPError=-2147217396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¿Que es WCF?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Viene de las siglas Windows </a:t>
            </a:r>
            <a:r>
              <a:rPr lang="es-CR" dirty="0" err="1"/>
              <a:t>Comunication</a:t>
            </a:r>
            <a:r>
              <a:rPr lang="es-CR" dirty="0"/>
              <a:t> </a:t>
            </a:r>
            <a:r>
              <a:rPr lang="es-CR" dirty="0" err="1"/>
              <a:t>Foundation</a:t>
            </a:r>
            <a:endParaRPr lang="es-CR" dirty="0"/>
          </a:p>
          <a:p>
            <a:r>
              <a:rPr lang="es-CR" dirty="0"/>
              <a:t>Es un </a:t>
            </a:r>
            <a:r>
              <a:rPr lang="es-CR" dirty="0" err="1"/>
              <a:t>framework</a:t>
            </a:r>
            <a:r>
              <a:rPr lang="es-CR" dirty="0"/>
              <a:t> para construir aplicaciones orientadas a servicios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Características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R" dirty="0"/>
              <a:t>Soporta patrones de mensajería como </a:t>
            </a:r>
            <a:r>
              <a:rPr lang="es-CR" dirty="0" err="1"/>
              <a:t>request</a:t>
            </a:r>
            <a:r>
              <a:rPr lang="es-CR" dirty="0"/>
              <a:t>/</a:t>
            </a:r>
            <a:r>
              <a:rPr lang="es-CR" dirty="0" err="1"/>
              <a:t>reply</a:t>
            </a:r>
            <a:r>
              <a:rPr lang="es-CR" dirty="0"/>
              <a:t>, dúplex y  </a:t>
            </a:r>
            <a:r>
              <a:rPr lang="es-CR" dirty="0" err="1"/>
              <a:t>one-way</a:t>
            </a:r>
            <a:endParaRPr lang="es-CR" dirty="0"/>
          </a:p>
          <a:p>
            <a:r>
              <a:rPr lang="es-CR" dirty="0"/>
              <a:t>Los mensajes se pueden encriptar y se puede solicitar que el usuario se autentique para recibirlos</a:t>
            </a:r>
          </a:p>
          <a:p>
            <a:r>
              <a:rPr lang="es-CR" dirty="0"/>
              <a:t>Permite usar varios protocolos de transporte y </a:t>
            </a:r>
            <a:r>
              <a:rPr lang="es-CR" dirty="0" err="1"/>
              <a:t>encoding</a:t>
            </a:r>
            <a:r>
              <a:rPr lang="es-CR" dirty="0"/>
              <a:t>, como por ejemplo SOAP sobre HTTP, o mensajes de texto o binarios sobre TCP</a:t>
            </a:r>
          </a:p>
          <a:p>
            <a:r>
              <a:rPr lang="es-CR" dirty="0"/>
              <a:t>Soporta transacciones tanto atómicas como distribuidas</a:t>
            </a:r>
          </a:p>
          <a:p>
            <a:r>
              <a:rPr lang="es-CR" dirty="0"/>
              <a:t>Soporta Ajax y REST</a:t>
            </a:r>
          </a:p>
          <a:p>
            <a:r>
              <a:rPr lang="es-CR" dirty="0"/>
              <a:t>Los servicios en WCF se pueden alojar en IIS o de forma </a:t>
            </a:r>
            <a:r>
              <a:rPr lang="es-CR" dirty="0" err="1"/>
              <a:t>SelfHosted</a:t>
            </a:r>
            <a:r>
              <a:rPr lang="es-CR" dirty="0"/>
              <a:t> en servicios de Windows</a:t>
            </a:r>
          </a:p>
        </p:txBody>
      </p:sp>
    </p:spTree>
    <p:extLst>
      <p:ext uri="{BB962C8B-B14F-4D97-AF65-F5344CB8AC3E}">
        <p14:creationId xmlns:p14="http://schemas.microsoft.com/office/powerpoint/2010/main" val="181337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Mensajes y </a:t>
            </a:r>
            <a:r>
              <a:rPr lang="es-CR" dirty="0" err="1"/>
              <a:t>EndPoints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666999"/>
            <a:ext cx="10018713" cy="3124201"/>
          </a:xfrm>
        </p:spPr>
        <p:txBody>
          <a:bodyPr/>
          <a:lstStyle/>
          <a:p>
            <a:pPr lvl="1"/>
            <a:r>
              <a:rPr lang="es-CR" dirty="0"/>
              <a:t>La comunicación entre clientes y servicios se realiza por medio de mensajes</a:t>
            </a:r>
          </a:p>
          <a:p>
            <a:pPr lvl="1"/>
            <a:r>
              <a:rPr lang="es-CR" dirty="0"/>
              <a:t>El cliente es quien inicia la comunicación y los servicios son aplicaciones que esperan solicitudes del cliente para responder</a:t>
            </a:r>
          </a:p>
          <a:p>
            <a:pPr lvl="1"/>
            <a:r>
              <a:rPr lang="es-CR" dirty="0"/>
              <a:t>Un </a:t>
            </a:r>
            <a:r>
              <a:rPr lang="es-CR" dirty="0" err="1"/>
              <a:t>endpoint</a:t>
            </a:r>
            <a:r>
              <a:rPr lang="es-CR" dirty="0"/>
              <a:t> es un lugar donde el mensaje es enviado o recibido, y donde se define cual es la información requerida para intercambiar mensajes</a:t>
            </a:r>
          </a:p>
          <a:p>
            <a:pPr lvl="1"/>
            <a:r>
              <a:rPr lang="es-CR" dirty="0"/>
              <a:t>Un servicio expone uno o mas </a:t>
            </a:r>
            <a:r>
              <a:rPr lang="es-CR" dirty="0" err="1"/>
              <a:t>endpoint</a:t>
            </a:r>
            <a:r>
              <a:rPr lang="es-CR" dirty="0"/>
              <a:t> y el cliente debe generar uno compatible para comunicarse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2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, </a:t>
            </a:r>
            <a:r>
              <a:rPr lang="es-ES" dirty="0" err="1"/>
              <a:t>Operation</a:t>
            </a:r>
            <a:r>
              <a:rPr lang="es-ES" dirty="0"/>
              <a:t> y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Contract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3" y="2367626"/>
            <a:ext cx="10018712" cy="3993487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Contract</a:t>
            </a:r>
          </a:p>
          <a:p>
            <a:pPr lvl="1"/>
            <a:r>
              <a:rPr lang="es-ES" dirty="0"/>
              <a:t>Indica que la clase o interfaz contiene las operaciones del servicio</a:t>
            </a:r>
          </a:p>
          <a:p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Contract</a:t>
            </a:r>
          </a:p>
          <a:p>
            <a:pPr lvl="1"/>
            <a:r>
              <a:rPr lang="es-ES" dirty="0"/>
              <a:t>Indica que la función es parte del servicio, las funciones sin este atributo no son accesibles cuando se publica el servicio</a:t>
            </a:r>
          </a:p>
          <a:p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Contract</a:t>
            </a:r>
          </a:p>
          <a:p>
            <a:pPr lvl="1"/>
            <a:r>
              <a:rPr lang="es-ES" dirty="0"/>
              <a:t>Indica el formato de envío de mensajes de excepciones al usuario, los </a:t>
            </a:r>
            <a:r>
              <a:rPr lang="es-ES" dirty="0" err="1"/>
              <a:t>fault</a:t>
            </a:r>
            <a:r>
              <a:rPr lang="es-ES" dirty="0"/>
              <a:t> son </a:t>
            </a:r>
            <a:r>
              <a:rPr lang="es-ES" dirty="0" err="1"/>
              <a:t>serializables</a:t>
            </a:r>
            <a:r>
              <a:rPr lang="es-ES" dirty="0"/>
              <a:t> </a:t>
            </a:r>
          </a:p>
          <a:p>
            <a:pPr lvl="1"/>
            <a:r>
              <a:rPr lang="es-ES" dirty="0"/>
              <a:t>Las excepciones de tipo </a:t>
            </a:r>
            <a:r>
              <a:rPr lang="es-ES" dirty="0" err="1"/>
              <a:t>Exception</a:t>
            </a:r>
            <a:r>
              <a:rPr lang="es-ES" dirty="0"/>
              <a:t> no son </a:t>
            </a:r>
            <a:r>
              <a:rPr lang="es-ES" dirty="0" err="1"/>
              <a:t>serializables</a:t>
            </a:r>
            <a:r>
              <a:rPr lang="es-ES" dirty="0"/>
              <a:t> por lo que no se pueden enviar al usuario, por ello se deben mapear a </a:t>
            </a:r>
            <a:r>
              <a:rPr lang="es-ES" dirty="0" err="1"/>
              <a:t>faults</a:t>
            </a:r>
          </a:p>
        </p:txBody>
      </p:sp>
    </p:spTree>
    <p:extLst>
      <p:ext uri="{BB962C8B-B14F-4D97-AF65-F5344CB8AC3E}">
        <p14:creationId xmlns:p14="http://schemas.microsoft.com/office/powerpoint/2010/main" val="248991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, </a:t>
            </a:r>
            <a:r>
              <a:rPr lang="es-ES" dirty="0" err="1"/>
              <a:t>Operation</a:t>
            </a:r>
            <a:r>
              <a:rPr lang="es-ES" dirty="0"/>
              <a:t> y </a:t>
            </a:r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Contract</a:t>
            </a:r>
            <a:endParaRPr lang="en-US" dirty="0" err="1"/>
          </a:p>
        </p:txBody>
      </p:sp>
      <p:pic>
        <p:nvPicPr>
          <p:cNvPr id="4" name="Imagen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2468563"/>
            <a:ext cx="9666538" cy="34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Mensajes y </a:t>
            </a:r>
            <a:r>
              <a:rPr lang="es-CR" dirty="0" err="1"/>
              <a:t>EndPoints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Los componentes básicos de un </a:t>
            </a:r>
            <a:r>
              <a:rPr lang="es-CR" dirty="0" err="1"/>
              <a:t>endpoint</a:t>
            </a:r>
            <a:r>
              <a:rPr lang="es-CR" dirty="0"/>
              <a:t> son:</a:t>
            </a:r>
          </a:p>
          <a:p>
            <a:pPr lvl="1"/>
            <a:r>
              <a:rPr lang="es-CR" b="1" dirty="0" err="1"/>
              <a:t>Address</a:t>
            </a:r>
            <a:r>
              <a:rPr lang="es-CR" b="1" dirty="0"/>
              <a:t>:</a:t>
            </a:r>
            <a:r>
              <a:rPr lang="es-CR" dirty="0"/>
              <a:t> URL del servicio, indica donde se recibe el mensaje</a:t>
            </a:r>
          </a:p>
          <a:p>
            <a:pPr lvl="1"/>
            <a:r>
              <a:rPr lang="es-CR" b="1" dirty="0" err="1"/>
              <a:t>Binding</a:t>
            </a:r>
            <a:r>
              <a:rPr lang="es-CR" b="1" dirty="0"/>
              <a:t>:</a:t>
            </a:r>
            <a:r>
              <a:rPr lang="es-CR" dirty="0"/>
              <a:t> define como se comunica el </a:t>
            </a:r>
            <a:r>
              <a:rPr lang="es-CR" dirty="0" err="1"/>
              <a:t>endpoint</a:t>
            </a:r>
            <a:r>
              <a:rPr lang="es-CR" dirty="0"/>
              <a:t>, incluye el transporte (HTTP, TCT) y el </a:t>
            </a:r>
            <a:r>
              <a:rPr lang="es-CR" dirty="0" err="1"/>
              <a:t>encoding</a:t>
            </a:r>
            <a:r>
              <a:rPr lang="es-CR" dirty="0"/>
              <a:t> (texto, binario), y la seguridad (SSL)</a:t>
            </a:r>
          </a:p>
          <a:p>
            <a:pPr lvl="1"/>
            <a:r>
              <a:rPr lang="es-CR" b="1" dirty="0" err="1"/>
              <a:t>Contract</a:t>
            </a:r>
            <a:r>
              <a:rPr lang="es-CR" b="1" dirty="0"/>
              <a:t>: </a:t>
            </a:r>
            <a:r>
              <a:rPr lang="es-CR" dirty="0" err="1"/>
              <a:t>Indentifica</a:t>
            </a:r>
            <a:r>
              <a:rPr lang="es-CR" dirty="0"/>
              <a:t> las operaciones disponibles</a:t>
            </a:r>
          </a:p>
          <a:p>
            <a:pPr lvl="1"/>
            <a:r>
              <a:rPr lang="es-CR" b="1" dirty="0" err="1"/>
              <a:t>Behaviors</a:t>
            </a:r>
            <a:r>
              <a:rPr lang="es-CR" b="1" dirty="0"/>
              <a:t>: </a:t>
            </a:r>
            <a:r>
              <a:rPr lang="es-CR" dirty="0"/>
              <a:t>Especifican comportamientos adicionales de la implementación del servicio. Los </a:t>
            </a:r>
            <a:r>
              <a:rPr lang="es-CR" dirty="0" err="1"/>
              <a:t>behaviors</a:t>
            </a:r>
            <a:r>
              <a:rPr lang="es-CR" dirty="0"/>
              <a:t> se pueden aplicar a nivel de servicio, </a:t>
            </a:r>
            <a:r>
              <a:rPr lang="es-CR" dirty="0" err="1"/>
              <a:t>endpoint</a:t>
            </a:r>
            <a:r>
              <a:rPr lang="es-CR" dirty="0"/>
              <a:t>, contrato y operación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Mensajes y </a:t>
            </a:r>
            <a:r>
              <a:rPr lang="es-CR" dirty="0" err="1"/>
              <a:t>EndPoints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endpoint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err="1"/>
              <a:t>Client</a:t>
            </a:r>
            <a:r>
              <a:rPr lang="es-CR" dirty="0"/>
              <a:t> </a:t>
            </a:r>
            <a:r>
              <a:rPr lang="es-CR" dirty="0" err="1"/>
              <a:t>endpoint</a:t>
            </a:r>
            <a:endParaRPr lang="en-U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3" y="3779153"/>
            <a:ext cx="4894262" cy="1568231"/>
          </a:xfrm>
          <a:prstGeom prst="rect">
            <a:avLst/>
          </a:prstGeom>
        </p:spPr>
      </p:pic>
      <p:pic>
        <p:nvPicPr>
          <p:cNvPr id="17" name="Marcador de contenido 1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7175" y="3857791"/>
            <a:ext cx="4895850" cy="1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</a:t>
            </a:r>
            <a:r>
              <a:rPr lang="es-CR" dirty="0" err="1"/>
              <a:t>Bindings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484310" y="2225615"/>
            <a:ext cx="10195856" cy="4166559"/>
          </a:xfrm>
        </p:spPr>
        <p:txBody>
          <a:bodyPr>
            <a:normAutofit fontScale="92500" lnSpcReduction="20000"/>
          </a:bodyPr>
          <a:lstStyle/>
          <a:p>
            <a:r>
              <a:rPr lang="es-CR" dirty="0" err="1"/>
              <a:t>BasicHttpBinding</a:t>
            </a:r>
            <a:endParaRPr lang="es-CR" dirty="0"/>
          </a:p>
          <a:p>
            <a:pPr lvl="1"/>
            <a:r>
              <a:rPr lang="es-CR" dirty="0"/>
              <a:t>Utiliza HTTP y SOAP 1.1, sirve para comunicarse con servicios ASMX y otras basados en WS-I Basic </a:t>
            </a:r>
            <a:r>
              <a:rPr lang="es-CR" dirty="0" err="1"/>
              <a:t>Profile</a:t>
            </a:r>
            <a:r>
              <a:rPr lang="es-CR" dirty="0"/>
              <a:t> 1.1.</a:t>
            </a:r>
          </a:p>
          <a:p>
            <a:pPr lvl="1"/>
            <a:r>
              <a:rPr lang="es-CR" dirty="0"/>
              <a:t>Por defecto la seguridad está apagada y usa Text </a:t>
            </a:r>
            <a:r>
              <a:rPr lang="es-CR" dirty="0" err="1"/>
              <a:t>encoding</a:t>
            </a:r>
            <a:endParaRPr lang="es-CR" dirty="0"/>
          </a:p>
          <a:p>
            <a:r>
              <a:rPr lang="es-CR" dirty="0" err="1"/>
              <a:t>WSHttpBinding</a:t>
            </a:r>
            <a:endParaRPr lang="es-CR" dirty="0"/>
          </a:p>
          <a:p>
            <a:pPr lvl="1"/>
            <a:r>
              <a:rPr lang="es-CR" dirty="0"/>
              <a:t>Es seguro, interoperable y tiene soporte para transacciones. Se puede comunicar con servicios basados en los protocolos WS-*</a:t>
            </a:r>
          </a:p>
          <a:p>
            <a:r>
              <a:rPr lang="es-CR" dirty="0" err="1"/>
              <a:t>WSDualHttpBinding</a:t>
            </a:r>
            <a:endParaRPr lang="es-CR" dirty="0"/>
          </a:p>
          <a:p>
            <a:pPr lvl="1"/>
            <a:r>
              <a:rPr lang="es-CR" dirty="0"/>
              <a:t>Seguro e interoperable con soporte para comunicación </a:t>
            </a:r>
            <a:r>
              <a:rPr lang="es-CR" dirty="0" err="1"/>
              <a:t>Duplex</a:t>
            </a:r>
            <a:endParaRPr lang="es-CR" dirty="0"/>
          </a:p>
          <a:p>
            <a:r>
              <a:rPr lang="es-CR" dirty="0" err="1"/>
              <a:t>NetTcpBinding</a:t>
            </a:r>
            <a:endParaRPr lang="es-CR" dirty="0"/>
          </a:p>
          <a:p>
            <a:pPr lvl="1"/>
            <a:r>
              <a:rPr lang="es-CR" dirty="0"/>
              <a:t>Es seguro y optimizado para comunicación entre máquinas de la misma Intranet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2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418</TotalTime>
  <Words>500</Words>
  <Application>Microsoft Office PowerPoint</Application>
  <PresentationFormat>Panorámica</PresentationFormat>
  <Paragraphs>68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Parallax</vt:lpstr>
      <vt:lpstr>Conceptos de WCF</vt:lpstr>
      <vt:lpstr>¿Que es WCF?</vt:lpstr>
      <vt:lpstr>Características</vt:lpstr>
      <vt:lpstr>Mensajes y EndPoints</vt:lpstr>
      <vt:lpstr>Service, Operation y Fault Contract</vt:lpstr>
      <vt:lpstr>Service, Operation y Fault Contract</vt:lpstr>
      <vt:lpstr>Mensajes y EndPoints</vt:lpstr>
      <vt:lpstr>Mensajes y EndPoints</vt:lpstr>
      <vt:lpstr>Tipos de Bindings</vt:lpstr>
      <vt:lpstr>Protocolos de Comunicación</vt:lpstr>
      <vt:lpstr>Ejemplo de configuración de un Binding</vt:lpstr>
      <vt:lpstr>Manejo de instancia en WCF (InstanceContexMode)</vt:lpstr>
      <vt:lpstr>Manejo de instancia en WCF (InstanceContexMode)</vt:lpstr>
      <vt:lpstr>Manejo de concurrencia (ConcurrencyContexMode)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WCF</dc:title>
  <dc:creator>Oscar Rivera Salazar</dc:creator>
  <cp:lastModifiedBy>Oscar Rivera Salazar</cp:lastModifiedBy>
  <cp:revision>73</cp:revision>
  <dcterms:created xsi:type="dcterms:W3CDTF">2017-05-30T16:25:22Z</dcterms:created>
  <dcterms:modified xsi:type="dcterms:W3CDTF">2018-02-23T14:53:59Z</dcterms:modified>
</cp:coreProperties>
</file>