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3" r:id="rId8"/>
    <p:sldId id="262" r:id="rId9"/>
    <p:sldId id="264" r:id="rId10"/>
    <p:sldId id="266" r:id="rId11"/>
    <p:sldId id="265" r:id="rId12"/>
    <p:sldId id="267" r:id="rId13"/>
    <p:sldId id="269"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72440" y="2194560"/>
            <a:ext cx="11247120" cy="1739347"/>
          </a:xfrm>
        </p:spPr>
        <p:txBody>
          <a:bodyPr tIns="45720" bIns="45720" anchor="ctr">
            <a:normAutofit/>
          </a:bodyPr>
          <a:lstStyle>
            <a:lvl1pPr algn="ctr">
              <a:lnSpc>
                <a:spcPct val="80000"/>
              </a:lnSpc>
              <a:defRPr sz="6000" spc="150" baseline="0">
                <a:solidFill>
                  <a:srgbClr val="FFFFFF"/>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342900" y="3915938"/>
            <a:ext cx="11506200" cy="457200"/>
          </a:xfrm>
        </p:spPr>
        <p:txBody>
          <a:bodyPr>
            <a:normAutofit/>
          </a:bodyPr>
          <a:lstStyle>
            <a:lvl1pPr marL="0" indent="0" algn="ctr">
              <a:buNone/>
              <a:defRPr sz="2000">
                <a:solidFill>
                  <a:srgbClr val="FFFFFF"/>
                </a:solidFill>
              </a:defRPr>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12/13/2017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ítulo vertical y texto">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a:xfrm>
            <a:off x="838200" y="6422854"/>
            <a:ext cx="2743196" cy="365125"/>
          </a:xfrm>
        </p:spPr>
        <p:txBody>
          <a:bodyPr/>
          <a:lstStyle/>
          <a:p>
            <a:fld id="{96DFF08F-DC6B-4601-B491-B0F83F6DD2DA}" type="datetimeFigureOut">
              <a:rPr lang="en-US" dirty="0"/>
              <a:t>12/13/2017</a:t>
            </a:fld>
            <a:endParaRPr lang="en-US" dirty="0"/>
          </a:p>
        </p:txBody>
      </p:sp>
      <p:sp>
        <p:nvSpPr>
          <p:cNvPr id="5" name="Footer Placeholder 4"/>
          <p:cNvSpPr>
            <a:spLocks noGrp="1"/>
          </p:cNvSpPr>
          <p:nvPr>
            <p:ph type="ftr" sz="quarter" idx="11"/>
          </p:nvPr>
        </p:nvSpPr>
        <p:spPr>
          <a:xfrm>
            <a:off x="3776135" y="6422854"/>
            <a:ext cx="4279669" cy="365125"/>
          </a:xfrm>
        </p:spPr>
        <p:txBody>
          <a:bodyPr/>
          <a:lstStyle/>
          <a:p>
            <a:endParaRPr lang="en-US" dirty="0"/>
          </a:p>
        </p:txBody>
      </p:sp>
      <p:sp>
        <p:nvSpPr>
          <p:cNvPr id="6" name="Slide Number Placeholder 5"/>
          <p:cNvSpPr>
            <a:spLocks noGrp="1"/>
          </p:cNvSpPr>
          <p:nvPr>
            <p:ph type="sldNum" sz="quarter" idx="12"/>
          </p:nvPr>
        </p:nvSpPr>
        <p:spPr>
          <a:xfrm>
            <a:off x="8073048" y="6422854"/>
            <a:ext cx="879759" cy="365125"/>
          </a:xfrm>
        </p:spPr>
        <p:txBody>
          <a:bodyPr/>
          <a:lstStyle/>
          <a:p>
            <a:fld id="{4FAB73BC-B049-4115-A692-8D63A059BFB8}" type="slidenum">
              <a:rPr lang="en-US" dirty="0"/>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6DFF08F-DC6B-4601-B491-B0F83F6DD2DA}" type="datetimeFigureOut">
              <a:rPr lang="en-US" dirty="0"/>
              <a:t>12/13/2017</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6843" y="3887812"/>
            <a:ext cx="12195668"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75488" y="2194560"/>
            <a:ext cx="11247120" cy="1737360"/>
          </a:xfrm>
        </p:spPr>
        <p:txBody>
          <a:bodyPr anchor="ctr">
            <a:noAutofit/>
          </a:bodyPr>
          <a:lstStyle>
            <a:lvl1pPr algn="ctr">
              <a:lnSpc>
                <a:spcPct val="80000"/>
              </a:lnSpc>
              <a:defRPr sz="6000" b="0" spc="150" baseline="0">
                <a:solidFill>
                  <a:srgbClr val="FFFFFF"/>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347472" y="3911827"/>
            <a:ext cx="11503152" cy="457200"/>
          </a:xfrm>
        </p:spPr>
        <p:txBody>
          <a:bodyPr anchor="t">
            <a:normAutofit/>
          </a:bodyPr>
          <a:lstStyle>
            <a:lvl1pPr marL="0" indent="0" algn="ctr">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Date Placeholder 3"/>
          <p:cNvSpPr>
            <a:spLocks noGrp="1"/>
          </p:cNvSpPr>
          <p:nvPr>
            <p:ph type="dt" sz="half" idx="10"/>
          </p:nvPr>
        </p:nvSpPr>
        <p:spPr/>
        <p:txBody>
          <a:bodyPr/>
          <a:lstStyle>
            <a:lvl1pPr>
              <a:defRPr>
                <a:solidFill>
                  <a:schemeClr val="tx1"/>
                </a:solidFill>
              </a:defRPr>
            </a:lvl1pPr>
          </a:lstStyle>
          <a:p>
            <a:fld id="{96DFF08F-DC6B-4601-B491-B0F83F6DD2DA}" type="datetimeFigureOut">
              <a:rPr lang="en-US" dirty="0"/>
              <a:pPr/>
              <a:t>12/13/2017</a:t>
            </a:fld>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fld id="{4FAB73BC-B049-4115-A692-8D63A059BFB8}"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96DFF08F-DC6B-4601-B491-B0F83F6DD2DA}" type="datetimeFigureOut">
              <a:rPr lang="en-US" dirty="0"/>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96DFF08F-DC6B-4601-B491-B0F83F6DD2DA}" type="datetimeFigureOut">
              <a:rPr lang="en-US" dirty="0"/>
              <a:t>12/13/2017</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96DFF08F-DC6B-4601-B491-B0F83F6DD2DA}" type="datetimeFigureOut">
              <a:rPr lang="en-US" dirty="0"/>
              <a:t>12/13/2017</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6DFF08F-DC6B-4601-B491-B0F83F6DD2DA}" type="datetimeFigureOut">
              <a:rPr lang="en-US" dirty="0"/>
              <a:t>12/13/2017</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Date Placeholder 4"/>
          <p:cNvSpPr>
            <a:spLocks noGrp="1"/>
          </p:cNvSpPr>
          <p:nvPr>
            <p:ph type="dt" sz="half" idx="10"/>
          </p:nvPr>
        </p:nvSpPr>
        <p:spPr/>
        <p:txBody>
          <a:bodyPr/>
          <a:lstStyle/>
          <a:p>
            <a:fld id="{96DFF08F-DC6B-4601-B491-B0F83F6DD2DA}" type="datetimeFigureOut">
              <a:rPr lang="en-US" dirty="0"/>
              <a:t>12/13/2017</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FAB73BC-B049-4115-A692-8D63A059BFB8}" type="slidenum">
              <a:rPr lang="en-US" dirty="0"/>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96DFF08F-DC6B-4601-B491-B0F83F6DD2DA}" type="datetimeFigureOut">
              <a:rPr lang="en-US" dirty="0"/>
              <a:pPr/>
              <a:t>12/13/2017</a:t>
            </a:fld>
            <a:endParaRPr lang="en-US" dirty="0"/>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en-US" dirty="0"/>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4FAB73BC-B049-4115-A692-8D63A059BFB8}" type="slidenum">
              <a:rPr lang="en-US" dirty="0"/>
              <a:pPr/>
              <a:t>‹Nº›</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5000"/>
        </a:lnSpc>
        <a:spcBef>
          <a:spcPct val="0"/>
        </a:spcBef>
        <a:buNone/>
        <a:defRPr sz="4000" kern="1200" cap="all"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docs.microsoft.com/en-us/dotnet/framework/wcf/feature-details/message-security-with-mutual-certificates" TargetMode="External"/><Relationship Id="rId2" Type="http://schemas.openxmlformats.org/officeDocument/2006/relationships/hyperlink" Target="https://msdn.microsoft.com/en-us/library/ff648498.aspx"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eveloper.microsoft.com/en-us/windows/downloads/windows-8-1-sdk" TargetMode="External"/><Relationship Id="rId2" Type="http://schemas.openxmlformats.org/officeDocument/2006/relationships/hyperlink" Target="https://msdn.microsoft.com/en-us/library/ff648498.aspx"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p:txBody>
          <a:bodyPr/>
          <a:lstStyle/>
          <a:p>
            <a:r>
              <a:rPr lang="es-CR" dirty="0"/>
              <a:t>Laboratorio: WCF y Certificados Digitales</a:t>
            </a:r>
            <a:endParaRPr lang="en-US" dirty="0"/>
          </a:p>
        </p:txBody>
      </p:sp>
      <p:sp>
        <p:nvSpPr>
          <p:cNvPr id="3" name="Subtítulo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41135727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5: Configurar el cliente</a:t>
            </a:r>
            <a:endParaRPr lang="en-US" dirty="0"/>
          </a:p>
        </p:txBody>
      </p:sp>
      <p:sp>
        <p:nvSpPr>
          <p:cNvPr id="3" name="Marcador de contenido 2"/>
          <p:cNvSpPr>
            <a:spLocks noGrp="1"/>
          </p:cNvSpPr>
          <p:nvPr>
            <p:ph idx="1"/>
          </p:nvPr>
        </p:nvSpPr>
        <p:spPr/>
        <p:txBody>
          <a:bodyPr vert="horz" lIns="91440" tIns="45720" rIns="91440" bIns="45720" rtlCol="0" anchor="t">
            <a:normAutofit lnSpcReduction="10000"/>
          </a:bodyPr>
          <a:lstStyle/>
          <a:p>
            <a:r>
              <a:rPr lang="es-CR" dirty="0"/>
              <a:t>El cliente también necesita un </a:t>
            </a:r>
            <a:r>
              <a:rPr lang="es-CR" dirty="0" err="1"/>
              <a:t>binding</a:t>
            </a:r>
            <a:r>
              <a:rPr lang="es-CR" dirty="0"/>
              <a:t> y </a:t>
            </a:r>
            <a:r>
              <a:rPr lang="es-CR" dirty="0" err="1"/>
              <a:t>behavior</a:t>
            </a:r>
            <a:r>
              <a:rPr lang="es-CR" dirty="0"/>
              <a:t> especiales para configurar el certificado. El certificado debe calzar con el del servicio para poder comunicarse</a:t>
            </a:r>
          </a:p>
          <a:p>
            <a:r>
              <a:rPr lang="es-CR" dirty="0"/>
              <a:t>En el paso anterior cuando agregamos la referencia del servicio, el </a:t>
            </a:r>
            <a:r>
              <a:rPr lang="es-CR" dirty="0" err="1"/>
              <a:t>app.config</a:t>
            </a:r>
            <a:r>
              <a:rPr lang="es-CR" dirty="0"/>
              <a:t> se modificó automáticamente para agregar un cliente y un </a:t>
            </a:r>
            <a:r>
              <a:rPr lang="es-CR" dirty="0" err="1"/>
              <a:t>binding</a:t>
            </a:r>
            <a:endParaRPr lang="es-CR" dirty="0"/>
          </a:p>
          <a:p>
            <a:r>
              <a:rPr lang="es-CR" dirty="0"/>
              <a:t>El </a:t>
            </a:r>
            <a:r>
              <a:rPr lang="es-CR" dirty="0" err="1"/>
              <a:t>binding</a:t>
            </a:r>
            <a:r>
              <a:rPr lang="es-CR" dirty="0"/>
              <a:t> se va a quedar igual, el cliente se va a modificar para cambiar el valor del certificado y se va a agregar un nuevo </a:t>
            </a:r>
            <a:r>
              <a:rPr lang="es-CR" dirty="0" err="1"/>
              <a:t>behavior</a:t>
            </a:r>
            <a:endParaRPr lang="es-CR" dirty="0"/>
          </a:p>
          <a:p>
            <a:r>
              <a:rPr lang="es-CR" dirty="0"/>
              <a:t>El cliente requiere del valor codificado del certificado. Para obtenerlo seleccionamos el certificado desde el mmc y hacemos clic derecho sobre él y seleccionamos exportar. Debemos exportarlo sin la llave y en base 64</a:t>
            </a:r>
          </a:p>
          <a:p>
            <a:r>
              <a:rPr lang="es-CR" dirty="0"/>
              <a:t>Una vez exportado abrimos el archivo creado en un editor de texto y copiamos el contenido entre las secciones BEGIN CERTIFICATE y END CERTIFICATE, de preferencia lo pegamos en una sola línea en el atributo </a:t>
            </a:r>
            <a:r>
              <a:rPr lang="es-CR" i="1" dirty="0" err="1"/>
              <a:t>encodedValue</a:t>
            </a:r>
            <a:r>
              <a:rPr lang="es-CR" i="1" dirty="0"/>
              <a:t>.</a:t>
            </a:r>
            <a:endParaRPr lang="en-US" i="1" dirty="0"/>
          </a:p>
        </p:txBody>
      </p:sp>
    </p:spTree>
    <p:extLst>
      <p:ext uri="{BB962C8B-B14F-4D97-AF65-F5344CB8AC3E}">
        <p14:creationId xmlns:p14="http://schemas.microsoft.com/office/powerpoint/2010/main" val="40249355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5: Configurar el cliente</a:t>
            </a:r>
            <a:endParaRPr lang="en-US" dirty="0"/>
          </a:p>
        </p:txBody>
      </p:sp>
      <p:pic>
        <p:nvPicPr>
          <p:cNvPr id="7" name="Imagen 6"/>
          <p:cNvPicPr>
            <a:picLocks noChangeAspect="1"/>
          </p:cNvPicPr>
          <p:nvPr/>
        </p:nvPicPr>
        <p:blipFill>
          <a:blip r:embed="rId2"/>
          <a:stretch>
            <a:fillRect/>
          </a:stretch>
        </p:blipFill>
        <p:spPr>
          <a:xfrm>
            <a:off x="994321" y="4636609"/>
            <a:ext cx="10201275" cy="2105025"/>
          </a:xfrm>
          <a:prstGeom prst="rect">
            <a:avLst/>
          </a:prstGeom>
          <a:ln>
            <a:noFill/>
          </a:ln>
          <a:effectLst>
            <a:outerShdw blurRad="292100" dist="139700" dir="2700000" algn="tl" rotWithShape="0">
              <a:srgbClr val="333333">
                <a:alpha val="65000"/>
              </a:srgbClr>
            </a:outerShdw>
          </a:effectLst>
        </p:spPr>
      </p:pic>
      <p:pic>
        <p:nvPicPr>
          <p:cNvPr id="8" name="Imagen 7"/>
          <p:cNvPicPr>
            <a:picLocks noChangeAspect="1"/>
          </p:cNvPicPr>
          <p:nvPr/>
        </p:nvPicPr>
        <p:blipFill>
          <a:blip r:embed="rId3"/>
          <a:stretch>
            <a:fillRect/>
          </a:stretch>
        </p:blipFill>
        <p:spPr>
          <a:xfrm>
            <a:off x="2151608" y="1928897"/>
            <a:ext cx="7886700" cy="25717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993950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6: Ejecutar la aplicación</a:t>
            </a:r>
            <a:endParaRPr lang="en-US" dirty="0"/>
          </a:p>
        </p:txBody>
      </p:sp>
      <p:sp>
        <p:nvSpPr>
          <p:cNvPr id="3" name="Marcador de contenido 2"/>
          <p:cNvSpPr>
            <a:spLocks noGrp="1"/>
          </p:cNvSpPr>
          <p:nvPr>
            <p:ph idx="1"/>
          </p:nvPr>
        </p:nvSpPr>
        <p:spPr>
          <a:xfrm>
            <a:off x="1202919" y="2011680"/>
            <a:ext cx="10710160" cy="4596154"/>
          </a:xfrm>
        </p:spPr>
        <p:txBody>
          <a:bodyPr>
            <a:normAutofit/>
          </a:bodyPr>
          <a:lstStyle/>
          <a:p>
            <a:r>
              <a:rPr lang="es-CR" dirty="0"/>
              <a:t>Una vez que todo está configurado se ejecuta la aplicación</a:t>
            </a:r>
          </a:p>
          <a:p>
            <a:r>
              <a:rPr lang="es-CR" dirty="0"/>
              <a:t>El resultado es una pantalla que muestra el número 3, si muestra un cero es porqué ocurrió un error</a:t>
            </a:r>
          </a:p>
          <a:p>
            <a:r>
              <a:rPr lang="es-CR" dirty="0"/>
              <a:t>En resumen lo que hemos logrado es:</a:t>
            </a:r>
          </a:p>
          <a:p>
            <a:pPr lvl="1"/>
            <a:r>
              <a:rPr lang="es-CR" dirty="0"/>
              <a:t>Configurar un servicio para que solicite un certificado como medio de autenticación</a:t>
            </a:r>
          </a:p>
          <a:p>
            <a:pPr lvl="1"/>
            <a:r>
              <a:rPr lang="es-CR" dirty="0"/>
              <a:t>Crear y configurar un cliente para que consuma un servicio web y le envié los credenciales basados en el certificado</a:t>
            </a:r>
          </a:p>
          <a:p>
            <a:r>
              <a:rPr lang="es-CR" dirty="0"/>
              <a:t>Esta es una de las muchas formas para configurar certificados, otras formas son:</a:t>
            </a:r>
          </a:p>
          <a:p>
            <a:pPr lvl="1"/>
            <a:r>
              <a:rPr lang="es-CR" dirty="0"/>
              <a:t>Usar </a:t>
            </a:r>
            <a:r>
              <a:rPr lang="es-CR" dirty="0" err="1"/>
              <a:t>transport</a:t>
            </a:r>
            <a:r>
              <a:rPr lang="es-CR" dirty="0"/>
              <a:t> en lugar de </a:t>
            </a:r>
            <a:r>
              <a:rPr lang="es-CR" dirty="0" err="1"/>
              <a:t>message</a:t>
            </a:r>
            <a:endParaRPr lang="es-CR" dirty="0"/>
          </a:p>
          <a:p>
            <a:pPr lvl="1"/>
            <a:r>
              <a:rPr lang="es-CR" dirty="0"/>
              <a:t>Usar el </a:t>
            </a:r>
            <a:r>
              <a:rPr lang="es-CR" dirty="0" err="1"/>
              <a:t>subject</a:t>
            </a:r>
            <a:r>
              <a:rPr lang="es-CR" dirty="0"/>
              <a:t> en lugar del </a:t>
            </a:r>
            <a:r>
              <a:rPr lang="es-CR" dirty="0" err="1"/>
              <a:t>tumbprint</a:t>
            </a:r>
            <a:endParaRPr lang="es-CR" dirty="0"/>
          </a:p>
          <a:p>
            <a:pPr lvl="1"/>
            <a:r>
              <a:rPr lang="es-CR" dirty="0"/>
              <a:t>Usar </a:t>
            </a:r>
            <a:r>
              <a:rPr lang="es-CR" dirty="0" err="1"/>
              <a:t>LocalMachine</a:t>
            </a:r>
            <a:r>
              <a:rPr lang="es-CR" dirty="0"/>
              <a:t> en el servicio y </a:t>
            </a:r>
            <a:r>
              <a:rPr lang="es-CR" dirty="0" err="1"/>
              <a:t>CurrentUser</a:t>
            </a:r>
            <a:r>
              <a:rPr lang="es-CR" dirty="0"/>
              <a:t> en el cliente</a:t>
            </a:r>
          </a:p>
          <a:p>
            <a:pPr lvl="1"/>
            <a:r>
              <a:rPr lang="es-CR" dirty="0"/>
              <a:t>Usar </a:t>
            </a:r>
            <a:r>
              <a:rPr lang="es-CR" dirty="0" err="1"/>
              <a:t>NetTcp</a:t>
            </a:r>
            <a:r>
              <a:rPr lang="es-CR" dirty="0"/>
              <a:t> en lugar de </a:t>
            </a:r>
            <a:r>
              <a:rPr lang="es-CR" dirty="0" err="1"/>
              <a:t>WsHttp</a:t>
            </a:r>
            <a:endParaRPr lang="en-US" dirty="0"/>
          </a:p>
        </p:txBody>
      </p:sp>
    </p:spTree>
    <p:extLst>
      <p:ext uri="{BB962C8B-B14F-4D97-AF65-F5344CB8AC3E}">
        <p14:creationId xmlns:p14="http://schemas.microsoft.com/office/powerpoint/2010/main" val="1576816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BE7581-9D30-4239-A23F-103319901712}"/>
              </a:ext>
            </a:extLst>
          </p:cNvPr>
          <p:cNvSpPr>
            <a:spLocks noGrp="1"/>
          </p:cNvSpPr>
          <p:nvPr>
            <p:ph type="title"/>
          </p:nvPr>
        </p:nvSpPr>
        <p:spPr/>
        <p:txBody>
          <a:bodyPr/>
          <a:lstStyle/>
          <a:p>
            <a:r>
              <a:rPr lang="es-ES" dirty="0"/>
              <a:t>Errores comunes</a:t>
            </a:r>
            <a:endParaRPr lang="es-ES" dirty="0">
              <a:solidFill>
                <a:schemeClr val="tx1"/>
              </a:solidFill>
            </a:endParaRPr>
          </a:p>
        </p:txBody>
      </p:sp>
      <p:sp>
        <p:nvSpPr>
          <p:cNvPr id="3" name="Marcador de contenido 2">
            <a:extLst>
              <a:ext uri="{FF2B5EF4-FFF2-40B4-BE49-F238E27FC236}">
                <a16:creationId xmlns:a16="http://schemas.microsoft.com/office/drawing/2014/main" id="{B6A78A40-0157-422F-829C-B2AA592F75F5}"/>
              </a:ext>
            </a:extLst>
          </p:cNvPr>
          <p:cNvSpPr>
            <a:spLocks noGrp="1"/>
          </p:cNvSpPr>
          <p:nvPr>
            <p:ph idx="1"/>
          </p:nvPr>
        </p:nvSpPr>
        <p:spPr/>
        <p:txBody>
          <a:bodyPr vert="horz" lIns="91440" tIns="45720" rIns="91440" bIns="45720" rtlCol="0" anchor="t">
            <a:normAutofit/>
          </a:bodyPr>
          <a:lstStyle/>
          <a:p>
            <a:r>
              <a:rPr lang="es-ES" dirty="0"/>
              <a:t> No dar permisos sobre la llave primaria</a:t>
            </a:r>
          </a:p>
          <a:p>
            <a:pPr marL="411480">
              <a:buFont typeface="Wingdings"/>
            </a:pPr>
            <a:r>
              <a:rPr lang="es-ES" dirty="0"/>
              <a:t> Cuando instalamos un certificado en nuestra máquina debemos darle permisos sobre la llave al usuario del servicio o pool que consume ese certificado</a:t>
            </a:r>
          </a:p>
          <a:p>
            <a:pPr marL="411480">
              <a:buFont typeface="Wingdings"/>
            </a:pPr>
            <a:r>
              <a:rPr lang="es-ES" dirty="0"/>
              <a:t>Tip: En desarrollo se puede darle permisos sobre la llave al grupo "Todos" o "</a:t>
            </a:r>
            <a:r>
              <a:rPr lang="es-ES" dirty="0" err="1"/>
              <a:t>Everyone</a:t>
            </a:r>
            <a:r>
              <a:rPr lang="es-ES" dirty="0"/>
              <a:t>"</a:t>
            </a:r>
          </a:p>
          <a:p>
            <a:pPr>
              <a:buFont typeface="Wingdings"/>
            </a:pPr>
            <a:r>
              <a:rPr lang="es-ES" dirty="0"/>
              <a:t> No actualizar el valor del certificado en el cliente</a:t>
            </a:r>
          </a:p>
          <a:p>
            <a:pPr marL="411480">
              <a:buFont typeface="Wingdings"/>
            </a:pPr>
            <a:r>
              <a:rPr lang="es-ES" dirty="0"/>
              <a:t> Cuando generamos la referencia del servicio en Visual Studio, se crea un cliente que tiene un valor incorrecto en el atributo donde va el certificado codificado, este valor siempre debe cambiarse por el del certificado correcto</a:t>
            </a:r>
          </a:p>
          <a:p>
            <a:endParaRPr lang="es-ES" dirty="0"/>
          </a:p>
        </p:txBody>
      </p:sp>
    </p:spTree>
    <p:extLst>
      <p:ext uri="{BB962C8B-B14F-4D97-AF65-F5344CB8AC3E}">
        <p14:creationId xmlns:p14="http://schemas.microsoft.com/office/powerpoint/2010/main" val="32533880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Referencias </a:t>
            </a:r>
            <a:endParaRPr lang="en-US" dirty="0"/>
          </a:p>
        </p:txBody>
      </p:sp>
      <p:sp>
        <p:nvSpPr>
          <p:cNvPr id="4" name="Marcador de texto 3"/>
          <p:cNvSpPr>
            <a:spLocks noGrp="1"/>
          </p:cNvSpPr>
          <p:nvPr>
            <p:ph idx="1"/>
          </p:nvPr>
        </p:nvSpPr>
        <p:spPr/>
        <p:txBody>
          <a:bodyPr>
            <a:normAutofit/>
          </a:bodyPr>
          <a:lstStyle/>
          <a:p>
            <a:r>
              <a:rPr lang="en-US" dirty="0">
                <a:hlinkClick r:id="rId2"/>
              </a:rPr>
              <a:t>https://msdn.microsoft.com/en-us/library/ff648498.aspx</a:t>
            </a:r>
            <a:endParaRPr lang="en-US" dirty="0"/>
          </a:p>
          <a:p>
            <a:r>
              <a:rPr lang="en-US" dirty="0">
                <a:hlinkClick r:id="rId3"/>
              </a:rPr>
              <a:t>https://docs.microsoft.com/en-us/dotnet/framework/wcf/feature-details/message-security-with-mutual-certificates</a:t>
            </a:r>
            <a:endParaRPr lang="en-US" dirty="0"/>
          </a:p>
          <a:p>
            <a:endParaRPr lang="en-US" dirty="0"/>
          </a:p>
        </p:txBody>
      </p:sp>
    </p:spTree>
    <p:extLst>
      <p:ext uri="{BB962C8B-B14F-4D97-AF65-F5344CB8AC3E}">
        <p14:creationId xmlns:p14="http://schemas.microsoft.com/office/powerpoint/2010/main" val="1904777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1: Crear un certificado</a:t>
            </a:r>
            <a:endParaRPr lang="en-US" dirty="0"/>
          </a:p>
        </p:txBody>
      </p:sp>
      <p:sp>
        <p:nvSpPr>
          <p:cNvPr id="3" name="Marcador de contenido 2"/>
          <p:cNvSpPr>
            <a:spLocks noGrp="1"/>
          </p:cNvSpPr>
          <p:nvPr>
            <p:ph idx="1"/>
          </p:nvPr>
        </p:nvSpPr>
        <p:spPr>
          <a:xfrm>
            <a:off x="1202919" y="2011680"/>
            <a:ext cx="10373730" cy="4596154"/>
          </a:xfrm>
        </p:spPr>
        <p:txBody>
          <a:bodyPr/>
          <a:lstStyle/>
          <a:p>
            <a:r>
              <a:rPr lang="es-CR" dirty="0"/>
              <a:t>Para desarrollar el laboratorio se requiere de un certificado de pruebas, si ya se cuenta con uno se puede omitir este paso</a:t>
            </a:r>
          </a:p>
          <a:p>
            <a:r>
              <a:rPr lang="es-CR" dirty="0"/>
              <a:t>Para crear e instalar el certificado se debe seguir el siguiente tutorial.</a:t>
            </a:r>
          </a:p>
          <a:p>
            <a:pPr lvl="1"/>
            <a:r>
              <a:rPr lang="es-CR" dirty="0">
                <a:hlinkClick r:id="rId2"/>
              </a:rPr>
              <a:t>https://msdn.microsoft.com/en-us/library/ff648498.aspx</a:t>
            </a:r>
            <a:endParaRPr lang="es-CR" dirty="0"/>
          </a:p>
          <a:p>
            <a:pPr lvl="1"/>
            <a:r>
              <a:rPr lang="es-CR" dirty="0"/>
              <a:t>Nota: Se debe ejecutar la ventana de comandos en modo de administrador</a:t>
            </a:r>
          </a:p>
          <a:p>
            <a:pPr lvl="1"/>
            <a:r>
              <a:rPr lang="es-CR" dirty="0"/>
              <a:t>Para buscar la ventana de comandos de visual </a:t>
            </a:r>
            <a:r>
              <a:rPr lang="es-CR" dirty="0" err="1"/>
              <a:t>studio</a:t>
            </a:r>
            <a:r>
              <a:rPr lang="es-CR" dirty="0"/>
              <a:t> se debe presionar la tecla Windows y escribir: </a:t>
            </a:r>
            <a:r>
              <a:rPr lang="es-CR" dirty="0" err="1"/>
              <a:t>Developer</a:t>
            </a:r>
            <a:r>
              <a:rPr lang="es-CR" dirty="0"/>
              <a:t> </a:t>
            </a:r>
            <a:r>
              <a:rPr lang="es-CR" dirty="0" err="1"/>
              <a:t>Command</a:t>
            </a:r>
            <a:r>
              <a:rPr lang="es-CR" dirty="0"/>
              <a:t> </a:t>
            </a:r>
            <a:r>
              <a:rPr lang="es-CR" dirty="0" err="1"/>
              <a:t>Prompt</a:t>
            </a:r>
            <a:r>
              <a:rPr lang="es-CR" dirty="0"/>
              <a:t> </a:t>
            </a:r>
            <a:r>
              <a:rPr lang="es-CR" dirty="0" err="1"/>
              <a:t>For</a:t>
            </a:r>
            <a:r>
              <a:rPr lang="es-CR" dirty="0"/>
              <a:t> VS2015</a:t>
            </a:r>
          </a:p>
          <a:p>
            <a:pPr lvl="1"/>
            <a:r>
              <a:rPr lang="es-CR" dirty="0"/>
              <a:t>Para seguir el laboratorio se recomienda usar los mismos nombres que en el tutorial</a:t>
            </a:r>
          </a:p>
          <a:p>
            <a:pPr lvl="1"/>
            <a:r>
              <a:rPr lang="es-CR" dirty="0"/>
              <a:t>Omitir la parte de IIS que se menciona en ese tutorial</a:t>
            </a:r>
          </a:p>
          <a:p>
            <a:pPr lvl="1"/>
            <a:r>
              <a:rPr lang="es-CR" dirty="0"/>
              <a:t>Si </a:t>
            </a:r>
            <a:r>
              <a:rPr lang="es-CR" dirty="0" err="1"/>
              <a:t>makecert</a:t>
            </a:r>
            <a:r>
              <a:rPr lang="es-CR" dirty="0"/>
              <a:t> no está instalado, se debe instalar el Windows Software </a:t>
            </a:r>
            <a:r>
              <a:rPr lang="es-CR" dirty="0" err="1"/>
              <a:t>Development</a:t>
            </a:r>
            <a:r>
              <a:rPr lang="es-CR" dirty="0"/>
              <a:t> Kit para Windows 8.1</a:t>
            </a:r>
          </a:p>
          <a:p>
            <a:pPr lvl="2"/>
            <a:r>
              <a:rPr lang="es-CR" dirty="0">
                <a:hlinkClick r:id="rId3"/>
              </a:rPr>
              <a:t>https://developer.microsoft.com/en-us/windows/downloads/windows-8-1-sdk</a:t>
            </a:r>
            <a:endParaRPr lang="es-CR" dirty="0"/>
          </a:p>
        </p:txBody>
      </p:sp>
    </p:spTree>
    <p:extLst>
      <p:ext uri="{BB962C8B-B14F-4D97-AF65-F5344CB8AC3E}">
        <p14:creationId xmlns:p14="http://schemas.microsoft.com/office/powerpoint/2010/main" val="23020032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2: Crear el Servicio</a:t>
            </a:r>
            <a:endParaRPr lang="en-US" dirty="0"/>
          </a:p>
        </p:txBody>
      </p:sp>
      <p:sp>
        <p:nvSpPr>
          <p:cNvPr id="3" name="Marcador de contenido 2"/>
          <p:cNvSpPr>
            <a:spLocks noGrp="1"/>
          </p:cNvSpPr>
          <p:nvPr>
            <p:ph idx="1"/>
          </p:nvPr>
        </p:nvSpPr>
        <p:spPr/>
        <p:txBody>
          <a:bodyPr/>
          <a:lstStyle/>
          <a:p>
            <a:r>
              <a:rPr lang="es-CR" dirty="0"/>
              <a:t>Vamos a crear un proyecto en VB de tipo WCF </a:t>
            </a:r>
            <a:r>
              <a:rPr lang="es-CR" dirty="0" err="1"/>
              <a:t>Service</a:t>
            </a:r>
            <a:r>
              <a:rPr lang="es-CR" dirty="0"/>
              <a:t> </a:t>
            </a:r>
            <a:r>
              <a:rPr lang="es-CR" dirty="0" err="1"/>
              <a:t>Application</a:t>
            </a:r>
            <a:r>
              <a:rPr lang="es-CR" dirty="0"/>
              <a:t> y lo vamos a llamar: </a:t>
            </a:r>
            <a:r>
              <a:rPr lang="es-CR" dirty="0" err="1"/>
              <a:t>WcfCertificado</a:t>
            </a:r>
            <a:endParaRPr lang="es-CR" dirty="0"/>
          </a:p>
          <a:p>
            <a:r>
              <a:rPr lang="es-CR" dirty="0"/>
              <a:t>En el proyecto vamos a agregar un servicio WCF llamado: </a:t>
            </a:r>
            <a:r>
              <a:rPr lang="es-CR" dirty="0" err="1"/>
              <a:t>Calculator</a:t>
            </a:r>
            <a:endParaRPr lang="es-CR" dirty="0"/>
          </a:p>
          <a:p>
            <a:r>
              <a:rPr lang="es-CR" dirty="0"/>
              <a:t>El servicio tendrá un </a:t>
            </a:r>
            <a:r>
              <a:rPr lang="es-CR" dirty="0" err="1"/>
              <a:t>Function</a:t>
            </a:r>
            <a:r>
              <a:rPr lang="es-CR" dirty="0"/>
              <a:t> llamado </a:t>
            </a:r>
            <a:r>
              <a:rPr lang="es-CR" dirty="0" err="1"/>
              <a:t>Add</a:t>
            </a:r>
            <a:r>
              <a:rPr lang="es-CR" dirty="0"/>
              <a:t> que suma dos números enteros</a:t>
            </a:r>
            <a:endParaRPr lang="en-US" dirty="0"/>
          </a:p>
        </p:txBody>
      </p:sp>
      <p:pic>
        <p:nvPicPr>
          <p:cNvPr id="4" name="Imagen 3"/>
          <p:cNvPicPr>
            <a:picLocks noChangeAspect="1"/>
          </p:cNvPicPr>
          <p:nvPr/>
        </p:nvPicPr>
        <p:blipFill>
          <a:blip r:embed="rId2"/>
          <a:stretch>
            <a:fillRect/>
          </a:stretch>
        </p:blipFill>
        <p:spPr>
          <a:xfrm>
            <a:off x="1999209" y="4356339"/>
            <a:ext cx="8191500" cy="12382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633738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3: Configurar el servicio</a:t>
            </a:r>
            <a:endParaRPr lang="en-US" dirty="0"/>
          </a:p>
        </p:txBody>
      </p:sp>
      <p:sp>
        <p:nvSpPr>
          <p:cNvPr id="3" name="Marcador de contenido 2"/>
          <p:cNvSpPr>
            <a:spLocks noGrp="1"/>
          </p:cNvSpPr>
          <p:nvPr>
            <p:ph idx="1"/>
          </p:nvPr>
        </p:nvSpPr>
        <p:spPr/>
        <p:txBody>
          <a:bodyPr/>
          <a:lstStyle/>
          <a:p>
            <a:r>
              <a:rPr lang="es-CR" dirty="0"/>
              <a:t>El servicio requiere de un </a:t>
            </a:r>
            <a:r>
              <a:rPr lang="es-CR" dirty="0" err="1"/>
              <a:t>behavior</a:t>
            </a:r>
            <a:r>
              <a:rPr lang="es-CR" dirty="0"/>
              <a:t> que indique el certificado a usar</a:t>
            </a:r>
          </a:p>
          <a:p>
            <a:r>
              <a:rPr lang="es-CR" dirty="0"/>
              <a:t>En el </a:t>
            </a:r>
            <a:r>
              <a:rPr lang="es-CR" dirty="0" err="1"/>
              <a:t>binding</a:t>
            </a:r>
            <a:r>
              <a:rPr lang="es-CR" dirty="0"/>
              <a:t> también se debe indicar que el modo de autenticación es </a:t>
            </a:r>
            <a:r>
              <a:rPr lang="es-CR" i="1" dirty="0" err="1"/>
              <a:t>Certificate</a:t>
            </a:r>
            <a:endParaRPr lang="es-CR" i="1" dirty="0"/>
          </a:p>
          <a:p>
            <a:r>
              <a:rPr lang="es-CR" dirty="0"/>
              <a:t>Comúnmente se utiliza el </a:t>
            </a:r>
            <a:r>
              <a:rPr lang="es-CR" dirty="0" err="1"/>
              <a:t>SubjectName</a:t>
            </a:r>
            <a:r>
              <a:rPr lang="es-CR" dirty="0"/>
              <a:t> para encontrar un certificado, pero por seguridad y robustez vamos a utilizar el </a:t>
            </a:r>
            <a:r>
              <a:rPr lang="es-CR" dirty="0" err="1"/>
              <a:t>Thumbprint</a:t>
            </a:r>
            <a:r>
              <a:rPr lang="es-CR" dirty="0"/>
              <a:t> </a:t>
            </a:r>
          </a:p>
          <a:p>
            <a:r>
              <a:rPr lang="es-CR" dirty="0"/>
              <a:t>Para ver el </a:t>
            </a:r>
            <a:r>
              <a:rPr lang="es-CR" dirty="0" err="1"/>
              <a:t>tumbprint</a:t>
            </a:r>
            <a:r>
              <a:rPr lang="es-CR" dirty="0"/>
              <a:t> de un certificado se debe abrir el mismo desde el Microsoft Management </a:t>
            </a:r>
            <a:r>
              <a:rPr lang="es-CR" dirty="0" err="1"/>
              <a:t>Console</a:t>
            </a:r>
            <a:r>
              <a:rPr lang="es-CR" dirty="0"/>
              <a:t> (mmc) y en la pestaña de detalles se consulta el valor</a:t>
            </a:r>
          </a:p>
          <a:p>
            <a:r>
              <a:rPr lang="es-CR" dirty="0"/>
              <a:t>Vamos a usar el certificado instalado en la carpeta Personal/</a:t>
            </a:r>
            <a:r>
              <a:rPr lang="es-CR" dirty="0" err="1"/>
              <a:t>Certificates</a:t>
            </a:r>
            <a:endParaRPr lang="es-CR" dirty="0"/>
          </a:p>
          <a:p>
            <a:r>
              <a:rPr lang="es-CR" dirty="0"/>
              <a:t>El valor del </a:t>
            </a:r>
            <a:r>
              <a:rPr lang="es-CR" dirty="0" err="1"/>
              <a:t>tumbprint</a:t>
            </a:r>
            <a:r>
              <a:rPr lang="es-CR" dirty="0"/>
              <a:t> se debe utilizar sin espacios</a:t>
            </a:r>
          </a:p>
          <a:p>
            <a:pPr lvl="1"/>
            <a:r>
              <a:rPr lang="es-CR" dirty="0"/>
              <a:t>Puede que si se copia y pega de error, este valor debe escribirse a mano en el archivo .</a:t>
            </a:r>
            <a:r>
              <a:rPr lang="es-CR" dirty="0" err="1"/>
              <a:t>config</a:t>
            </a:r>
            <a:endParaRPr lang="es-CR" dirty="0"/>
          </a:p>
          <a:p>
            <a:endParaRPr lang="en-US" dirty="0"/>
          </a:p>
        </p:txBody>
      </p:sp>
    </p:spTree>
    <p:extLst>
      <p:ext uri="{BB962C8B-B14F-4D97-AF65-F5344CB8AC3E}">
        <p14:creationId xmlns:p14="http://schemas.microsoft.com/office/powerpoint/2010/main" val="806011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3: Configurar el servicio</a:t>
            </a:r>
            <a:endParaRPr lang="en-US" dirty="0"/>
          </a:p>
        </p:txBody>
      </p:sp>
      <p:pic>
        <p:nvPicPr>
          <p:cNvPr id="5" name="Imagen 4"/>
          <p:cNvPicPr>
            <a:picLocks noChangeAspect="1"/>
          </p:cNvPicPr>
          <p:nvPr/>
        </p:nvPicPr>
        <p:blipFill>
          <a:blip r:embed="rId2"/>
          <a:stretch>
            <a:fillRect/>
          </a:stretch>
        </p:blipFill>
        <p:spPr>
          <a:xfrm>
            <a:off x="2265909" y="2159838"/>
            <a:ext cx="7658100" cy="42291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299183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3: Configurar el servicio</a:t>
            </a:r>
            <a:endParaRPr lang="en-US" dirty="0"/>
          </a:p>
        </p:txBody>
      </p:sp>
      <p:sp>
        <p:nvSpPr>
          <p:cNvPr id="3" name="Marcador de contenido 2"/>
          <p:cNvSpPr>
            <a:spLocks noGrp="1"/>
          </p:cNvSpPr>
          <p:nvPr>
            <p:ph idx="1"/>
          </p:nvPr>
        </p:nvSpPr>
        <p:spPr/>
        <p:txBody>
          <a:bodyPr/>
          <a:lstStyle/>
          <a:p>
            <a:r>
              <a:rPr lang="es-CR" dirty="0"/>
              <a:t>En el </a:t>
            </a:r>
            <a:r>
              <a:rPr lang="es-CR" dirty="0" err="1"/>
              <a:t>web.config</a:t>
            </a:r>
            <a:r>
              <a:rPr lang="es-CR" dirty="0"/>
              <a:t> del servicio vamos a agregar los </a:t>
            </a:r>
            <a:r>
              <a:rPr lang="es-CR" dirty="0" err="1"/>
              <a:t>behavior</a:t>
            </a:r>
            <a:r>
              <a:rPr lang="es-CR" dirty="0"/>
              <a:t> y </a:t>
            </a:r>
            <a:r>
              <a:rPr lang="es-CR" dirty="0" err="1"/>
              <a:t>binding</a:t>
            </a:r>
            <a:r>
              <a:rPr lang="es-CR" dirty="0"/>
              <a:t> siguientes</a:t>
            </a:r>
          </a:p>
          <a:p>
            <a:pPr lvl="1"/>
            <a:r>
              <a:rPr lang="es-CR" dirty="0"/>
              <a:t>Nota: En producción el valor de </a:t>
            </a:r>
            <a:r>
              <a:rPr lang="es-CR" i="1" dirty="0" err="1"/>
              <a:t>IncludeExceptionDetailInFaults</a:t>
            </a:r>
            <a:r>
              <a:rPr lang="es-CR" dirty="0"/>
              <a:t> debe estar en false, también se debe remover la sección </a:t>
            </a:r>
            <a:r>
              <a:rPr lang="es-CR" i="1" dirty="0" err="1"/>
              <a:t>ClientCertificate</a:t>
            </a:r>
            <a:endParaRPr lang="en-US" i="1" dirty="0"/>
          </a:p>
        </p:txBody>
      </p:sp>
      <p:pic>
        <p:nvPicPr>
          <p:cNvPr id="5" name="Imagen 4"/>
          <p:cNvPicPr>
            <a:picLocks noChangeAspect="1"/>
          </p:cNvPicPr>
          <p:nvPr/>
        </p:nvPicPr>
        <p:blipFill>
          <a:blip r:embed="rId2"/>
          <a:stretch>
            <a:fillRect/>
          </a:stretch>
        </p:blipFill>
        <p:spPr>
          <a:xfrm>
            <a:off x="7065215" y="3707438"/>
            <a:ext cx="4770228" cy="2341748"/>
          </a:xfrm>
          <a:prstGeom prst="rect">
            <a:avLst/>
          </a:prstGeom>
          <a:ln>
            <a:noFill/>
          </a:ln>
          <a:effectLst>
            <a:outerShdw blurRad="292100" dist="139700" dir="2700000" algn="tl" rotWithShape="0">
              <a:srgbClr val="333333">
                <a:alpha val="65000"/>
              </a:srgbClr>
            </a:outerShdw>
          </a:effectLst>
        </p:spPr>
      </p:pic>
      <p:pic>
        <p:nvPicPr>
          <p:cNvPr id="6" name="Imagen 5"/>
          <p:cNvPicPr>
            <a:picLocks noChangeAspect="1"/>
          </p:cNvPicPr>
          <p:nvPr/>
        </p:nvPicPr>
        <p:blipFill>
          <a:blip r:embed="rId3"/>
          <a:stretch>
            <a:fillRect/>
          </a:stretch>
        </p:blipFill>
        <p:spPr>
          <a:xfrm>
            <a:off x="354475" y="3054530"/>
            <a:ext cx="6454716" cy="364756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0599958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3: Configurar el servicio</a:t>
            </a:r>
            <a:endParaRPr lang="en-US" dirty="0"/>
          </a:p>
        </p:txBody>
      </p:sp>
      <p:sp>
        <p:nvSpPr>
          <p:cNvPr id="3" name="Marcador de contenido 2"/>
          <p:cNvSpPr>
            <a:spLocks noGrp="1"/>
          </p:cNvSpPr>
          <p:nvPr>
            <p:ph idx="1"/>
          </p:nvPr>
        </p:nvSpPr>
        <p:spPr>
          <a:xfrm>
            <a:off x="1202919" y="2011680"/>
            <a:ext cx="10580764" cy="4206240"/>
          </a:xfrm>
        </p:spPr>
        <p:txBody>
          <a:bodyPr/>
          <a:lstStyle/>
          <a:p>
            <a:r>
              <a:rPr lang="es-CR" dirty="0"/>
              <a:t>Para terminar la configuración del servicio se edita la sección </a:t>
            </a:r>
            <a:r>
              <a:rPr lang="es-CR" i="1" dirty="0" err="1"/>
              <a:t>services</a:t>
            </a:r>
            <a:endParaRPr lang="es-CR" i="1" dirty="0"/>
          </a:p>
          <a:p>
            <a:r>
              <a:rPr lang="es-CR" dirty="0"/>
              <a:t>Las </a:t>
            </a:r>
            <a:r>
              <a:rPr lang="es-CR" dirty="0" err="1"/>
              <a:t>seciones</a:t>
            </a:r>
            <a:r>
              <a:rPr lang="es-CR" dirty="0"/>
              <a:t> de </a:t>
            </a:r>
            <a:r>
              <a:rPr lang="es-CR" dirty="0" err="1"/>
              <a:t>Behaviors</a:t>
            </a:r>
            <a:r>
              <a:rPr lang="es-CR" dirty="0"/>
              <a:t>, </a:t>
            </a:r>
            <a:r>
              <a:rPr lang="es-CR" dirty="0" err="1"/>
              <a:t>Endpoints</a:t>
            </a:r>
            <a:r>
              <a:rPr lang="es-CR" dirty="0"/>
              <a:t> y </a:t>
            </a:r>
            <a:r>
              <a:rPr lang="es-CR" dirty="0" err="1"/>
              <a:t>Services</a:t>
            </a:r>
            <a:r>
              <a:rPr lang="es-CR" dirty="0"/>
              <a:t> deben ir dentro de </a:t>
            </a:r>
            <a:r>
              <a:rPr lang="es-CR" dirty="0" err="1"/>
              <a:t>system.serviceModel</a:t>
            </a:r>
            <a:endParaRPr lang="es-CR" dirty="0"/>
          </a:p>
          <a:p>
            <a:r>
              <a:rPr lang="es-CR" dirty="0"/>
              <a:t>Opcionalmente se recomienda activar el siguiente trace para efectos de </a:t>
            </a:r>
            <a:r>
              <a:rPr lang="es-CR" dirty="0" err="1"/>
              <a:t>debugging</a:t>
            </a:r>
            <a:endParaRPr lang="es-CR" dirty="0"/>
          </a:p>
          <a:p>
            <a:pPr lvl="1"/>
            <a:r>
              <a:rPr lang="en-US" dirty="0"/>
              <a:t>&lt;source name="</a:t>
            </a:r>
            <a:r>
              <a:rPr lang="en-US" dirty="0" err="1"/>
              <a:t>System.IdentityModel</a:t>
            </a:r>
            <a:r>
              <a:rPr lang="en-US" dirty="0"/>
              <a:t>" </a:t>
            </a:r>
            <a:r>
              <a:rPr lang="en-US" dirty="0" err="1"/>
              <a:t>switchValue</a:t>
            </a:r>
            <a:r>
              <a:rPr lang="en-US" dirty="0"/>
              <a:t>="All, </a:t>
            </a:r>
            <a:r>
              <a:rPr lang="en-US" dirty="0" err="1"/>
              <a:t>ActivityTracing</a:t>
            </a:r>
            <a:r>
              <a:rPr lang="en-US" dirty="0"/>
              <a:t>"&gt;</a:t>
            </a:r>
          </a:p>
        </p:txBody>
      </p:sp>
      <p:pic>
        <p:nvPicPr>
          <p:cNvPr id="4" name="Imagen 3"/>
          <p:cNvPicPr>
            <a:picLocks noChangeAspect="1"/>
          </p:cNvPicPr>
          <p:nvPr/>
        </p:nvPicPr>
        <p:blipFill>
          <a:blip r:embed="rId2"/>
          <a:stretch>
            <a:fillRect/>
          </a:stretch>
        </p:blipFill>
        <p:spPr>
          <a:xfrm>
            <a:off x="2980284" y="4010385"/>
            <a:ext cx="6229350" cy="230505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0045111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3: Configurar el servicio</a:t>
            </a:r>
            <a:endParaRPr lang="en-US" dirty="0"/>
          </a:p>
        </p:txBody>
      </p:sp>
      <p:sp>
        <p:nvSpPr>
          <p:cNvPr id="3" name="Marcador de contenido 2"/>
          <p:cNvSpPr>
            <a:spLocks noGrp="1"/>
          </p:cNvSpPr>
          <p:nvPr>
            <p:ph idx="1"/>
          </p:nvPr>
        </p:nvSpPr>
        <p:spPr>
          <a:xfrm>
            <a:off x="776377" y="2011680"/>
            <a:ext cx="4201065" cy="4206240"/>
          </a:xfrm>
        </p:spPr>
        <p:txBody>
          <a:bodyPr/>
          <a:lstStyle/>
          <a:p>
            <a:r>
              <a:rPr lang="es-CR" dirty="0"/>
              <a:t>Para comprobar que todo se ha hecho bien hacemos clic derecho en el servicio </a:t>
            </a:r>
            <a:r>
              <a:rPr lang="es-CR" dirty="0" err="1"/>
              <a:t>Calculator.svc</a:t>
            </a:r>
            <a:r>
              <a:rPr lang="es-CR" dirty="0"/>
              <a:t> y seleccionamos la opción: View in Browser</a:t>
            </a:r>
          </a:p>
          <a:p>
            <a:r>
              <a:rPr lang="es-CR" dirty="0"/>
              <a:t>Lo anterior debería mostrarnos una página con el nombre del servicio y un enlace para consultar su </a:t>
            </a:r>
            <a:r>
              <a:rPr lang="es-CR" dirty="0" err="1"/>
              <a:t>metadata</a:t>
            </a:r>
            <a:endParaRPr lang="en-US" dirty="0"/>
          </a:p>
        </p:txBody>
      </p:sp>
      <p:pic>
        <p:nvPicPr>
          <p:cNvPr id="4" name="Imagen 3"/>
          <p:cNvPicPr>
            <a:picLocks noChangeAspect="1"/>
          </p:cNvPicPr>
          <p:nvPr/>
        </p:nvPicPr>
        <p:blipFill>
          <a:blip r:embed="rId2"/>
          <a:stretch>
            <a:fillRect/>
          </a:stretch>
        </p:blipFill>
        <p:spPr>
          <a:xfrm>
            <a:off x="5077364" y="2038350"/>
            <a:ext cx="6781800" cy="41529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978965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CR" dirty="0"/>
              <a:t>Paso 4: Crear el Cliente</a:t>
            </a:r>
            <a:endParaRPr lang="en-US" dirty="0"/>
          </a:p>
        </p:txBody>
      </p:sp>
      <p:sp>
        <p:nvSpPr>
          <p:cNvPr id="3" name="Marcador de contenido 2"/>
          <p:cNvSpPr>
            <a:spLocks noGrp="1"/>
          </p:cNvSpPr>
          <p:nvPr>
            <p:ph idx="1"/>
          </p:nvPr>
        </p:nvSpPr>
        <p:spPr>
          <a:xfrm>
            <a:off x="310551" y="2011680"/>
            <a:ext cx="4183811" cy="4206240"/>
          </a:xfrm>
        </p:spPr>
        <p:txBody>
          <a:bodyPr/>
          <a:lstStyle/>
          <a:p>
            <a:r>
              <a:rPr lang="es-CR" dirty="0"/>
              <a:t>Vamos a agregar a la solución un proyecto de tipo aplicación de consola con el nombre: </a:t>
            </a:r>
            <a:r>
              <a:rPr lang="es-CR" i="1" dirty="0" err="1"/>
              <a:t>ClienteCertificado</a:t>
            </a:r>
            <a:endParaRPr lang="es-CR" i="1" dirty="0"/>
          </a:p>
          <a:p>
            <a:r>
              <a:rPr lang="es-CR" dirty="0"/>
              <a:t>En el cliente vamos a agregar la referencia al servicio </a:t>
            </a:r>
            <a:r>
              <a:rPr lang="es-CR" dirty="0" err="1"/>
              <a:t>Calculator</a:t>
            </a:r>
            <a:r>
              <a:rPr lang="es-CR" dirty="0"/>
              <a:t> y la vamos a nombrar </a:t>
            </a:r>
            <a:r>
              <a:rPr lang="es-CR" i="1" dirty="0" err="1"/>
              <a:t>CalculatorService</a:t>
            </a:r>
            <a:endParaRPr lang="es-CR" i="1" dirty="0"/>
          </a:p>
          <a:p>
            <a:r>
              <a:rPr lang="es-CR" dirty="0"/>
              <a:t>En el </a:t>
            </a:r>
            <a:r>
              <a:rPr lang="es-CR" dirty="0" err="1"/>
              <a:t>main</a:t>
            </a:r>
            <a:r>
              <a:rPr lang="es-CR" dirty="0"/>
              <a:t> vamos a agregar el siguiente código para invocar el servicio</a:t>
            </a:r>
            <a:endParaRPr lang="en-US" dirty="0"/>
          </a:p>
        </p:txBody>
      </p:sp>
      <p:pic>
        <p:nvPicPr>
          <p:cNvPr id="4" name="Imagen 3"/>
          <p:cNvPicPr>
            <a:picLocks noChangeAspect="1"/>
          </p:cNvPicPr>
          <p:nvPr/>
        </p:nvPicPr>
        <p:blipFill>
          <a:blip r:embed="rId2"/>
          <a:stretch>
            <a:fillRect/>
          </a:stretch>
        </p:blipFill>
        <p:spPr>
          <a:xfrm>
            <a:off x="5280355" y="2011680"/>
            <a:ext cx="6788000" cy="457241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7257305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 bandas">
  <a:themeElements>
    <a:clrScheme name="Banded">
      <a:dk1>
        <a:srgbClr val="2C2C2C"/>
      </a:dk1>
      <a:lt1>
        <a:srgbClr val="FFFFFF"/>
      </a:lt1>
      <a:dk2>
        <a:srgbClr val="606060"/>
      </a:dk2>
      <a:lt2>
        <a:srgbClr val="EDEDED"/>
      </a:lt2>
      <a:accent1>
        <a:srgbClr val="FFC000"/>
      </a:accent1>
      <a:accent2>
        <a:srgbClr val="A5D028"/>
      </a:accent2>
      <a:accent3>
        <a:srgbClr val="0CC978"/>
      </a:accent3>
      <a:accent4>
        <a:srgbClr val="099BDD"/>
      </a:accent4>
      <a:accent5>
        <a:srgbClr val="47BFCD"/>
      </a:accent5>
      <a:accent6>
        <a:srgbClr val="DD7C15"/>
      </a:accent6>
      <a:hlink>
        <a:srgbClr val="FF9933"/>
      </a:hlink>
      <a:folHlink>
        <a:srgbClr val="B2B2B2"/>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B1D2DA32-AC8B-4194-BF85-FF4A5B40EB50}"/>
    </a:ext>
  </a:extLst>
</a:theme>
</file>

<file path=docProps/app.xml><?xml version="1.0" encoding="utf-8"?>
<Properties xmlns="http://schemas.openxmlformats.org/officeDocument/2006/extended-properties" xmlns:vt="http://schemas.openxmlformats.org/officeDocument/2006/docPropsVTypes">
  <Template>Con bandas</Template>
  <TotalTime>446</TotalTime>
  <Words>784</Words>
  <Application>Microsoft Office PowerPoint</Application>
  <PresentationFormat>Panorámica</PresentationFormat>
  <Paragraphs>60</Paragraphs>
  <Slides>14</Slides>
  <Notes>0</Notes>
  <HiddenSlides>0</HiddenSlides>
  <MMClips>0</MMClips>
  <ScaleCrop>false</ScaleCrop>
  <HeadingPairs>
    <vt:vector size="4" baseType="variant">
      <vt:variant>
        <vt:lpstr>Tema</vt:lpstr>
      </vt:variant>
      <vt:variant>
        <vt:i4>1</vt:i4>
      </vt:variant>
      <vt:variant>
        <vt:lpstr>Títulos de diapositiva</vt:lpstr>
      </vt:variant>
      <vt:variant>
        <vt:i4>14</vt:i4>
      </vt:variant>
    </vt:vector>
  </HeadingPairs>
  <TitlesOfParts>
    <vt:vector size="15" baseType="lpstr">
      <vt:lpstr>Con bandas</vt:lpstr>
      <vt:lpstr>Laboratorio: WCF y Certificados Digitales</vt:lpstr>
      <vt:lpstr>Paso 1: Crear un certificado</vt:lpstr>
      <vt:lpstr>Paso 2: Crear el Servicio</vt:lpstr>
      <vt:lpstr>Paso 3: Configurar el servicio</vt:lpstr>
      <vt:lpstr>Paso 3: Configurar el servicio</vt:lpstr>
      <vt:lpstr>Paso 3: Configurar el servicio</vt:lpstr>
      <vt:lpstr>Paso 3: Configurar el servicio</vt:lpstr>
      <vt:lpstr>Paso 3: Configurar el servicio</vt:lpstr>
      <vt:lpstr>Paso 4: Crear el Cliente</vt:lpstr>
      <vt:lpstr>Paso 5: Configurar el cliente</vt:lpstr>
      <vt:lpstr>Paso 5: Configurar el cliente</vt:lpstr>
      <vt:lpstr>Paso 6: Ejecutar la aplicación</vt:lpstr>
      <vt:lpstr>Errores comunes</vt:lpstr>
      <vt:lpstr>Referencias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Laboratorio: WCF y Certificados Digitales</dc:title>
  <dc:creator>Oscar Rivera Salazar</dc:creator>
  <cp:lastModifiedBy>Oscar Rivera Salazar</cp:lastModifiedBy>
  <cp:revision>60</cp:revision>
  <dcterms:created xsi:type="dcterms:W3CDTF">2017-11-17T17:22:12Z</dcterms:created>
  <dcterms:modified xsi:type="dcterms:W3CDTF">2017-12-13T15:06:09Z</dcterms:modified>
</cp:coreProperties>
</file>