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7" r:id="rId8"/>
    <p:sldId id="258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s-es/library/ms731074(v=vs.110).aspx" TargetMode="External"/><Relationship Id="rId2" Type="http://schemas.openxmlformats.org/officeDocument/2006/relationships/hyperlink" Target="https://msdn.microsoft.com/en-us/library/ff405740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Seguridad en WCF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23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Seguridad y Autenticación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Tipos de credenciales soportados por </a:t>
            </a:r>
            <a:r>
              <a:rPr lang="es-CR" dirty="0" err="1" smtClean="0"/>
              <a:t>Message</a:t>
            </a:r>
            <a:r>
              <a:rPr lang="es-CR" dirty="0" smtClean="0"/>
              <a:t> Security en diferentes </a:t>
            </a:r>
            <a:r>
              <a:rPr lang="es-CR" dirty="0" err="1" smtClean="0"/>
              <a:t>bindings</a:t>
            </a:r>
            <a:r>
              <a:rPr lang="es-CR" dirty="0" smtClean="0"/>
              <a:t>:</a:t>
            </a:r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3081980"/>
            <a:ext cx="7315200" cy="247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3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Seguridad y Autenticación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20418"/>
            <a:ext cx="7315200" cy="440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5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Referencias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err="1" smtClean="0"/>
              <a:t>Programing</a:t>
            </a:r>
            <a:r>
              <a:rPr lang="es-CR" dirty="0" smtClean="0"/>
              <a:t> WCF </a:t>
            </a:r>
            <a:r>
              <a:rPr lang="es-CR" dirty="0" err="1" smtClean="0"/>
              <a:t>Services</a:t>
            </a:r>
            <a:r>
              <a:rPr lang="es-CR" dirty="0" smtClean="0"/>
              <a:t>, 2015 editorial </a:t>
            </a:r>
            <a:r>
              <a:rPr lang="es-CR" dirty="0" err="1" smtClean="0"/>
              <a:t>O’Reilly</a:t>
            </a:r>
            <a:endParaRPr lang="es-CR" dirty="0" smtClean="0"/>
          </a:p>
          <a:p>
            <a:r>
              <a:rPr lang="en-US" b="1" dirty="0">
                <a:hlinkClick r:id="rId2"/>
              </a:rPr>
              <a:t>Authentication and Authorization in WCF Services - Part </a:t>
            </a:r>
            <a:r>
              <a:rPr lang="en-US" b="1" dirty="0" smtClean="0">
                <a:hlinkClick r:id="rId2"/>
              </a:rPr>
              <a:t>1</a:t>
            </a:r>
            <a:endParaRPr lang="es-CR" dirty="0" smtClean="0"/>
          </a:p>
          <a:p>
            <a:r>
              <a:rPr lang="es-ES" b="1" dirty="0">
                <a:hlinkClick r:id="rId3"/>
              </a:rPr>
              <a:t>Seguridad del transporte con autenticación de certificados</a:t>
            </a:r>
            <a:endParaRPr lang="es-E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8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Security</a:t>
            </a:r>
            <a:r>
              <a:rPr lang="en-US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La transferencia de los mensajes entre el cliente y el servicio debe realizarse de forma segura</a:t>
            </a:r>
          </a:p>
          <a:p>
            <a:endParaRPr lang="es-CR" dirty="0" smtClean="0"/>
          </a:p>
          <a:p>
            <a:r>
              <a:rPr lang="es-CR" dirty="0" smtClean="0"/>
              <a:t>Se deben cumplir 3 aspectos</a:t>
            </a:r>
          </a:p>
          <a:p>
            <a:pPr lvl="1"/>
            <a:r>
              <a:rPr lang="es-CR" dirty="0" smtClean="0"/>
              <a:t>Integridad del mensaje: </a:t>
            </a:r>
          </a:p>
          <a:p>
            <a:pPr lvl="2"/>
            <a:r>
              <a:rPr lang="es-CR" dirty="0" smtClean="0"/>
              <a:t>El mensaje  no fue modificado</a:t>
            </a:r>
          </a:p>
          <a:p>
            <a:pPr lvl="1"/>
            <a:r>
              <a:rPr lang="es-CR" dirty="0" smtClean="0"/>
              <a:t>Privacidad del mensaje: </a:t>
            </a:r>
          </a:p>
          <a:p>
            <a:pPr lvl="2"/>
            <a:r>
              <a:rPr lang="es-CR" dirty="0" smtClean="0"/>
              <a:t>El mensaje es confidencial y ningún ente externo debe leer su contenido</a:t>
            </a:r>
          </a:p>
          <a:p>
            <a:pPr lvl="1"/>
            <a:r>
              <a:rPr lang="es-CR" dirty="0" smtClean="0"/>
              <a:t>Autenticación mutua: </a:t>
            </a:r>
          </a:p>
          <a:p>
            <a:pPr lvl="2" algn="ctr"/>
            <a:r>
              <a:rPr lang="es-CR" dirty="0" smtClean="0"/>
              <a:t>El cliente se conecta al servicio correcto y el servicio autentica al cliente</a:t>
            </a:r>
          </a:p>
        </p:txBody>
      </p:sp>
    </p:spTree>
    <p:extLst>
      <p:ext uri="{BB962C8B-B14F-4D97-AF65-F5344CB8AC3E}">
        <p14:creationId xmlns:p14="http://schemas.microsoft.com/office/powerpoint/2010/main" val="198586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Modos de seguridad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 err="1" smtClean="0"/>
              <a:t>None</a:t>
            </a:r>
            <a:endParaRPr lang="es-CR" b="1" dirty="0" smtClean="0"/>
          </a:p>
          <a:p>
            <a:pPr lvl="1"/>
            <a:r>
              <a:rPr lang="es-CR" dirty="0" smtClean="0"/>
              <a:t>La seguridad está apagada</a:t>
            </a:r>
          </a:p>
          <a:p>
            <a:r>
              <a:rPr lang="es-CR" b="1" dirty="0" err="1" smtClean="0"/>
              <a:t>Transport</a:t>
            </a:r>
            <a:endParaRPr lang="es-CR" b="1" dirty="0" smtClean="0"/>
          </a:p>
          <a:p>
            <a:pPr lvl="1"/>
            <a:r>
              <a:rPr lang="es-CR" dirty="0" smtClean="0"/>
              <a:t>Se utiliza un protocolo de comunicación seguro</a:t>
            </a:r>
          </a:p>
          <a:p>
            <a:pPr lvl="1"/>
            <a:r>
              <a:rPr lang="es-CR" dirty="0" smtClean="0"/>
              <a:t>Todo el canal de comunicación está encriptado</a:t>
            </a:r>
          </a:p>
          <a:p>
            <a:r>
              <a:rPr lang="es-CR" b="1" dirty="0" err="1" smtClean="0"/>
              <a:t>Message</a:t>
            </a:r>
            <a:endParaRPr lang="es-CR" b="1" dirty="0" smtClean="0"/>
          </a:p>
          <a:p>
            <a:pPr lvl="1"/>
            <a:r>
              <a:rPr lang="es-CR" dirty="0" smtClean="0"/>
              <a:t>Solo se encripta el mensaje</a:t>
            </a:r>
          </a:p>
          <a:p>
            <a:r>
              <a:rPr lang="es-CR" b="1" dirty="0" smtClean="0"/>
              <a:t>Mixto</a:t>
            </a:r>
            <a:r>
              <a:rPr lang="es-CR" dirty="0" smtClean="0"/>
              <a:t> (</a:t>
            </a:r>
            <a:r>
              <a:rPr lang="en-US" dirty="0" err="1"/>
              <a:t>TransportWithMessageCredential</a:t>
            </a:r>
            <a:r>
              <a:rPr lang="es-CR" dirty="0" smtClean="0"/>
              <a:t>)</a:t>
            </a:r>
          </a:p>
          <a:p>
            <a:pPr lvl="1"/>
            <a:r>
              <a:rPr lang="es-CR" dirty="0" smtClean="0"/>
              <a:t>Utiliza el modo </a:t>
            </a:r>
            <a:r>
              <a:rPr lang="es-CR" dirty="0" err="1" smtClean="0"/>
              <a:t>Transport</a:t>
            </a:r>
            <a:r>
              <a:rPr lang="es-CR" dirty="0" smtClean="0"/>
              <a:t> y el modo </a:t>
            </a:r>
            <a:r>
              <a:rPr lang="es-CR" dirty="0" err="1" smtClean="0"/>
              <a:t>Message</a:t>
            </a:r>
            <a:r>
              <a:rPr lang="es-CR" dirty="0" smtClean="0"/>
              <a:t> para los credenciales de usuario </a:t>
            </a:r>
          </a:p>
          <a:p>
            <a:pPr lvl="1"/>
            <a:r>
              <a:rPr lang="es-CR" dirty="0" smtClean="0"/>
              <a:t>Raramente usado</a:t>
            </a:r>
          </a:p>
          <a:p>
            <a:r>
              <a:rPr lang="es-CR" b="1" dirty="0" smtClean="0"/>
              <a:t>Ambos </a:t>
            </a:r>
            <a:r>
              <a:rPr lang="es-CR" dirty="0" smtClean="0"/>
              <a:t>(</a:t>
            </a:r>
            <a:r>
              <a:rPr lang="es-CR" dirty="0" err="1" smtClean="0"/>
              <a:t>Both</a:t>
            </a:r>
            <a:r>
              <a:rPr lang="es-CR" dirty="0" smtClean="0"/>
              <a:t>)</a:t>
            </a:r>
          </a:p>
          <a:p>
            <a:pPr lvl="1"/>
            <a:r>
              <a:rPr lang="es-CR" dirty="0" smtClean="0"/>
              <a:t>Se encripta el mensaje y se envía en un canal igualmente encriptado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5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Modos de seguridad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b="1" dirty="0" err="1" smtClean="0"/>
              <a:t>Transport</a:t>
            </a:r>
            <a:endParaRPr lang="es-CR" b="1" dirty="0" smtClean="0"/>
          </a:p>
          <a:p>
            <a:pPr lvl="1"/>
            <a:r>
              <a:rPr lang="es-CR" dirty="0" smtClean="0"/>
              <a:t>Se utiliza un protocolo de comunicación seguro</a:t>
            </a:r>
          </a:p>
          <a:p>
            <a:pPr lvl="1"/>
            <a:r>
              <a:rPr lang="es-CR" dirty="0" smtClean="0"/>
              <a:t>Los protocolos disponibles son: HTTPS, TCP, IPC y MSMQ</a:t>
            </a:r>
          </a:p>
          <a:p>
            <a:pPr lvl="1"/>
            <a:r>
              <a:rPr lang="es-CR" dirty="0" smtClean="0"/>
              <a:t>Se encripta toda comunicación en el canal garantizando:</a:t>
            </a:r>
          </a:p>
          <a:p>
            <a:pPr lvl="2"/>
            <a:r>
              <a:rPr lang="es-CR" dirty="0" smtClean="0"/>
              <a:t>Integridad: Sin la llave de </a:t>
            </a:r>
            <a:r>
              <a:rPr lang="es-CR" dirty="0" err="1" smtClean="0"/>
              <a:t>encripción</a:t>
            </a:r>
            <a:r>
              <a:rPr lang="es-CR" dirty="0" smtClean="0"/>
              <a:t> no se puede modificar el mensaje</a:t>
            </a:r>
          </a:p>
          <a:p>
            <a:pPr lvl="2"/>
            <a:r>
              <a:rPr lang="es-CR" dirty="0" smtClean="0"/>
              <a:t>Privacidad: Solo el recipiente puede ver el mensaje</a:t>
            </a:r>
          </a:p>
          <a:p>
            <a:pPr lvl="2"/>
            <a:r>
              <a:rPr lang="es-CR" dirty="0" smtClean="0"/>
              <a:t>Autenticación mutua: Cuando el mensaje es </a:t>
            </a:r>
            <a:r>
              <a:rPr lang="es-CR" dirty="0" err="1" smtClean="0"/>
              <a:t>desencriptado</a:t>
            </a:r>
            <a:r>
              <a:rPr lang="es-CR" dirty="0" smtClean="0"/>
              <a:t>, el servicio puede ver los credenciales del cliente y autenticarlo</a:t>
            </a:r>
          </a:p>
          <a:p>
            <a:pPr lvl="1"/>
            <a:r>
              <a:rPr lang="es-CR" dirty="0" smtClean="0"/>
              <a:t>Se puede beneficiar de la aceleración de hardware en las tarjetas de red para no sobrecargar el CPU al encriptar/</a:t>
            </a:r>
            <a:r>
              <a:rPr lang="es-CR" dirty="0" err="1" smtClean="0"/>
              <a:t>desencriptar</a:t>
            </a:r>
            <a:endParaRPr lang="es-CR" dirty="0" smtClean="0"/>
          </a:p>
          <a:p>
            <a:pPr lvl="1"/>
            <a:r>
              <a:rPr lang="es-CR" dirty="0" err="1" smtClean="0"/>
              <a:t>Trasport</a:t>
            </a:r>
            <a:r>
              <a:rPr lang="es-CR" dirty="0" smtClean="0"/>
              <a:t> es la forma mas simple y ligera de implementar la seguridad</a:t>
            </a:r>
          </a:p>
          <a:p>
            <a:pPr lvl="1"/>
            <a:r>
              <a:rPr lang="es-CR" dirty="0" smtClean="0"/>
              <a:t>Solo es seguro de punto a punto, no se garantiza la seguridad si le mensaje viaja por intermediarios antes de legar a su destino</a:t>
            </a:r>
          </a:p>
          <a:p>
            <a:pPr lvl="1"/>
            <a:r>
              <a:rPr lang="es-CR" dirty="0" smtClean="0"/>
              <a:t>Se utiliza en aplicaciones para </a:t>
            </a:r>
            <a:r>
              <a:rPr lang="es-CR" b="1" dirty="0" smtClean="0"/>
              <a:t>Intranets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8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Modos de seguridad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 err="1" smtClean="0"/>
              <a:t>Message</a:t>
            </a:r>
            <a:endParaRPr lang="es-CR" b="1" dirty="0" smtClean="0"/>
          </a:p>
          <a:p>
            <a:pPr lvl="1"/>
            <a:r>
              <a:rPr lang="es-CR" dirty="0" smtClean="0"/>
              <a:t>Se encripta el mensaje obteniendo integridad, privacidad y autenticación mutua, por las mismas razones que el modo </a:t>
            </a:r>
            <a:r>
              <a:rPr lang="es-CR" dirty="0" err="1" smtClean="0"/>
              <a:t>Transport</a:t>
            </a:r>
            <a:endParaRPr lang="es-CR" dirty="0" smtClean="0"/>
          </a:p>
          <a:p>
            <a:pPr lvl="1"/>
            <a:r>
              <a:rPr lang="es-CR" dirty="0" smtClean="0"/>
              <a:t>El mensaje puede viajar seguro sobre canales no encriptados como HTTP</a:t>
            </a:r>
          </a:p>
          <a:p>
            <a:pPr lvl="1"/>
            <a:r>
              <a:rPr lang="es-CR" dirty="0" err="1" smtClean="0"/>
              <a:t>Message</a:t>
            </a:r>
            <a:r>
              <a:rPr lang="es-CR" dirty="0" smtClean="0"/>
              <a:t> </a:t>
            </a:r>
            <a:r>
              <a:rPr lang="es-CR" dirty="0" err="1" smtClean="0"/>
              <a:t>security</a:t>
            </a:r>
            <a:r>
              <a:rPr lang="es-CR" dirty="0" smtClean="0"/>
              <a:t> es seguro de extremo a extremo, no importa si el mensaje viaja a través de varios intermediarios</a:t>
            </a:r>
          </a:p>
          <a:p>
            <a:pPr lvl="1"/>
            <a:r>
              <a:rPr lang="es-CR" dirty="0" smtClean="0"/>
              <a:t>Esta basado en estándares de seguridad diseñados para la interoperabilidad</a:t>
            </a:r>
          </a:p>
          <a:p>
            <a:pPr lvl="1"/>
            <a:r>
              <a:rPr lang="es-CR" dirty="0" smtClean="0"/>
              <a:t>Es utilizado en aplicaciones de internet donde el canal no es necesariamente seguro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4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Configuración de la seguridad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Los modos de seguridad se configuran a nivel de </a:t>
            </a:r>
            <a:r>
              <a:rPr lang="es-CR" dirty="0" err="1" smtClean="0"/>
              <a:t>Binding</a:t>
            </a:r>
            <a:endParaRPr lang="es-CR" dirty="0" smtClean="0"/>
          </a:p>
          <a:p>
            <a:r>
              <a:rPr lang="es-CR" dirty="0" smtClean="0"/>
              <a:t>Los diferentes tipos de </a:t>
            </a:r>
            <a:r>
              <a:rPr lang="es-CR" dirty="0" err="1" smtClean="0"/>
              <a:t>bindings</a:t>
            </a:r>
            <a:r>
              <a:rPr lang="es-CR" dirty="0" smtClean="0"/>
              <a:t> tienen un tipo de seguridad por defecto y soportan diferentes modos</a:t>
            </a:r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746" y="2650255"/>
            <a:ext cx="6868244" cy="239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Autenticación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Los modos de seguridad se basan en la </a:t>
            </a:r>
            <a:r>
              <a:rPr lang="es-CR" dirty="0" err="1" smtClean="0"/>
              <a:t>encripción</a:t>
            </a:r>
            <a:r>
              <a:rPr lang="es-CR" dirty="0" smtClean="0"/>
              <a:t> del mensaje y/o el canal de comunicación.</a:t>
            </a:r>
          </a:p>
          <a:p>
            <a:r>
              <a:rPr lang="es-CR" dirty="0" smtClean="0"/>
              <a:t>La autenticación, por otro lado, es el acto de validar que el cliente que se comunica con el servicio es quien dice ser</a:t>
            </a:r>
          </a:p>
          <a:p>
            <a:r>
              <a:rPr lang="es-CR" dirty="0" smtClean="0"/>
              <a:t>WCF soporta diferentes modos de autenticación que se pueden combinar con los modos se seguridad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2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Modos de autenticación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b="1" dirty="0" smtClean="0"/>
              <a:t>Sin autenticación</a:t>
            </a:r>
          </a:p>
          <a:p>
            <a:pPr lvl="1"/>
            <a:r>
              <a:rPr lang="es-CR" dirty="0" smtClean="0"/>
              <a:t>Todos los clientes son permitidos</a:t>
            </a:r>
          </a:p>
          <a:p>
            <a:r>
              <a:rPr lang="es-CR" b="1" dirty="0" smtClean="0"/>
              <a:t>Autenticación de Windows</a:t>
            </a:r>
          </a:p>
          <a:p>
            <a:pPr lvl="1"/>
            <a:r>
              <a:rPr lang="es-CR" dirty="0" smtClean="0"/>
              <a:t>El cliente usa sus credenciales de Windows para autenticarse</a:t>
            </a:r>
          </a:p>
          <a:p>
            <a:r>
              <a:rPr lang="es-CR" b="1" dirty="0" smtClean="0"/>
              <a:t>Usuario y Contraseña</a:t>
            </a:r>
          </a:p>
          <a:p>
            <a:pPr lvl="1"/>
            <a:r>
              <a:rPr lang="es-CR" dirty="0" smtClean="0"/>
              <a:t>El cliente envía un nombre de usuario y contraseña al servicio</a:t>
            </a:r>
          </a:p>
          <a:p>
            <a:pPr lvl="1"/>
            <a:r>
              <a:rPr lang="es-CR" dirty="0" smtClean="0"/>
              <a:t>El servicio valida los datos contra una base de datos u otro almacén de usuarios</a:t>
            </a:r>
          </a:p>
          <a:p>
            <a:r>
              <a:rPr lang="es-CR" b="1" dirty="0" smtClean="0"/>
              <a:t>Certificado digital (Certificado X509)</a:t>
            </a:r>
          </a:p>
          <a:p>
            <a:pPr lvl="1"/>
            <a:r>
              <a:rPr lang="es-CR" dirty="0" smtClean="0"/>
              <a:t>El cliente se identifica mediante un certificado digital</a:t>
            </a:r>
          </a:p>
          <a:p>
            <a:pPr lvl="1"/>
            <a:r>
              <a:rPr lang="es-CR" dirty="0" smtClean="0"/>
              <a:t>El servicio conoce de antemano ese certificado</a:t>
            </a:r>
          </a:p>
          <a:p>
            <a:r>
              <a:rPr lang="es-CR" b="1" dirty="0" err="1" smtClean="0"/>
              <a:t>Token</a:t>
            </a:r>
            <a:endParaRPr lang="es-CR" b="1" dirty="0" smtClean="0"/>
          </a:p>
          <a:p>
            <a:pPr lvl="1"/>
            <a:r>
              <a:rPr lang="es-CR" dirty="0" smtClean="0"/>
              <a:t>Tanto el cliente como el servicio utilizan un servicio externo de </a:t>
            </a:r>
            <a:r>
              <a:rPr lang="es-CR" dirty="0" err="1" smtClean="0"/>
              <a:t>Tokens</a:t>
            </a:r>
            <a:r>
              <a:rPr lang="es-CR" dirty="0" smtClean="0"/>
              <a:t> para identificarse</a:t>
            </a:r>
          </a:p>
          <a:p>
            <a:r>
              <a:rPr lang="es-CR" b="1" dirty="0" err="1" smtClean="0"/>
              <a:t>Custom</a:t>
            </a:r>
            <a:endParaRPr lang="es-CR" b="1" dirty="0" smtClean="0"/>
          </a:p>
          <a:p>
            <a:pPr lvl="1"/>
            <a:r>
              <a:rPr lang="es-CR" dirty="0" smtClean="0"/>
              <a:t>Se utilizan métodos personalizados en el servicio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Seguridad y Autenticación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Tipos de credenciales soportados por </a:t>
            </a:r>
            <a:r>
              <a:rPr lang="es-CR" dirty="0" err="1" smtClean="0"/>
              <a:t>Transport</a:t>
            </a:r>
            <a:r>
              <a:rPr lang="es-CR" dirty="0" smtClean="0"/>
              <a:t> Security en diferentes </a:t>
            </a:r>
            <a:r>
              <a:rPr lang="es-CR" dirty="0" err="1" smtClean="0"/>
              <a:t>bindings</a:t>
            </a:r>
            <a:r>
              <a:rPr lang="es-CR" dirty="0" smtClean="0"/>
              <a:t>:</a:t>
            </a:r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7" y="2914885"/>
            <a:ext cx="6847795" cy="252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44783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134</TotalTime>
  <Words>583</Words>
  <Application>Microsoft Office PowerPoint</Application>
  <PresentationFormat>Panorámica</PresentationFormat>
  <Paragraphs>85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Marco</vt:lpstr>
      <vt:lpstr>Seguridad en WCF</vt:lpstr>
      <vt:lpstr>Transfer Security </vt:lpstr>
      <vt:lpstr>Modos de seguridad</vt:lpstr>
      <vt:lpstr>Modos de seguridad</vt:lpstr>
      <vt:lpstr>Modos de seguridad</vt:lpstr>
      <vt:lpstr>Configuración de la seguridad</vt:lpstr>
      <vt:lpstr>Autenticación</vt:lpstr>
      <vt:lpstr>Modos de autenticación</vt:lpstr>
      <vt:lpstr>Seguridad y Autenticación</vt:lpstr>
      <vt:lpstr>Seguridad y Autenticación</vt:lpstr>
      <vt:lpstr>Seguridad y Autenticación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en WCF</dc:title>
  <dc:creator>Oscar Rivera Salazar</dc:creator>
  <cp:lastModifiedBy>Oscar Rivera Salazar</cp:lastModifiedBy>
  <cp:revision>23</cp:revision>
  <dcterms:created xsi:type="dcterms:W3CDTF">2017-10-09T15:24:19Z</dcterms:created>
  <dcterms:modified xsi:type="dcterms:W3CDTF">2017-10-09T17:38:27Z</dcterms:modified>
</cp:coreProperties>
</file>