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6" r:id="rId10"/>
    <p:sldId id="267" r:id="rId11"/>
    <p:sldId id="262" r:id="rId12"/>
    <p:sldId id="264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DFD1CB0-7C83-4F2C-987D-6BF4DE382539}"/>
    <pc:docChg chg="modSld">
      <pc:chgData name="" userId="" providerId="" clId="Web-{3DFD1CB0-7C83-4F2C-987D-6BF4DE382539}" dt="2018-02-22T17:45:00.461" v="3"/>
      <pc:docMkLst>
        <pc:docMk/>
      </pc:docMkLst>
      <pc:sldChg chg="modSp">
        <pc:chgData name="" userId="" providerId="" clId="Web-{3DFD1CB0-7C83-4F2C-987D-6BF4DE382539}" dt="2018-02-22T17:45:00.461" v="2"/>
        <pc:sldMkLst>
          <pc:docMk/>
          <pc:sldMk cId="2634380966" sldId="258"/>
        </pc:sldMkLst>
        <pc:spChg chg="mod">
          <ac:chgData name="" userId="" providerId="" clId="Web-{3DFD1CB0-7C83-4F2C-987D-6BF4DE382539}" dt="2018-02-22T17:45:00.461" v="2"/>
          <ac:spMkLst>
            <pc:docMk/>
            <pc:sldMk cId="2634380966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1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4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4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4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0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2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6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4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2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framework/wcf/diagnostics/tracing/emitting-user-code-tra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/>
              <a:t>Tracing</a:t>
            </a:r>
            <a:r>
              <a:rPr lang="es-CR" dirty="0"/>
              <a:t> en WCF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0876"/>
          </a:xfrm>
        </p:spPr>
        <p:txBody>
          <a:bodyPr/>
          <a:lstStyle/>
          <a:p>
            <a:r>
              <a:rPr lang="es-CR" dirty="0" err="1"/>
              <a:t>Listeners</a:t>
            </a:r>
            <a:r>
              <a:rPr lang="es-CR" dirty="0"/>
              <a:t> personalizados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7917" y="2398142"/>
            <a:ext cx="5193101" cy="3470951"/>
          </a:xfrm>
        </p:spPr>
        <p:txBody>
          <a:bodyPr>
            <a:normAutofit fontScale="92500" lnSpcReduction="10000"/>
          </a:bodyPr>
          <a:lstStyle/>
          <a:p>
            <a:r>
              <a:rPr lang="es-CR" dirty="0"/>
              <a:t>Para crear un </a:t>
            </a:r>
            <a:r>
              <a:rPr lang="es-CR" dirty="0" err="1"/>
              <a:t>listener</a:t>
            </a:r>
            <a:r>
              <a:rPr lang="es-CR" dirty="0"/>
              <a:t> personalizado solo se debe extender la clase </a:t>
            </a:r>
            <a:r>
              <a:rPr lang="en-US" dirty="0" err="1"/>
              <a:t>TraceListener</a:t>
            </a:r>
            <a:r>
              <a:rPr lang="en-US" dirty="0"/>
              <a:t> e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Write y </a:t>
            </a:r>
            <a:r>
              <a:rPr lang="en-US" dirty="0" err="1"/>
              <a:t>WriteLine</a:t>
            </a:r>
            <a:endParaRPr lang="en-US" dirty="0"/>
          </a:p>
          <a:p>
            <a:r>
              <a:rPr lang="es-CR" dirty="0"/>
              <a:t>El siguiente ejemplo muestra como crear un </a:t>
            </a:r>
            <a:r>
              <a:rPr lang="es-CR" dirty="0" err="1"/>
              <a:t>listener</a:t>
            </a:r>
            <a:r>
              <a:rPr lang="es-CR" dirty="0"/>
              <a:t> que escriba en base de datos utilizando </a:t>
            </a:r>
            <a:r>
              <a:rPr lang="es-CR" dirty="0" err="1"/>
              <a:t>Entity</a:t>
            </a:r>
            <a:r>
              <a:rPr lang="es-CR" dirty="0"/>
              <a:t> Framework</a:t>
            </a:r>
          </a:p>
          <a:p>
            <a:r>
              <a:rPr lang="es-CR" dirty="0"/>
              <a:t>Se utiliza un modelo llamado Trace, el cual consta de un campo de fecha y uno de tipo </a:t>
            </a:r>
            <a:r>
              <a:rPr lang="es-CR" dirty="0" err="1"/>
              <a:t>string</a:t>
            </a:r>
            <a:r>
              <a:rPr lang="es-CR" dirty="0"/>
              <a:t> para guardar el mensaje</a:t>
            </a:r>
          </a:p>
          <a:p>
            <a:r>
              <a:rPr lang="es-CR" dirty="0"/>
              <a:t>Para agregarlo al archivo de configuración se deben indicar tanto el nombre de la clase como el </a:t>
            </a:r>
            <a:r>
              <a:rPr lang="es-CR" dirty="0" err="1"/>
              <a:t>namespace</a:t>
            </a:r>
            <a:endParaRPr lang="en-US" dirty="0"/>
          </a:p>
          <a:p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70" y="1737360"/>
            <a:ext cx="5133975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49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4446"/>
          </a:xfrm>
        </p:spPr>
        <p:txBody>
          <a:bodyPr/>
          <a:lstStyle/>
          <a:p>
            <a:r>
              <a:rPr lang="es-CR" dirty="0"/>
              <a:t>Enviar mensajes personalizados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86595" y="2208362"/>
            <a:ext cx="5244861" cy="4045788"/>
          </a:xfrm>
        </p:spPr>
        <p:txBody>
          <a:bodyPr/>
          <a:lstStyle/>
          <a:p>
            <a:r>
              <a:rPr lang="es-CR" dirty="0"/>
              <a:t>Podemos enviar mensajes personalizados de la siguiente manera:</a:t>
            </a:r>
          </a:p>
          <a:p>
            <a:pPr lvl="1"/>
            <a:r>
              <a:rPr lang="es-CR" dirty="0"/>
              <a:t>En el código se crea una instancia de la clase </a:t>
            </a:r>
            <a:r>
              <a:rPr lang="es-CR" dirty="0" err="1"/>
              <a:t>TraceSource</a:t>
            </a:r>
            <a:r>
              <a:rPr lang="es-CR" dirty="0"/>
              <a:t> y se le asigna un nombre</a:t>
            </a:r>
          </a:p>
          <a:p>
            <a:pPr lvl="1"/>
            <a:r>
              <a:rPr lang="es-CR" dirty="0"/>
              <a:t>Utilizamos dicha instancia para enviar nuestros mensajes </a:t>
            </a:r>
          </a:p>
          <a:p>
            <a:pPr lvl="1"/>
            <a:r>
              <a:rPr lang="es-CR" dirty="0"/>
              <a:t>En el .</a:t>
            </a:r>
            <a:r>
              <a:rPr lang="es-CR" dirty="0" err="1"/>
              <a:t>config</a:t>
            </a:r>
            <a:r>
              <a:rPr lang="es-CR" dirty="0"/>
              <a:t> agregamos un </a:t>
            </a:r>
            <a:r>
              <a:rPr lang="es-CR" dirty="0" err="1"/>
              <a:t>source</a:t>
            </a:r>
            <a:r>
              <a:rPr lang="es-CR" dirty="0"/>
              <a:t> con el nombre que utilizamos</a:t>
            </a:r>
          </a:p>
          <a:p>
            <a:pPr lvl="1"/>
            <a:r>
              <a:rPr lang="es-CR" dirty="0"/>
              <a:t>En </a:t>
            </a:r>
            <a:r>
              <a:rPr lang="es-CR" dirty="0" err="1"/>
              <a:t>switchValue</a:t>
            </a:r>
            <a:r>
              <a:rPr lang="es-CR" dirty="0"/>
              <a:t> podemos especificar si escuchar todos los niveles de severidad o solo los errores</a:t>
            </a:r>
          </a:p>
          <a:p>
            <a:pPr lvl="1"/>
            <a:r>
              <a:rPr lang="es-CR" dirty="0"/>
              <a:t>Nótese que en el ejemplo se usa el </a:t>
            </a:r>
            <a:r>
              <a:rPr lang="es-CR" dirty="0" err="1"/>
              <a:t>listener</a:t>
            </a:r>
            <a:r>
              <a:rPr lang="es-CR" dirty="0"/>
              <a:t> personalizado</a:t>
            </a:r>
          </a:p>
          <a:p>
            <a:pPr lvl="1"/>
            <a:r>
              <a:rPr lang="es-CR" dirty="0">
                <a:hlinkClick r:id="rId2"/>
              </a:rPr>
              <a:t>más </a:t>
            </a:r>
            <a:r>
              <a:rPr lang="es-CR" dirty="0" err="1">
                <a:hlinkClick r:id="rId2"/>
              </a:rPr>
              <a:t>info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37" y="5266592"/>
            <a:ext cx="5076825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338" y="1095375"/>
            <a:ext cx="5113718" cy="358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68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Ver los mensajes del Trace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Dependiendo del </a:t>
            </a:r>
            <a:r>
              <a:rPr lang="es-CR" dirty="0" err="1"/>
              <a:t>listener</a:t>
            </a:r>
            <a:r>
              <a:rPr lang="es-CR" dirty="0"/>
              <a:t> configurado, basta con ir a la ruta del archivo del log, o la tabla de base de datos donde guardamos los mensajes</a:t>
            </a:r>
          </a:p>
          <a:p>
            <a:r>
              <a:rPr lang="es-CR" dirty="0"/>
              <a:t>Los mensajes se guardan como una sola línea, así que tener un formateador de </a:t>
            </a:r>
            <a:r>
              <a:rPr lang="es-CR" dirty="0" err="1"/>
              <a:t>xml</a:t>
            </a:r>
            <a:r>
              <a:rPr lang="es-CR" dirty="0"/>
              <a:t> será de gran utilidad</a:t>
            </a:r>
          </a:p>
          <a:p>
            <a:pPr lvl="1"/>
            <a:endParaRPr lang="es-CR" dirty="0"/>
          </a:p>
          <a:p>
            <a:pPr lvl="1"/>
            <a:r>
              <a:rPr lang="es-CR" dirty="0"/>
              <a:t>Ejemplo en base de datos: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738" y="3023019"/>
            <a:ext cx="3990975" cy="3486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ángulo redondeado 5"/>
          <p:cNvSpPr/>
          <p:nvPr/>
        </p:nvSpPr>
        <p:spPr>
          <a:xfrm>
            <a:off x="5978106" y="5869094"/>
            <a:ext cx="1958196" cy="316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Ver los mensajes del Trace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49973" cy="4023360"/>
          </a:xfrm>
        </p:spPr>
        <p:txBody>
          <a:bodyPr/>
          <a:lstStyle/>
          <a:p>
            <a:r>
              <a:rPr lang="es-CR" dirty="0"/>
              <a:t>Ejemplo en el archivo:</a:t>
            </a:r>
          </a:p>
          <a:p>
            <a:pPr lvl="1"/>
            <a:r>
              <a:rPr lang="es-CR" dirty="0"/>
              <a:t>Como se puede apreciar, es una sola línea de varios </a:t>
            </a:r>
            <a:r>
              <a:rPr lang="es-CR" dirty="0" err="1"/>
              <a:t>xml</a:t>
            </a:r>
            <a:r>
              <a:rPr lang="es-CR" dirty="0"/>
              <a:t> concatenados</a:t>
            </a:r>
          </a:p>
          <a:p>
            <a:pPr lvl="1"/>
            <a:r>
              <a:rPr lang="es-CR" dirty="0"/>
              <a:t>Para visualizarlo se recomienda utilizar el programa </a:t>
            </a:r>
            <a:r>
              <a:rPr lang="es-CR" dirty="0" err="1"/>
              <a:t>SvcTraceViewer</a:t>
            </a:r>
            <a:r>
              <a:rPr lang="es-CR" dirty="0"/>
              <a:t> (</a:t>
            </a:r>
            <a:r>
              <a:rPr lang="en-US" dirty="0"/>
              <a:t>Program Files\Microsoft SDKs\Windows\v7.0A\Bin</a:t>
            </a:r>
            <a:r>
              <a:rPr lang="es-CR" dirty="0"/>
              <a:t>)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18" y="3113139"/>
            <a:ext cx="9391650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33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Ver los mensajes del Trace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Utilizando </a:t>
            </a:r>
            <a:r>
              <a:rPr lang="es-CR" dirty="0" err="1"/>
              <a:t>SvcTraceViewer</a:t>
            </a:r>
            <a:r>
              <a:rPr lang="es-CR" dirty="0"/>
              <a:t> para abrir el archivo del trace 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00" y="2343150"/>
            <a:ext cx="10260474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44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Otra forma de activación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 lugar de indicar los niveles de severidad en la propiedad </a:t>
            </a:r>
            <a:r>
              <a:rPr lang="es-CR" dirty="0" err="1"/>
              <a:t>switchValue</a:t>
            </a:r>
            <a:r>
              <a:rPr lang="es-CR" dirty="0"/>
              <a:t> del </a:t>
            </a:r>
            <a:r>
              <a:rPr lang="es-CR" dirty="0" err="1"/>
              <a:t>source</a:t>
            </a:r>
            <a:r>
              <a:rPr lang="es-CR" dirty="0"/>
              <a:t>, se puede configurar una sección </a:t>
            </a:r>
            <a:r>
              <a:rPr lang="es-CR" dirty="0" err="1"/>
              <a:t>switches</a:t>
            </a:r>
            <a:r>
              <a:rPr lang="es-CR" dirty="0"/>
              <a:t> para determinar a nivel general que mensajes </a:t>
            </a:r>
            <a:r>
              <a:rPr lang="es-CR" dirty="0" err="1"/>
              <a:t>loguear</a:t>
            </a:r>
            <a:endParaRPr lang="es-CR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92" y="2686140"/>
            <a:ext cx="6886575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59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Consideraciones adicionales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Mantenga el trace apagado hasta que realmente sea necesario investigar un comportamiento en producción</a:t>
            </a:r>
          </a:p>
          <a:p>
            <a:r>
              <a:rPr lang="es-CR" dirty="0"/>
              <a:t>Los trace se pueden configurar mediante código en lugar del archivo .</a:t>
            </a:r>
            <a:r>
              <a:rPr lang="es-CR" dirty="0" err="1"/>
              <a:t>config</a:t>
            </a:r>
            <a:r>
              <a:rPr lang="es-CR" dirty="0"/>
              <a:t>, pero utilizar el .</a:t>
            </a:r>
            <a:r>
              <a:rPr lang="es-CR" dirty="0" err="1"/>
              <a:t>config</a:t>
            </a:r>
            <a:r>
              <a:rPr lang="es-CR" dirty="0"/>
              <a:t> es más práctico</a:t>
            </a:r>
          </a:p>
          <a:p>
            <a:r>
              <a:rPr lang="es-CR" dirty="0"/>
              <a:t>Utilice solo los </a:t>
            </a:r>
            <a:r>
              <a:rPr lang="es-CR" dirty="0" err="1"/>
              <a:t>sources</a:t>
            </a:r>
            <a:r>
              <a:rPr lang="es-CR" dirty="0"/>
              <a:t> necesarios para el problema que desea rastrear</a:t>
            </a:r>
          </a:p>
          <a:p>
            <a:r>
              <a:rPr lang="es-CR" dirty="0"/>
              <a:t>Utilice los </a:t>
            </a:r>
            <a:r>
              <a:rPr lang="es-CR" dirty="0" err="1"/>
              <a:t>switches</a:t>
            </a:r>
            <a:r>
              <a:rPr lang="es-CR" dirty="0"/>
              <a:t> en el mínimo nivel que pueda para evitar </a:t>
            </a:r>
            <a:r>
              <a:rPr lang="es-CR" dirty="0" err="1"/>
              <a:t>loguear</a:t>
            </a:r>
            <a:r>
              <a:rPr lang="es-CR" dirty="0"/>
              <a:t> mensajes innecesarios</a:t>
            </a:r>
          </a:p>
          <a:p>
            <a:r>
              <a:rPr lang="es-CR" dirty="0"/>
              <a:t>En escenarios de mucha concurrencia, usar un archivo para el log puede producir bloqueos si muchos </a:t>
            </a:r>
            <a:r>
              <a:rPr lang="es-CR" dirty="0" err="1"/>
              <a:t>threads</a:t>
            </a:r>
            <a:r>
              <a:rPr lang="es-CR" dirty="0"/>
              <a:t> tratan de escribir al mismo tiempo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3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793" y="286604"/>
            <a:ext cx="11516264" cy="929722"/>
          </a:xfrm>
        </p:spPr>
        <p:txBody>
          <a:bodyPr/>
          <a:lstStyle/>
          <a:p>
            <a:r>
              <a:rPr lang="es-CR" dirty="0"/>
              <a:t>Configuración recomendada para producción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992" y="1325293"/>
            <a:ext cx="4403865" cy="5377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36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793" y="286604"/>
            <a:ext cx="11516264" cy="929722"/>
          </a:xfrm>
        </p:spPr>
        <p:txBody>
          <a:bodyPr/>
          <a:lstStyle/>
          <a:p>
            <a:r>
              <a:rPr lang="es-CR" dirty="0"/>
              <a:t>Configuración recomendada para desarrollo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031" y="2587835"/>
            <a:ext cx="4895850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21" y="1604982"/>
            <a:ext cx="4358587" cy="5037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31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</a:t>
            </a:r>
            <a:r>
              <a:rPr lang="es-CR" dirty="0" err="1"/>
              <a:t>Tracing</a:t>
            </a:r>
            <a:r>
              <a:rPr lang="es-CR" dirty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Consiste en recopilar información sobre la ejecución de una aplicación o servicio web</a:t>
            </a:r>
          </a:p>
          <a:p>
            <a:r>
              <a:rPr lang="es-CR" dirty="0"/>
              <a:t>Durante la ejecución de un programa se producen eventos que pueden ser capturados por un proceso “</a:t>
            </a:r>
            <a:r>
              <a:rPr lang="es-CR" dirty="0" err="1"/>
              <a:t>listener</a:t>
            </a:r>
            <a:r>
              <a:rPr lang="es-CR" dirty="0"/>
              <a:t>”</a:t>
            </a:r>
          </a:p>
          <a:p>
            <a:r>
              <a:rPr lang="es-CR" dirty="0"/>
              <a:t>Adicionalmente, los mensajes de los eventos capturados pueden almacenarse de manera temporal en memoria, o de forma persistente en archivos de texto, </a:t>
            </a:r>
            <a:r>
              <a:rPr lang="es-CR" dirty="0" err="1"/>
              <a:t>xml</a:t>
            </a:r>
            <a:r>
              <a:rPr lang="es-CR" dirty="0"/>
              <a:t>, e inclusive en bases de datos</a:t>
            </a:r>
          </a:p>
          <a:p>
            <a:r>
              <a:rPr lang="es-CR" dirty="0"/>
              <a:t>La información obtenida puede utilizarse para rastrear el origen de un error durante la ejecución de la aplicación </a:t>
            </a:r>
          </a:p>
          <a:p>
            <a:r>
              <a:rPr lang="es-CR" dirty="0"/>
              <a:t>A diferencia del </a:t>
            </a:r>
            <a:r>
              <a:rPr lang="es-CR" dirty="0" err="1"/>
              <a:t>debug</a:t>
            </a:r>
            <a:r>
              <a:rPr lang="es-CR" dirty="0"/>
              <a:t>, el </a:t>
            </a:r>
            <a:r>
              <a:rPr lang="es-CR" dirty="0" err="1"/>
              <a:t>tracing</a:t>
            </a:r>
            <a:r>
              <a:rPr lang="es-CR" dirty="0"/>
              <a:t> se utiliza cuando la aplicación esta liberada en producción y puede activarse o desactivarse cuando se desee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8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fuentes de información (</a:t>
            </a:r>
            <a:r>
              <a:rPr lang="es-CR" dirty="0" err="1"/>
              <a:t>source</a:t>
            </a:r>
            <a:r>
              <a:rPr lang="es-CR" dirty="0"/>
              <a:t>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6350" y="2057400"/>
            <a:ext cx="9620250" cy="3774057"/>
          </a:xfrm>
        </p:spPr>
        <p:txBody>
          <a:bodyPr vert="horz" lIns="0" tIns="45720" rIns="0" bIns="45720" numCol="2" spcCol="274320" rtlCol="0" anchor="t">
            <a:normAutofit/>
          </a:bodyPr>
          <a:lstStyle/>
          <a:p>
            <a:r>
              <a:rPr lang="en-US" dirty="0" err="1"/>
              <a:t>System.ServiceModel</a:t>
            </a:r>
            <a:r>
              <a:rPr lang="en-US" dirty="0"/>
              <a:t>: </a:t>
            </a:r>
          </a:p>
          <a:p>
            <a:pPr marL="383540" lvl="1"/>
            <a:r>
              <a:rPr lang="en-US" dirty="0" err="1"/>
              <a:t>Loguea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procesamiento</a:t>
            </a:r>
            <a:r>
              <a:rPr lang="en-US" dirty="0"/>
              <a:t> del WCF</a:t>
            </a:r>
            <a:endParaRPr lang="en-US" dirty="0">
              <a:cs typeface="Calibri"/>
            </a:endParaRPr>
          </a:p>
          <a:p>
            <a:r>
              <a:rPr lang="en-US" dirty="0" err="1"/>
              <a:t>System.ServiceModel.MessageLogging</a:t>
            </a:r>
            <a:r>
              <a:rPr lang="en-US" dirty="0"/>
              <a:t>: </a:t>
            </a:r>
          </a:p>
          <a:p>
            <a:pPr marL="383540" lvl="1"/>
            <a:r>
              <a:rPr lang="en-US" dirty="0"/>
              <a:t>Solo </a:t>
            </a:r>
            <a:r>
              <a:rPr lang="en-US" dirty="0" err="1"/>
              <a:t>loguea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enviados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la </a:t>
            </a:r>
            <a:r>
              <a:rPr lang="en-US" dirty="0" err="1"/>
              <a:t>comunicación</a:t>
            </a:r>
            <a:endParaRPr lang="en-US" dirty="0">
              <a:cs typeface="Calibri"/>
            </a:endParaRPr>
          </a:p>
          <a:p>
            <a:r>
              <a:rPr lang="en-US" dirty="0" err="1"/>
              <a:t>System.IdentityModel</a:t>
            </a:r>
            <a:r>
              <a:rPr lang="en-US" dirty="0"/>
              <a:t>: </a:t>
            </a:r>
          </a:p>
          <a:p>
            <a:pPr marL="383540" lvl="1"/>
            <a:r>
              <a:rPr lang="en-US" dirty="0" err="1"/>
              <a:t>Eventos</a:t>
            </a:r>
            <a:r>
              <a:rPr lang="en-US" dirty="0"/>
              <a:t> de </a:t>
            </a:r>
            <a:r>
              <a:rPr lang="en-US" dirty="0" err="1"/>
              <a:t>autenticación</a:t>
            </a:r>
            <a:endParaRPr lang="en-US" dirty="0">
              <a:cs typeface="Calibri"/>
            </a:endParaRPr>
          </a:p>
          <a:p>
            <a:r>
              <a:rPr lang="en-US" dirty="0" err="1"/>
              <a:t>System.ServiceModel.Activation</a:t>
            </a:r>
            <a:r>
              <a:rPr lang="en-US" dirty="0"/>
              <a:t>: </a:t>
            </a:r>
          </a:p>
          <a:p>
            <a:pPr marL="383540" lvl="1"/>
            <a:r>
              <a:rPr lang="en-US" dirty="0" err="1"/>
              <a:t>Eventos</a:t>
            </a:r>
            <a:r>
              <a:rPr lang="en-US" dirty="0"/>
              <a:t> de </a:t>
            </a:r>
            <a:r>
              <a:rPr lang="en-US" dirty="0" err="1"/>
              <a:t>activación</a:t>
            </a:r>
            <a:r>
              <a:rPr lang="en-US" dirty="0"/>
              <a:t> del </a:t>
            </a:r>
            <a:r>
              <a:rPr lang="en-US" dirty="0" err="1"/>
              <a:t>servicio</a:t>
            </a:r>
            <a:endParaRPr lang="en-US" dirty="0">
              <a:cs typeface="Calibri"/>
            </a:endParaRPr>
          </a:p>
          <a:p>
            <a:r>
              <a:rPr lang="en-US" dirty="0" err="1"/>
              <a:t>System.IO.Log</a:t>
            </a:r>
            <a:r>
              <a:rPr lang="en-US" dirty="0"/>
              <a:t>: </a:t>
            </a:r>
          </a:p>
          <a:p>
            <a:pPr marL="383540" lvl="1"/>
            <a:r>
              <a:rPr lang="en-US" dirty="0" err="1"/>
              <a:t>Eventos</a:t>
            </a:r>
            <a:r>
              <a:rPr lang="en-US" dirty="0"/>
              <a:t> del Common Log File System (CLFS)</a:t>
            </a:r>
            <a:endParaRPr lang="en-US" dirty="0">
              <a:cs typeface="Calibri"/>
            </a:endParaRPr>
          </a:p>
          <a:p>
            <a:r>
              <a:rPr lang="en-US" dirty="0" err="1"/>
              <a:t>System.Runtime.Serialization</a:t>
            </a:r>
            <a:r>
              <a:rPr lang="en-US" dirty="0"/>
              <a:t>: </a:t>
            </a:r>
          </a:p>
          <a:p>
            <a:pPr marL="383540" lvl="1"/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son </a:t>
            </a:r>
            <a:r>
              <a:rPr lang="en-US" dirty="0" err="1"/>
              <a:t>leídos</a:t>
            </a:r>
            <a:r>
              <a:rPr lang="en-US" dirty="0"/>
              <a:t> o </a:t>
            </a:r>
            <a:r>
              <a:rPr lang="en-US" dirty="0" err="1"/>
              <a:t>escritos</a:t>
            </a:r>
            <a:endParaRPr lang="en-US" dirty="0">
              <a:cs typeface="Calibri"/>
            </a:endParaRPr>
          </a:p>
          <a:p>
            <a:r>
              <a:rPr lang="en-US" dirty="0"/>
              <a:t>CardSpace: </a:t>
            </a:r>
          </a:p>
          <a:p>
            <a:pPr marL="383540" lvl="1"/>
            <a:r>
              <a:rPr lang="en-US" dirty="0" err="1"/>
              <a:t>Eventos</a:t>
            </a:r>
            <a:r>
              <a:rPr lang="en-US" dirty="0"/>
              <a:t> de </a:t>
            </a:r>
            <a:r>
              <a:rPr lang="en-US" dirty="0" err="1"/>
              <a:t>autenticación</a:t>
            </a:r>
            <a:r>
              <a:rPr lang="en-US" dirty="0"/>
              <a:t> </a:t>
            </a:r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CardSpace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38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Niveles de Trazabilidad (Trace </a:t>
            </a:r>
            <a:r>
              <a:rPr lang="es-CR" dirty="0" err="1"/>
              <a:t>Switch</a:t>
            </a:r>
            <a:r>
              <a:rPr lang="es-CR" dirty="0"/>
              <a:t>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2192"/>
          </a:xfrm>
        </p:spPr>
        <p:txBody>
          <a:bodyPr vert="horz" lIns="0" tIns="45720" rIns="0" bIns="45720" numCol="2" spcCol="274320" rtlCol="0" anchor="t">
            <a:normAutofit fontScale="92500" lnSpcReduction="20000"/>
          </a:bodyPr>
          <a:lstStyle/>
          <a:p>
            <a:r>
              <a:rPr lang="es-CR" dirty="0"/>
              <a:t>Off</a:t>
            </a:r>
          </a:p>
          <a:p>
            <a:pPr marL="383540" lvl="1"/>
            <a:r>
              <a:rPr lang="es-CR" dirty="0"/>
              <a:t>No se emite ningún trace</a:t>
            </a:r>
          </a:p>
          <a:p>
            <a:r>
              <a:rPr lang="es-CR" dirty="0" err="1"/>
              <a:t>Critical</a:t>
            </a:r>
            <a:endParaRPr lang="es-CR" dirty="0"/>
          </a:p>
          <a:p>
            <a:pPr marL="383540" lvl="1"/>
            <a:r>
              <a:rPr lang="es-CR" dirty="0"/>
              <a:t>Errores no manejados</a:t>
            </a:r>
          </a:p>
          <a:p>
            <a:r>
              <a:rPr lang="es-CR" dirty="0"/>
              <a:t>Error</a:t>
            </a:r>
          </a:p>
          <a:p>
            <a:pPr marL="383540" lvl="1"/>
            <a:r>
              <a:rPr lang="es-CR" dirty="0"/>
              <a:t>Errores manejados</a:t>
            </a:r>
          </a:p>
          <a:p>
            <a:r>
              <a:rPr lang="es-CR" dirty="0" err="1"/>
              <a:t>Warning</a:t>
            </a:r>
            <a:endParaRPr lang="es-CR" dirty="0"/>
          </a:p>
          <a:p>
            <a:pPr marL="383540" lvl="1"/>
            <a:r>
              <a:rPr lang="es-CR" dirty="0"/>
              <a:t>Posibles problemas detectados que podrían causar un error</a:t>
            </a:r>
          </a:p>
          <a:p>
            <a:r>
              <a:rPr lang="es-CR" dirty="0" err="1"/>
              <a:t>Information</a:t>
            </a:r>
            <a:endParaRPr lang="es-CR" dirty="0"/>
          </a:p>
          <a:p>
            <a:pPr marL="383540" lvl="1"/>
            <a:r>
              <a:rPr lang="es-CR" dirty="0"/>
              <a:t>Eventos positivos, por ejemplo, la finalización exitosa de un proceso</a:t>
            </a:r>
          </a:p>
          <a:p>
            <a:r>
              <a:rPr lang="es-CR" dirty="0" err="1"/>
              <a:t>Verbose</a:t>
            </a:r>
            <a:endParaRPr lang="es-CR" dirty="0"/>
          </a:p>
          <a:p>
            <a:pPr marL="383540" lvl="1"/>
            <a:r>
              <a:rPr lang="es-CR" dirty="0"/>
              <a:t>En general se utilizan para información de </a:t>
            </a:r>
            <a:r>
              <a:rPr lang="es-CR" dirty="0" err="1"/>
              <a:t>debugging</a:t>
            </a:r>
            <a:endParaRPr lang="es-CR" dirty="0"/>
          </a:p>
          <a:p>
            <a:r>
              <a:rPr lang="es-CR" dirty="0" err="1"/>
              <a:t>ActivityTracing</a:t>
            </a:r>
            <a:endParaRPr lang="es-CR" dirty="0"/>
          </a:p>
          <a:p>
            <a:pPr marL="383540" lvl="1"/>
            <a:r>
              <a:rPr lang="es-CR" dirty="0"/>
              <a:t>Inicio y finalización de actividades, eventos de flujo, comunicación entre sistemas</a:t>
            </a:r>
          </a:p>
          <a:p>
            <a:r>
              <a:rPr lang="es-CR" dirty="0" err="1"/>
              <a:t>All</a:t>
            </a:r>
            <a:endParaRPr lang="es-CR" dirty="0"/>
          </a:p>
          <a:p>
            <a:pPr marL="383540" lvl="1"/>
            <a:r>
              <a:rPr lang="es-CR" dirty="0"/>
              <a:t>Todos los eventos anteriores</a:t>
            </a:r>
          </a:p>
          <a:p>
            <a:pPr marL="383540" lvl="1"/>
            <a:endParaRPr lang="es-CR" dirty="0"/>
          </a:p>
          <a:p>
            <a:pPr marL="383540" lvl="1"/>
            <a:endParaRPr lang="es-CR" dirty="0"/>
          </a:p>
          <a:p>
            <a:pPr marL="383540" lvl="1"/>
            <a:endParaRPr lang="es-CR" dirty="0"/>
          </a:p>
          <a:p>
            <a:pPr marL="383540" lvl="1"/>
            <a:endParaRPr lang="es-CR" dirty="0"/>
          </a:p>
          <a:p>
            <a:pPr marL="200660" lvl="1" indent="0">
              <a:buNone/>
            </a:pPr>
            <a:r>
              <a:rPr lang="es-CR" dirty="0"/>
              <a:t>*Los eventos desde </a:t>
            </a:r>
            <a:r>
              <a:rPr lang="es-CR" dirty="0" err="1"/>
              <a:t>Critical</a:t>
            </a:r>
            <a:r>
              <a:rPr lang="es-CR" dirty="0"/>
              <a:t> hasta </a:t>
            </a:r>
            <a:r>
              <a:rPr lang="es-CR" dirty="0" err="1"/>
              <a:t>Verbose</a:t>
            </a:r>
            <a:r>
              <a:rPr lang="es-CR" dirty="0"/>
              <a:t> incluyen mensajes de los niveles anteriores. Por ejemplo, Error incluye a </a:t>
            </a:r>
            <a:r>
              <a:rPr lang="es-CR" dirty="0" err="1"/>
              <a:t>Critical</a:t>
            </a:r>
            <a:r>
              <a:rPr lang="es-CR" dirty="0"/>
              <a:t>, </a:t>
            </a:r>
            <a:r>
              <a:rPr lang="es-CR" dirty="0" err="1"/>
              <a:t>Warning</a:t>
            </a:r>
            <a:r>
              <a:rPr lang="es-CR" dirty="0"/>
              <a:t> incluye a Error y a Critical y así sucesivamente. </a:t>
            </a:r>
            <a:endParaRPr lang="es-CR" dirty="0">
              <a:solidFill>
                <a:srgbClr val="000000"/>
              </a:solidFill>
            </a:endParaRPr>
          </a:p>
          <a:p>
            <a:pPr marL="200660" lvl="1" indent="0">
              <a:buNone/>
            </a:pPr>
            <a:r>
              <a:rPr lang="es-CR" dirty="0"/>
              <a:t>*</a:t>
            </a:r>
            <a:r>
              <a:rPr lang="es-CR" dirty="0" err="1"/>
              <a:t>Activity</a:t>
            </a:r>
            <a:r>
              <a:rPr lang="es-CR" dirty="0"/>
              <a:t> </a:t>
            </a:r>
            <a:r>
              <a:rPr lang="es-CR" dirty="0" err="1"/>
              <a:t>Tracing</a:t>
            </a:r>
            <a:r>
              <a:rPr lang="es-CR" dirty="0"/>
              <a:t> es independiente</a:t>
            </a:r>
            <a:endParaRPr lang="es-CR">
              <a:solidFill>
                <a:schemeClr val="tx1"/>
              </a:solidFill>
            </a:endParaRPr>
          </a:p>
          <a:p>
            <a:pPr marL="383540" lvl="1"/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3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Trace </a:t>
            </a:r>
            <a:r>
              <a:rPr lang="es-CR" dirty="0" err="1"/>
              <a:t>Listeners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7225" y="1845733"/>
            <a:ext cx="10896599" cy="4373912"/>
          </a:xfrm>
        </p:spPr>
        <p:txBody>
          <a:bodyPr numCol="2" spcCol="914400">
            <a:normAutofit lnSpcReduction="10000"/>
          </a:bodyPr>
          <a:lstStyle/>
          <a:p>
            <a:r>
              <a:rPr lang="es-CR" dirty="0"/>
              <a:t>Los </a:t>
            </a:r>
            <a:r>
              <a:rPr lang="es-CR" dirty="0" err="1"/>
              <a:t>listener</a:t>
            </a:r>
            <a:r>
              <a:rPr lang="es-CR" dirty="0"/>
              <a:t> son los que escuchan los eventos de </a:t>
            </a:r>
            <a:r>
              <a:rPr lang="es-CR" dirty="0" err="1"/>
              <a:t>tracing</a:t>
            </a:r>
            <a:r>
              <a:rPr lang="es-CR" dirty="0"/>
              <a:t> y permiten guardarlos a texto, </a:t>
            </a:r>
            <a:r>
              <a:rPr lang="es-CR" dirty="0" err="1"/>
              <a:t>xml</a:t>
            </a:r>
            <a:r>
              <a:rPr lang="es-CR" dirty="0"/>
              <a:t>, u otros</a:t>
            </a:r>
          </a:p>
          <a:p>
            <a:r>
              <a:rPr lang="es-CR" dirty="0"/>
              <a:t>Se pueden crear </a:t>
            </a:r>
            <a:r>
              <a:rPr lang="es-CR" dirty="0" err="1"/>
              <a:t>listeners</a:t>
            </a:r>
            <a:r>
              <a:rPr lang="es-CR" dirty="0"/>
              <a:t> personalizados, como por ejemplo para guardar los mensajes en base de datos o enviarlos a un servicio web</a:t>
            </a:r>
          </a:p>
          <a:p>
            <a:r>
              <a:rPr lang="es-CR" dirty="0"/>
              <a:t>Se pueden configurar por separado para cada </a:t>
            </a:r>
            <a:r>
              <a:rPr lang="es-CR" dirty="0" err="1"/>
              <a:t>source</a:t>
            </a:r>
            <a:r>
              <a:rPr lang="es-CR" dirty="0"/>
              <a:t>, o de manera compartida como “</a:t>
            </a:r>
            <a:r>
              <a:rPr lang="es-CR" i="1" dirty="0" err="1"/>
              <a:t>shared</a:t>
            </a:r>
            <a:r>
              <a:rPr lang="es-CR" i="1" dirty="0"/>
              <a:t> </a:t>
            </a:r>
            <a:r>
              <a:rPr lang="es-CR" i="1" dirty="0" err="1"/>
              <a:t>listeners</a:t>
            </a:r>
            <a:r>
              <a:rPr lang="es-CR" dirty="0"/>
              <a:t>”</a:t>
            </a:r>
          </a:p>
          <a:p>
            <a:r>
              <a:rPr lang="es-CR" dirty="0"/>
              <a:t>Un servicio puede tener uno o varios </a:t>
            </a:r>
            <a:r>
              <a:rPr lang="es-CR" dirty="0" err="1"/>
              <a:t>listeners</a:t>
            </a:r>
            <a:r>
              <a:rPr lang="es-CR" dirty="0"/>
              <a:t> a la vez</a:t>
            </a:r>
          </a:p>
          <a:p>
            <a:pPr marL="0" indent="0">
              <a:buNone/>
            </a:pPr>
            <a:r>
              <a:rPr lang="es-CR" dirty="0"/>
              <a:t>Los siguientes son </a:t>
            </a:r>
            <a:r>
              <a:rPr lang="es-CR" dirty="0" err="1"/>
              <a:t>listeners</a:t>
            </a:r>
            <a:r>
              <a:rPr lang="es-CR" dirty="0"/>
              <a:t> provistos por el </a:t>
            </a:r>
            <a:r>
              <a:rPr lang="es-CR" dirty="0" err="1"/>
              <a:t>framework</a:t>
            </a:r>
            <a:r>
              <a:rPr lang="es-CR" dirty="0"/>
              <a:t>:</a:t>
            </a:r>
          </a:p>
          <a:p>
            <a:pPr marL="0" indent="0">
              <a:buNone/>
            </a:pPr>
            <a:r>
              <a:rPr lang="es-CR" dirty="0" err="1"/>
              <a:t>DefaultTraceListener</a:t>
            </a:r>
            <a:endParaRPr lang="es-CR" dirty="0"/>
          </a:p>
          <a:p>
            <a:pPr marL="0" indent="0">
              <a:buNone/>
            </a:pPr>
            <a:r>
              <a:rPr lang="es-CR" dirty="0" err="1"/>
              <a:t>EventLogListener</a:t>
            </a:r>
            <a:endParaRPr lang="es-CR" dirty="0"/>
          </a:p>
          <a:p>
            <a:pPr marL="0" indent="0">
              <a:buNone/>
            </a:pPr>
            <a:r>
              <a:rPr lang="es-CR" dirty="0" err="1"/>
              <a:t>EventProviderTraceListener</a:t>
            </a:r>
            <a:endParaRPr lang="es-CR" dirty="0"/>
          </a:p>
          <a:p>
            <a:pPr marL="0" indent="0">
              <a:buNone/>
            </a:pPr>
            <a:r>
              <a:rPr lang="es-CR" dirty="0" err="1"/>
              <a:t>TextWriterTraceListener</a:t>
            </a:r>
            <a:endParaRPr lang="es-CR" dirty="0"/>
          </a:p>
          <a:p>
            <a:pPr marL="0" indent="0">
              <a:buNone/>
            </a:pPr>
            <a:r>
              <a:rPr lang="es-CR" dirty="0" err="1"/>
              <a:t>XmlWriterTraceListener</a:t>
            </a:r>
            <a:endParaRPr lang="es-CR" dirty="0"/>
          </a:p>
          <a:p>
            <a:pPr marL="0" indent="0">
              <a:buNone/>
            </a:pPr>
            <a:r>
              <a:rPr lang="es-CR" dirty="0" err="1"/>
              <a:t>DelimitedListTraceListener</a:t>
            </a:r>
            <a:endParaRPr lang="es-CR" dirty="0"/>
          </a:p>
          <a:p>
            <a:pPr marL="0" indent="0">
              <a:buNone/>
            </a:pPr>
            <a:r>
              <a:rPr lang="es-CR" dirty="0" err="1"/>
              <a:t>ConsoleTraceListener</a:t>
            </a:r>
            <a:endParaRPr lang="es-CR" dirty="0"/>
          </a:p>
          <a:p>
            <a:pPr marL="0" indent="0">
              <a:buNone/>
            </a:pPr>
            <a:r>
              <a:rPr lang="es-CR" dirty="0" err="1"/>
              <a:t>EventSchemaTraceListener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6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Opciones de </a:t>
            </a:r>
            <a:r>
              <a:rPr lang="es-CR" dirty="0" err="1"/>
              <a:t>logueo</a:t>
            </a:r>
            <a:r>
              <a:rPr lang="es-CR" dirty="0"/>
              <a:t> de mensajes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 err="1"/>
              <a:t>LogEntireMessage</a:t>
            </a:r>
            <a:endParaRPr lang="es-CR" dirty="0"/>
          </a:p>
          <a:p>
            <a:pPr lvl="1"/>
            <a:r>
              <a:rPr lang="es-CR" dirty="0"/>
              <a:t>Por defecto se guarda el encabezado y cuerpo del mensaje, si se desactiva, solo el encabezado</a:t>
            </a:r>
          </a:p>
          <a:p>
            <a:r>
              <a:rPr lang="es-CR" dirty="0" err="1"/>
              <a:t>LogMalformedMessages</a:t>
            </a:r>
            <a:endParaRPr lang="es-CR" dirty="0"/>
          </a:p>
          <a:p>
            <a:pPr lvl="1"/>
            <a:r>
              <a:rPr lang="es-CR" dirty="0"/>
              <a:t>Por defecto si se </a:t>
            </a:r>
            <a:r>
              <a:rPr lang="es-CR" dirty="0" err="1"/>
              <a:t>loguean</a:t>
            </a:r>
            <a:r>
              <a:rPr lang="es-CR" dirty="0"/>
              <a:t> los mensajes mal formados, pero se puede desactivar esta función</a:t>
            </a:r>
          </a:p>
          <a:p>
            <a:r>
              <a:rPr lang="es-CR" dirty="0" err="1"/>
              <a:t>LogMessagesAtServiceLevel</a:t>
            </a:r>
            <a:endParaRPr lang="es-CR" dirty="0"/>
          </a:p>
          <a:p>
            <a:pPr lvl="1"/>
            <a:r>
              <a:rPr lang="es-CR" dirty="0"/>
              <a:t>Por defecto desactivado, al activarse se incluyen los mensajes de infraestructura</a:t>
            </a:r>
          </a:p>
          <a:p>
            <a:r>
              <a:rPr lang="es-CR" dirty="0" err="1"/>
              <a:t>LogMessagesAtTransportLevel</a:t>
            </a:r>
            <a:endParaRPr lang="es-CR" dirty="0"/>
          </a:p>
          <a:p>
            <a:pPr lvl="1"/>
            <a:r>
              <a:rPr lang="es-CR" dirty="0"/>
              <a:t>Por defecto activado, incluye los mensajes a nivel de transporte</a:t>
            </a:r>
          </a:p>
          <a:p>
            <a:r>
              <a:rPr lang="es-CR" dirty="0" err="1"/>
              <a:t>maxMessagesToLog</a:t>
            </a:r>
            <a:endParaRPr lang="es-CR" dirty="0"/>
          </a:p>
          <a:p>
            <a:pPr lvl="1"/>
            <a:r>
              <a:rPr lang="es-CR" dirty="0"/>
              <a:t>Por defecto 10.000, si se excede, no se guardan más mensajes</a:t>
            </a:r>
          </a:p>
          <a:p>
            <a:r>
              <a:rPr lang="es-CR" dirty="0" err="1"/>
              <a:t>maxSizeOfMessageToLog</a:t>
            </a:r>
            <a:endParaRPr lang="es-CR" dirty="0"/>
          </a:p>
          <a:p>
            <a:pPr lvl="1"/>
            <a:r>
              <a:rPr lang="es-CR" dirty="0"/>
              <a:t>Por defecto 256 KB, los mensajes que lo excedan no se registran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0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Habilitar </a:t>
            </a:r>
            <a:r>
              <a:rPr lang="es-CR" dirty="0" err="1"/>
              <a:t>Tracing</a:t>
            </a:r>
            <a:r>
              <a:rPr lang="es-CR" dirty="0"/>
              <a:t> en WCF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 </a:t>
            </a:r>
            <a:r>
              <a:rPr lang="es-CR" dirty="0" err="1"/>
              <a:t>tracing</a:t>
            </a:r>
            <a:r>
              <a:rPr lang="es-CR" dirty="0"/>
              <a:t> se puede habilitar mediante el archivo de configuración </a:t>
            </a:r>
            <a:r>
              <a:rPr lang="es-CR" dirty="0" err="1"/>
              <a:t>web.config</a:t>
            </a:r>
            <a:r>
              <a:rPr lang="es-CR" dirty="0"/>
              <a:t>, en la sección </a:t>
            </a:r>
            <a:r>
              <a:rPr lang="en-US" dirty="0"/>
              <a:t>&lt;</a:t>
            </a:r>
            <a:r>
              <a:rPr lang="en-US" dirty="0" err="1"/>
              <a:t>system.diagnostics</a:t>
            </a:r>
            <a:r>
              <a:rPr lang="en-US" dirty="0"/>
              <a:t>&gt;. </a:t>
            </a:r>
          </a:p>
          <a:p>
            <a:r>
              <a:rPr lang="es-CR" dirty="0"/>
              <a:t>En dicha sección se configuran los </a:t>
            </a:r>
            <a:r>
              <a:rPr lang="es-CR" dirty="0" err="1"/>
              <a:t>sources</a:t>
            </a:r>
            <a:r>
              <a:rPr lang="es-CR" dirty="0"/>
              <a:t> y </a:t>
            </a:r>
            <a:r>
              <a:rPr lang="es-CR" dirty="0" err="1"/>
              <a:t>listeners</a:t>
            </a:r>
            <a:r>
              <a:rPr lang="es-CR" dirty="0"/>
              <a:t>. </a:t>
            </a:r>
          </a:p>
          <a:p>
            <a:endParaRPr lang="es-CR" dirty="0"/>
          </a:p>
          <a:p>
            <a:endParaRPr lang="es-CR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07" y="3020773"/>
            <a:ext cx="10553700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986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Habilitar </a:t>
            </a:r>
            <a:r>
              <a:rPr lang="es-CR" dirty="0" err="1"/>
              <a:t>Tracing</a:t>
            </a:r>
            <a:r>
              <a:rPr lang="es-CR" dirty="0"/>
              <a:t> en WCF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 configuración del mensaje se agrega en la sección </a:t>
            </a:r>
            <a:r>
              <a:rPr lang="es-CR" dirty="0" err="1"/>
              <a:t>diagnostics</a:t>
            </a:r>
            <a:r>
              <a:rPr lang="es-CR" dirty="0"/>
              <a:t> dentro de </a:t>
            </a:r>
            <a:r>
              <a:rPr lang="es-CR" dirty="0" err="1"/>
              <a:t>system.serviceModel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30" y="2633214"/>
            <a:ext cx="81153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5158596" y="5515803"/>
            <a:ext cx="7737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Nota: Los </a:t>
            </a:r>
            <a:r>
              <a:rPr lang="en-US" dirty="0" err="1"/>
              <a:t>archivos</a:t>
            </a:r>
            <a:r>
              <a:rPr lang="en-US" dirty="0"/>
              <a:t> .</a:t>
            </a:r>
            <a:r>
              <a:rPr lang="en-US" dirty="0" err="1"/>
              <a:t>config</a:t>
            </a:r>
            <a:r>
              <a:rPr lang="en-US" dirty="0"/>
              <a:t> son case-sensitive </a:t>
            </a:r>
            <a:r>
              <a:rPr lang="en-US" dirty="0" err="1"/>
              <a:t>por</a:t>
            </a:r>
            <a:r>
              <a:rPr lang="en-US" dirty="0"/>
              <a:t> lo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respetar</a:t>
            </a:r>
            <a:r>
              <a:rPr lang="en-US" dirty="0"/>
              <a:t> las </a:t>
            </a:r>
            <a:r>
              <a:rPr lang="en-US" dirty="0" err="1"/>
              <a:t>mayúsculas</a:t>
            </a:r>
            <a:r>
              <a:rPr lang="en-US" dirty="0"/>
              <a:t> y </a:t>
            </a:r>
            <a:r>
              <a:rPr lang="en-US" dirty="0" err="1"/>
              <a:t>minúsculas</a:t>
            </a:r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Habilitar </a:t>
            </a:r>
            <a:r>
              <a:rPr lang="es-CR" dirty="0" err="1"/>
              <a:t>Tracing</a:t>
            </a:r>
            <a:r>
              <a:rPr lang="es-CR" dirty="0"/>
              <a:t> en WCF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1" y="1897813"/>
            <a:ext cx="10938294" cy="4520240"/>
          </a:xfrm>
        </p:spPr>
        <p:txBody>
          <a:bodyPr>
            <a:normAutofit/>
          </a:bodyPr>
          <a:lstStyle/>
          <a:p>
            <a:r>
              <a:rPr lang="es-CR" dirty="0"/>
              <a:t>En el ejemplo anterior se habilitó el </a:t>
            </a:r>
            <a:r>
              <a:rPr lang="es-CR" dirty="0" err="1"/>
              <a:t>tracing</a:t>
            </a:r>
            <a:r>
              <a:rPr lang="es-CR" dirty="0"/>
              <a:t> para los mensajes relacionados con la categoría </a:t>
            </a:r>
            <a:r>
              <a:rPr lang="es-CR" i="1" dirty="0" err="1"/>
              <a:t>MessageLoging</a:t>
            </a:r>
            <a:r>
              <a:rPr lang="es-CR" dirty="0"/>
              <a:t> y los niveles de severidad </a:t>
            </a:r>
            <a:r>
              <a:rPr lang="en-US" i="1" dirty="0"/>
              <a:t>Information</a:t>
            </a:r>
            <a:r>
              <a:rPr lang="en-US" dirty="0"/>
              <a:t> y </a:t>
            </a:r>
            <a:r>
              <a:rPr lang="en-US" i="1" dirty="0" err="1"/>
              <a:t>ActivityTracing</a:t>
            </a:r>
            <a:endParaRPr lang="en-US" i="1" dirty="0"/>
          </a:p>
          <a:p>
            <a:r>
              <a:rPr lang="es-CR" dirty="0"/>
              <a:t>Dentro del cuerpo de </a:t>
            </a:r>
            <a:r>
              <a:rPr lang="es-CR" dirty="0" err="1"/>
              <a:t>source</a:t>
            </a:r>
            <a:r>
              <a:rPr lang="es-CR" dirty="0"/>
              <a:t> se declara también un </a:t>
            </a:r>
            <a:r>
              <a:rPr lang="es-CR" dirty="0" err="1"/>
              <a:t>listener</a:t>
            </a:r>
            <a:r>
              <a:rPr lang="es-CR" dirty="0"/>
              <a:t> de tipo </a:t>
            </a:r>
            <a:r>
              <a:rPr lang="es-CR" dirty="0" err="1"/>
              <a:t>XmlWriter</a:t>
            </a:r>
            <a:r>
              <a:rPr lang="es-CR" dirty="0"/>
              <a:t> y se indica el nombre del archivo a escribir: </a:t>
            </a:r>
            <a:r>
              <a:rPr lang="en-US" dirty="0" err="1"/>
              <a:t>Traces.svclog</a:t>
            </a:r>
            <a:r>
              <a:rPr lang="en-US" dirty="0"/>
              <a:t>, </a:t>
            </a:r>
            <a:r>
              <a:rPr lang="es-CR" dirty="0"/>
              <a:t>el cual se creará en la carpeta raíz del servicio</a:t>
            </a:r>
          </a:p>
          <a:p>
            <a:r>
              <a:rPr lang="es-CR" dirty="0"/>
              <a:t>En el nombre del archivo es posible indicar una ruta específica como por ejemplo c:\Traces.svclog</a:t>
            </a:r>
          </a:p>
          <a:p>
            <a:r>
              <a:rPr lang="es-CR" dirty="0"/>
              <a:t>En el ejemplo también se declaro un </a:t>
            </a:r>
            <a:r>
              <a:rPr lang="es-CR" dirty="0" err="1"/>
              <a:t>listener</a:t>
            </a:r>
            <a:r>
              <a:rPr lang="es-CR" dirty="0"/>
              <a:t> en la sección </a:t>
            </a:r>
            <a:r>
              <a:rPr lang="es-CR" dirty="0" err="1"/>
              <a:t>SharedListeners</a:t>
            </a:r>
            <a:r>
              <a:rPr lang="es-CR" dirty="0"/>
              <a:t>, de manera que pueda ser utilizado por cualquier </a:t>
            </a:r>
            <a:r>
              <a:rPr lang="es-CR" dirty="0" err="1"/>
              <a:t>source</a:t>
            </a:r>
            <a:r>
              <a:rPr lang="es-CR" dirty="0"/>
              <a:t> con solo indicar el nombre</a:t>
            </a:r>
          </a:p>
          <a:p>
            <a:r>
              <a:rPr lang="es-CR" dirty="0"/>
              <a:t>En el ejemplo también se </a:t>
            </a:r>
            <a:r>
              <a:rPr lang="es-CR" dirty="0" err="1"/>
              <a:t>setea</a:t>
            </a:r>
            <a:r>
              <a:rPr lang="es-CR" dirty="0"/>
              <a:t> la opción de </a:t>
            </a:r>
            <a:r>
              <a:rPr lang="es-CR" dirty="0" err="1"/>
              <a:t>autoFlush</a:t>
            </a:r>
            <a:r>
              <a:rPr lang="es-CR" dirty="0"/>
              <a:t> en true, esto para limpiar el buffer de memoria automáticamente</a:t>
            </a:r>
          </a:p>
          <a:p>
            <a:endParaRPr lang="es-CR" dirty="0"/>
          </a:p>
          <a:p>
            <a:r>
              <a:rPr lang="es-CR" dirty="0"/>
              <a:t>Nota: En este ejemplo se utiliza un </a:t>
            </a:r>
            <a:r>
              <a:rPr lang="es-CR" dirty="0" err="1"/>
              <a:t>listener</a:t>
            </a:r>
            <a:r>
              <a:rPr lang="es-CR" dirty="0"/>
              <a:t> personalizado para guardar mensajes en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9574165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1031</TotalTime>
  <Words>1040</Words>
  <Application>Microsoft Office PowerPoint</Application>
  <PresentationFormat>Panorámica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Retrospección</vt:lpstr>
      <vt:lpstr>Tracing en WCF</vt:lpstr>
      <vt:lpstr>¿Qué es Tracing?</vt:lpstr>
      <vt:lpstr>Tipos de fuentes de información (source)</vt:lpstr>
      <vt:lpstr>Niveles de Trazabilidad (Trace Switch)</vt:lpstr>
      <vt:lpstr>Trace Listeners</vt:lpstr>
      <vt:lpstr>Opciones de logueo de mensajes</vt:lpstr>
      <vt:lpstr>Habilitar Tracing en WCF</vt:lpstr>
      <vt:lpstr>Habilitar Tracing en WCF</vt:lpstr>
      <vt:lpstr>Habilitar Tracing en WCF</vt:lpstr>
      <vt:lpstr>Listeners personalizados</vt:lpstr>
      <vt:lpstr>Enviar mensajes personalizados</vt:lpstr>
      <vt:lpstr>Ver los mensajes del Trace</vt:lpstr>
      <vt:lpstr>Ver los mensajes del Trace</vt:lpstr>
      <vt:lpstr>Ver los mensajes del Trace</vt:lpstr>
      <vt:lpstr>Otra forma de activación</vt:lpstr>
      <vt:lpstr>Consideraciones adicionales</vt:lpstr>
      <vt:lpstr>Configuración recomendada para producción</vt:lpstr>
      <vt:lpstr>Configuración recomendada para desarrollo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Tracing en WCF</dc:title>
  <dc:creator>Oscar Rivera Salazar</dc:creator>
  <cp:lastModifiedBy>Oscar Rivera Salazar</cp:lastModifiedBy>
  <cp:revision>66</cp:revision>
  <dcterms:created xsi:type="dcterms:W3CDTF">2017-08-25T13:59:03Z</dcterms:created>
  <dcterms:modified xsi:type="dcterms:W3CDTF">2018-02-22T17:45:13Z</dcterms:modified>
</cp:coreProperties>
</file>