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804" r:id="rId2"/>
  </p:sldMasterIdLst>
  <p:sldIdLst>
    <p:sldId id="256" r:id="rId3"/>
    <p:sldId id="259" r:id="rId4"/>
    <p:sldId id="260" r:id="rId5"/>
    <p:sldId id="261" r:id="rId6"/>
    <p:sldId id="257" r:id="rId7"/>
    <p:sldId id="263" r:id="rId8"/>
    <p:sldId id="262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1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9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7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9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1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2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17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0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9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77D5E94-081A-4328-B72F-40EBAA1652E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F5E8835-24A1-4204-B348-546C4D292993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05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Chrome/accessibility-developer-tools" TargetMode="External"/><Relationship Id="rId2" Type="http://schemas.openxmlformats.org/officeDocument/2006/relationships/hyperlink" Target="http://validator.w3.org/nu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eclipse.org/actf/downloads/tools/aDesigner/index.ph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AI/gettingstarted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eydonworks.com/practical_aria_examples/" TargetMode="External"/><Relationship Id="rId7" Type="http://schemas.openxmlformats.org/officeDocument/2006/relationships/hyperlink" Target="https://www.w3.org/TR/wai-aria-practices/#aria_ex" TargetMode="External"/><Relationship Id="rId2" Type="http://schemas.openxmlformats.org/officeDocument/2006/relationships/hyperlink" Target="https://olgacarreras.blogspot.com.es/2007/02/ajax-accesible-ii-wai-aria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.org/TR/wai-aria-1.1/" TargetMode="External"/><Relationship Id="rId5" Type="http://schemas.openxmlformats.org/officeDocument/2006/relationships/hyperlink" Target="https://www.w3.org/TR/html-aria/" TargetMode="External"/><Relationship Id="rId4" Type="http://schemas.openxmlformats.org/officeDocument/2006/relationships/hyperlink" Target="https://w3c.github.io/using-aria/#using-applic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series/accessibility--cms-799" TargetMode="External"/><Relationship Id="rId2" Type="http://schemas.openxmlformats.org/officeDocument/2006/relationships/hyperlink" Target="http://webaim.org/articles/pour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0-TECHS/Overview.html#contents" TargetMode="External"/><Relationship Id="rId2" Type="http://schemas.openxmlformats.org/officeDocument/2006/relationships/hyperlink" Target="http://www.sidar.org/traducciones/wcag20/e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upf.edu/hipertextnet/numero-7/wcag-2-0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WCAG20-TECHS/H63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ai-aria-1.1/" TargetMode="External"/><Relationship Id="rId2" Type="http://schemas.openxmlformats.org/officeDocument/2006/relationships/hyperlink" Target="https://w3c.github.io/using-aria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wai-aria-1.1/#menuitemradio" TargetMode="External"/><Relationship Id="rId13" Type="http://schemas.openxmlformats.org/officeDocument/2006/relationships/hyperlink" Target="http://www.w3.org/TR/wai-aria-1.1/#timer" TargetMode="External"/><Relationship Id="rId18" Type="http://schemas.openxmlformats.org/officeDocument/2006/relationships/hyperlink" Target="http://www.w3.org/TR/wai-aria-1.1/#menubar" TargetMode="External"/><Relationship Id="rId26" Type="http://schemas.openxmlformats.org/officeDocument/2006/relationships/hyperlink" Target="http://www.w3.org/TR/wai-aria-1.1/#note" TargetMode="External"/><Relationship Id="rId3" Type="http://schemas.openxmlformats.org/officeDocument/2006/relationships/hyperlink" Target="http://www.w3.org/TR/wai-aria-1.1/#alertdialog" TargetMode="External"/><Relationship Id="rId21" Type="http://schemas.openxmlformats.org/officeDocument/2006/relationships/hyperlink" Target="http://www.w3.org/TR/wai-aria-1.1/#tree" TargetMode="External"/><Relationship Id="rId7" Type="http://schemas.openxmlformats.org/officeDocument/2006/relationships/hyperlink" Target="http://www.w3.org/TR/wai-aria-1.1/#menuitemcheckbox" TargetMode="External"/><Relationship Id="rId12" Type="http://schemas.openxmlformats.org/officeDocument/2006/relationships/hyperlink" Target="http://www.w3.org/TR/wai-aria-1.1/#tabpanel" TargetMode="External"/><Relationship Id="rId17" Type="http://schemas.openxmlformats.org/officeDocument/2006/relationships/hyperlink" Target="http://www.w3.org/TR/wai-aria-1.1/#menu" TargetMode="External"/><Relationship Id="rId25" Type="http://schemas.openxmlformats.org/officeDocument/2006/relationships/hyperlink" Target="http://www.w3.org/TR/wai-aria-1.1/#group" TargetMode="External"/><Relationship Id="rId2" Type="http://schemas.openxmlformats.org/officeDocument/2006/relationships/hyperlink" Target="http://www.w3.org/TR/wai-aria-1.1/#alert" TargetMode="External"/><Relationship Id="rId16" Type="http://schemas.openxmlformats.org/officeDocument/2006/relationships/hyperlink" Target="http://www.w3.org/TR/wai-aria-1.1/#grid" TargetMode="External"/><Relationship Id="rId20" Type="http://schemas.openxmlformats.org/officeDocument/2006/relationships/hyperlink" Target="http://www.w3.org/TR/wai-aria-1.1/#toolbar" TargetMode="External"/><Relationship Id="rId29" Type="http://schemas.openxmlformats.org/officeDocument/2006/relationships/hyperlink" Target="http://www.w3.org/TR/wai-aria-1.1/#applicati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3.org/TR/wai-aria-1.1/#marquee" TargetMode="External"/><Relationship Id="rId11" Type="http://schemas.openxmlformats.org/officeDocument/2006/relationships/hyperlink" Target="http://www.w3.org/TR/wai-aria-1.1/#tab" TargetMode="External"/><Relationship Id="rId24" Type="http://schemas.openxmlformats.org/officeDocument/2006/relationships/hyperlink" Target="http://www.w3.org/TR/wai-aria-1.1/#document" TargetMode="External"/><Relationship Id="rId32" Type="http://schemas.openxmlformats.org/officeDocument/2006/relationships/hyperlink" Target="http://www.w3.org/TR/wai-aria-1.1/#switch" TargetMode="External"/><Relationship Id="rId5" Type="http://schemas.openxmlformats.org/officeDocument/2006/relationships/hyperlink" Target="http://www.w3.org/TR/wai-aria-1.1/#log" TargetMode="External"/><Relationship Id="rId15" Type="http://schemas.openxmlformats.org/officeDocument/2006/relationships/hyperlink" Target="http://www.w3.org/TR/wai-aria-1.1/#treeitem" TargetMode="External"/><Relationship Id="rId23" Type="http://schemas.openxmlformats.org/officeDocument/2006/relationships/hyperlink" Target="http://www.w3.org/TR/wai-aria-1.1/#directory" TargetMode="External"/><Relationship Id="rId28" Type="http://schemas.openxmlformats.org/officeDocument/2006/relationships/hyperlink" Target="https://www.w3.org/TR/wai-aria-1.1/#none" TargetMode="External"/><Relationship Id="rId10" Type="http://schemas.openxmlformats.org/officeDocument/2006/relationships/hyperlink" Target="http://www.w3.org/TR/wai-aria-1.1/#status" TargetMode="External"/><Relationship Id="rId19" Type="http://schemas.openxmlformats.org/officeDocument/2006/relationships/hyperlink" Target="http://www.w3.org/TR/wai-aria-1.1/#tablist" TargetMode="External"/><Relationship Id="rId31" Type="http://schemas.openxmlformats.org/officeDocument/2006/relationships/hyperlink" Target="https://www.w3.org/TR/wai-aria-1.1/#feed" TargetMode="External"/><Relationship Id="rId4" Type="http://schemas.openxmlformats.org/officeDocument/2006/relationships/hyperlink" Target="http://www.w3.org/TR/wai-aria-1.1/#gridcell" TargetMode="External"/><Relationship Id="rId9" Type="http://schemas.openxmlformats.org/officeDocument/2006/relationships/hyperlink" Target="http://www.w3.org/TR/wai-aria-1.1/#scrollbar" TargetMode="External"/><Relationship Id="rId14" Type="http://schemas.openxmlformats.org/officeDocument/2006/relationships/hyperlink" Target="http://www.w3.org/TR/wai-aria-1.1/#tooltip" TargetMode="External"/><Relationship Id="rId22" Type="http://schemas.openxmlformats.org/officeDocument/2006/relationships/hyperlink" Target="http://www.w3.org/TR/wai-aria-1.1/#treegrid" TargetMode="External"/><Relationship Id="rId27" Type="http://schemas.openxmlformats.org/officeDocument/2006/relationships/hyperlink" Target="http://www.w3.org/TR/wai-aria-1.1/#presentation" TargetMode="External"/><Relationship Id="rId30" Type="http://schemas.openxmlformats.org/officeDocument/2006/relationships/hyperlink" Target="http://www.w3.org/TR/wai-aria-1.1/#search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wai-aria-1.1/#aria-expanded" TargetMode="External"/><Relationship Id="rId13" Type="http://schemas.openxmlformats.org/officeDocument/2006/relationships/hyperlink" Target="http://www.w3.org/TR/wai-aria-1.1/#aria-label" TargetMode="External"/><Relationship Id="rId18" Type="http://schemas.openxmlformats.org/officeDocument/2006/relationships/hyperlink" Target="http://www.w3.org/TR/wai-aria-1.1/#aria-owns" TargetMode="External"/><Relationship Id="rId3" Type="http://schemas.openxmlformats.org/officeDocument/2006/relationships/hyperlink" Target="http://www.w3.org/TR/wai-aria-1.1/#aria-atomic" TargetMode="External"/><Relationship Id="rId21" Type="http://schemas.openxmlformats.org/officeDocument/2006/relationships/hyperlink" Target="http://www.w3.org/TR/wai-aria-1.1/#aria-relevant" TargetMode="External"/><Relationship Id="rId7" Type="http://schemas.openxmlformats.org/officeDocument/2006/relationships/hyperlink" Target="http://www.w3.org/TR/wai-aria-1.1/#aria-dropeffect" TargetMode="External"/><Relationship Id="rId12" Type="http://schemas.openxmlformats.org/officeDocument/2006/relationships/hyperlink" Target="http://www.w3.org/TR/wai-aria-1.1/#aria-hidden" TargetMode="External"/><Relationship Id="rId17" Type="http://schemas.openxmlformats.org/officeDocument/2006/relationships/hyperlink" Target="http://www.w3.org/TR/wai-aria-1.1/#aria-orientation" TargetMode="External"/><Relationship Id="rId2" Type="http://schemas.openxmlformats.org/officeDocument/2006/relationships/hyperlink" Target="http://www.w3.org/TR/wai-aria-1.1/#aria-activedescendant" TargetMode="External"/><Relationship Id="rId16" Type="http://schemas.openxmlformats.org/officeDocument/2006/relationships/hyperlink" Target="http://www.w3.org/TR/wai-aria-1.1/#aria-live" TargetMode="External"/><Relationship Id="rId20" Type="http://schemas.openxmlformats.org/officeDocument/2006/relationships/hyperlink" Target="http://www.w3.org/TR/wai-aria-1.1/#aria-presse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3.org/TR/wai-aria-1.1/#aria-describedby" TargetMode="External"/><Relationship Id="rId11" Type="http://schemas.openxmlformats.org/officeDocument/2006/relationships/hyperlink" Target="http://www.w3.org/TR/wai-aria-1.1/#aria-haspopup" TargetMode="External"/><Relationship Id="rId5" Type="http://schemas.openxmlformats.org/officeDocument/2006/relationships/hyperlink" Target="http://www.w3.org/TR/wai-aria-1.1/#aria-controls" TargetMode="External"/><Relationship Id="rId15" Type="http://schemas.openxmlformats.org/officeDocument/2006/relationships/hyperlink" Target="http://www.w3.org/TR/wai-aria-1.1/#aria-level" TargetMode="External"/><Relationship Id="rId23" Type="http://schemas.openxmlformats.org/officeDocument/2006/relationships/hyperlink" Target="http://www.w3.org/TR/wai-aria-1.1/#aria-sort" TargetMode="External"/><Relationship Id="rId10" Type="http://schemas.openxmlformats.org/officeDocument/2006/relationships/hyperlink" Target="http://www.w3.org/TR/wai-aria-1.1/#aria-grabbed" TargetMode="External"/><Relationship Id="rId19" Type="http://schemas.openxmlformats.org/officeDocument/2006/relationships/hyperlink" Target="http://www.w3.org/TR/wai-aria-1.1/#aria-posinset" TargetMode="External"/><Relationship Id="rId4" Type="http://schemas.openxmlformats.org/officeDocument/2006/relationships/hyperlink" Target="http://www.w3.org/TR/wai-aria-1.1/#aria-busy" TargetMode="External"/><Relationship Id="rId9" Type="http://schemas.openxmlformats.org/officeDocument/2006/relationships/hyperlink" Target="http://www.w3.org/TR/wai-aria-1.1/#aria-flowto" TargetMode="External"/><Relationship Id="rId14" Type="http://schemas.openxmlformats.org/officeDocument/2006/relationships/hyperlink" Target="http://www.w3.org/TR/wai-aria-1.1/#aria-labelledby" TargetMode="External"/><Relationship Id="rId22" Type="http://schemas.openxmlformats.org/officeDocument/2006/relationships/hyperlink" Target="http://www.w3.org/TR/wai-aria-1.1/#aria-setsiz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HTML5 y Accesibilidad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 smtClean="0"/>
              <a:t>Conceptos 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Verificar accesibilidad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Hay muchas formas de verificar si un sitio cumple los estándares de accesibilidad, se recomienda no limitarse solo a una herramienta, y probar en diferentes navegadores</a:t>
            </a:r>
          </a:p>
          <a:p>
            <a:pPr lvl="1"/>
            <a:r>
              <a:rPr lang="en-US" dirty="0">
                <a:hlinkClick r:id="rId2"/>
              </a:rPr>
              <a:t>http://validator.w3.org/nu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: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herramienta</a:t>
            </a:r>
            <a:r>
              <a:rPr lang="en-US" dirty="0" smtClean="0"/>
              <a:t> online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indicar</a:t>
            </a:r>
            <a:r>
              <a:rPr lang="en-US" dirty="0" smtClean="0"/>
              <a:t> la </a:t>
            </a:r>
            <a:r>
              <a:rPr lang="en-US" dirty="0" err="1" smtClean="0"/>
              <a:t>url</a:t>
            </a:r>
            <a:r>
              <a:rPr lang="en-US" dirty="0" smtClean="0"/>
              <a:t> a </a:t>
            </a:r>
            <a:r>
              <a:rPr lang="en-US" dirty="0" err="1" smtClean="0"/>
              <a:t>validar</a:t>
            </a:r>
            <a:r>
              <a:rPr lang="en-US" dirty="0" smtClean="0"/>
              <a:t>, o </a:t>
            </a:r>
            <a:r>
              <a:rPr lang="en-US" dirty="0" err="1" smtClean="0"/>
              <a:t>subir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html</a:t>
            </a:r>
          </a:p>
          <a:p>
            <a:pPr lvl="1"/>
            <a:r>
              <a:rPr lang="es-ES" dirty="0" err="1">
                <a:hlinkClick r:id="rId3"/>
              </a:rPr>
              <a:t>Accessibility</a:t>
            </a:r>
            <a:r>
              <a:rPr lang="es-ES" dirty="0">
                <a:hlinkClick r:id="rId3"/>
              </a:rPr>
              <a:t> </a:t>
            </a:r>
            <a:r>
              <a:rPr lang="es-ES" dirty="0" err="1">
                <a:hlinkClick r:id="rId3"/>
              </a:rPr>
              <a:t>Developer</a:t>
            </a:r>
            <a:r>
              <a:rPr lang="es-ES" dirty="0">
                <a:hlinkClick r:id="rId3"/>
              </a:rPr>
              <a:t> Tools </a:t>
            </a:r>
            <a:r>
              <a:rPr lang="es-ES" dirty="0"/>
              <a:t>. Extensión para Chrome que se incluye en Herramientas para desarrolladores (opción "</a:t>
            </a:r>
            <a:r>
              <a:rPr lang="es-ES" dirty="0" err="1"/>
              <a:t>Accessibility</a:t>
            </a:r>
            <a:r>
              <a:rPr lang="es-ES" dirty="0"/>
              <a:t>" en </a:t>
            </a:r>
            <a:r>
              <a:rPr lang="es-ES" dirty="0" err="1"/>
              <a:t>Audits</a:t>
            </a:r>
            <a:r>
              <a:rPr lang="es-ES" dirty="0"/>
              <a:t>). Testea los roles, estados y propiedades ARIA</a:t>
            </a:r>
            <a:r>
              <a:rPr lang="es-ES" dirty="0" smtClean="0"/>
              <a:t>.</a:t>
            </a:r>
          </a:p>
          <a:p>
            <a:pPr lvl="1"/>
            <a:r>
              <a:rPr lang="es-ES" dirty="0" err="1">
                <a:hlinkClick r:id="rId4"/>
              </a:rPr>
              <a:t>aDesigner</a:t>
            </a:r>
            <a:r>
              <a:rPr lang="es-ES" dirty="0"/>
              <a:t>, es una herramienta local gratuita de IBM valida de acuerdo a las WCAG 2.0 Muestra también la navegabilidad y la "</a:t>
            </a:r>
            <a:r>
              <a:rPr lang="es-ES" dirty="0" err="1"/>
              <a:t>escuchabilidad</a:t>
            </a:r>
            <a:r>
              <a:rPr lang="es-ES" dirty="0"/>
              <a:t>" de la página por un lector de </a:t>
            </a:r>
            <a:r>
              <a:rPr lang="es-ES" dirty="0" smtClean="0"/>
              <a:t>pantalla. 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Aunque claro, la mejor forma de evaluarlo es navegando un sitio utilizando un lector de pantalla y el teclado, o de preferencia, con usuarios finales.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9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Notas finales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Crear un sitio que cumpla en su totalidad con los principios de accesibilidad, requiere de mucho estudio y experiencia</a:t>
            </a:r>
          </a:p>
          <a:p>
            <a:r>
              <a:rPr lang="es-CR" dirty="0" smtClean="0"/>
              <a:t>Se recomienda estudiar a fondo la especificación WAI-ARIA, y los </a:t>
            </a:r>
            <a:r>
              <a:rPr lang="es-CR" dirty="0" err="1" smtClean="0"/>
              <a:t>tips</a:t>
            </a:r>
            <a:r>
              <a:rPr lang="es-CR" dirty="0" smtClean="0"/>
              <a:t> y recomendaciones de accesibilidad ofrecidos en sitios web especializados en el tema</a:t>
            </a:r>
          </a:p>
          <a:p>
            <a:pPr lvl="1"/>
            <a:r>
              <a:rPr lang="en-US" dirty="0">
                <a:hlinkClick r:id="rId2"/>
              </a:rPr>
              <a:t>https://www.w3.org/WAI/gettingstarted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s-CR" dirty="0" smtClean="0"/>
              <a:t>Se recomienda empezar poco a poco a incorporar estos principios en un sitio, e ir ampliando y mejorando la accesibilidad conforme se realicen las evaluaciones y pruebas</a:t>
            </a:r>
          </a:p>
          <a:p>
            <a:r>
              <a:rPr lang="es-CR" dirty="0" smtClean="0"/>
              <a:t>No limite la evaluaciones al uso de herramientas, el usuario es quien define si el sitio es accesible, la herramienta solo indica si se siguen ciertas reglas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6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Bibliografía y lecturas recomendadas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https://code.tutsplus.com/series/accessibility--</a:t>
            </a:r>
            <a:r>
              <a:rPr lang="en-US" dirty="0" smtClean="0">
                <a:hlinkClick r:id="rId2"/>
              </a:rPr>
              <a:t>cms-799</a:t>
            </a:r>
          </a:p>
          <a:p>
            <a:r>
              <a:rPr lang="en-US" dirty="0">
                <a:hlinkClick r:id="rId3"/>
              </a:rPr>
              <a:t>http://heydonworks.com/practical_aria_examples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http://webaim.org/articles/pour/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olgacarreras.blogspot.com.es/2007/02/ajax-accesible-ii-wai-aria.html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https://w3c.github.io/using-aria/#</a:t>
            </a:r>
            <a:r>
              <a:rPr lang="en-US" dirty="0" smtClean="0">
                <a:hlinkClick r:id="rId4"/>
              </a:rPr>
              <a:t>using-application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https://www.w3.org/TR/html-aria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https://www.w3.org/TR/wai-aria-1.1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https://www.w3.org/TR/wai-aria-practices/#</a:t>
            </a:r>
            <a:r>
              <a:rPr lang="en-US" dirty="0" smtClean="0">
                <a:hlinkClick r:id="rId7"/>
              </a:rPr>
              <a:t>aria_ex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63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Características del contenido accesible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800" dirty="0"/>
              <a:t>El contenido de un sitio debe tener 4 características. </a:t>
            </a:r>
            <a:r>
              <a:rPr lang="es-CR" dirty="0">
                <a:hlinkClick r:id="rId2"/>
              </a:rPr>
              <a:t>más </a:t>
            </a:r>
            <a:r>
              <a:rPr lang="es-CR" dirty="0" err="1" smtClean="0">
                <a:hlinkClick r:id="rId2"/>
              </a:rPr>
              <a:t>info</a:t>
            </a:r>
            <a:r>
              <a:rPr lang="es-CR" dirty="0" smtClean="0"/>
              <a:t>, </a:t>
            </a:r>
            <a:r>
              <a:rPr lang="es-CR" dirty="0" smtClean="0">
                <a:hlinkClick r:id="rId3"/>
              </a:rPr>
              <a:t>más </a:t>
            </a:r>
            <a:r>
              <a:rPr lang="es-CR" dirty="0" err="1" smtClean="0">
                <a:hlinkClick r:id="rId3"/>
              </a:rPr>
              <a:t>info</a:t>
            </a:r>
            <a:r>
              <a:rPr lang="es-CR" dirty="0" smtClean="0"/>
              <a:t>.</a:t>
            </a:r>
            <a:endParaRPr lang="es-CR" sz="2800" dirty="0"/>
          </a:p>
          <a:p>
            <a:pPr lvl="1"/>
            <a:r>
              <a:rPr lang="es-CR" sz="2400" dirty="0" smtClean="0"/>
              <a:t>Perceptible </a:t>
            </a:r>
            <a:endParaRPr lang="es-CR" sz="2400" dirty="0"/>
          </a:p>
          <a:p>
            <a:pPr lvl="1"/>
            <a:r>
              <a:rPr lang="es-CR" sz="2400" dirty="0" smtClean="0"/>
              <a:t>Operable</a:t>
            </a:r>
            <a:endParaRPr lang="es-CR" sz="2400" dirty="0"/>
          </a:p>
          <a:p>
            <a:pPr lvl="1"/>
            <a:r>
              <a:rPr lang="es-CR" sz="2400" dirty="0"/>
              <a:t>Entendible</a:t>
            </a:r>
          </a:p>
          <a:p>
            <a:pPr lvl="1"/>
            <a:r>
              <a:rPr lang="es-CR" sz="2400" dirty="0"/>
              <a:t>Robusto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Pautas básicas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28864"/>
          </a:xfrm>
        </p:spPr>
        <p:txBody>
          <a:bodyPr>
            <a:normAutofit fontScale="92500" lnSpcReduction="20000"/>
          </a:bodyPr>
          <a:lstStyle/>
          <a:p>
            <a:r>
              <a:rPr lang="es-CR" dirty="0"/>
              <a:t>Agregue un enlace al contenido principal en parte superior de cada la página</a:t>
            </a:r>
          </a:p>
          <a:p>
            <a:r>
              <a:rPr lang="es-CR" dirty="0"/>
              <a:t>Todo &lt;</a:t>
            </a:r>
            <a:r>
              <a:rPr lang="es-CR" dirty="0" err="1"/>
              <a:t>imput</a:t>
            </a:r>
            <a:r>
              <a:rPr lang="es-CR" dirty="0"/>
              <a:t>&gt; debe tener una &lt;</a:t>
            </a:r>
            <a:r>
              <a:rPr lang="es-CR" dirty="0" err="1"/>
              <a:t>label</a:t>
            </a:r>
            <a:r>
              <a:rPr lang="es-CR" dirty="0"/>
              <a:t>&gt; descriptivo asociado</a:t>
            </a:r>
          </a:p>
          <a:p>
            <a:r>
              <a:rPr lang="es-CR" dirty="0"/>
              <a:t>Siempre use un texto alternativo en el atributo “</a:t>
            </a:r>
            <a:r>
              <a:rPr lang="es-CR" dirty="0" err="1"/>
              <a:t>alt</a:t>
            </a:r>
            <a:r>
              <a:rPr lang="es-CR" dirty="0"/>
              <a:t>” de los </a:t>
            </a:r>
            <a:r>
              <a:rPr lang="es-CR" dirty="0" err="1"/>
              <a:t>tags</a:t>
            </a:r>
            <a:r>
              <a:rPr lang="es-CR" dirty="0"/>
              <a:t> &lt;</a:t>
            </a:r>
            <a:r>
              <a:rPr lang="es-CR" dirty="0" err="1"/>
              <a:t>img</a:t>
            </a:r>
            <a:r>
              <a:rPr lang="es-CR" dirty="0"/>
              <a:t>&gt; y agregue una descripción con el atributo “</a:t>
            </a:r>
            <a:r>
              <a:rPr lang="es-CR" dirty="0" err="1"/>
              <a:t>longdesc</a:t>
            </a:r>
            <a:r>
              <a:rPr lang="es-CR" dirty="0" smtClean="0"/>
              <a:t>”</a:t>
            </a:r>
          </a:p>
          <a:p>
            <a:r>
              <a:rPr lang="es-CR" dirty="0"/>
              <a:t>Agregue un </a:t>
            </a:r>
            <a:r>
              <a:rPr lang="es-CR" dirty="0" err="1" smtClean="0"/>
              <a:t>tabindex</a:t>
            </a:r>
            <a:r>
              <a:rPr lang="es-CR" dirty="0" smtClean="0"/>
              <a:t> </a:t>
            </a:r>
            <a:r>
              <a:rPr lang="es-CR" dirty="0"/>
              <a:t>a los elementos con los que se pueda </a:t>
            </a:r>
            <a:r>
              <a:rPr lang="es-CR" dirty="0" smtClean="0"/>
              <a:t>interactuar</a:t>
            </a:r>
            <a:endParaRPr lang="es-CR" dirty="0"/>
          </a:p>
          <a:p>
            <a:r>
              <a:rPr lang="es-CR" dirty="0"/>
              <a:t>Toda funcionalidad debe ser operable a través del teclado</a:t>
            </a:r>
          </a:p>
          <a:p>
            <a:pPr lvl="1"/>
            <a:r>
              <a:rPr lang="es-CR" dirty="0"/>
              <a:t>Defina bien el orden de tabulación de los </a:t>
            </a:r>
            <a:r>
              <a:rPr lang="es-CR" dirty="0" smtClean="0"/>
              <a:t>controles</a:t>
            </a:r>
          </a:p>
          <a:p>
            <a:pPr lvl="1"/>
            <a:r>
              <a:rPr lang="es-CR" dirty="0" smtClean="0"/>
              <a:t>Use las convenciones estándar de uso de teclado: CTRL+C para copiar , CTRL+X para cortar, etc.</a:t>
            </a:r>
            <a:endParaRPr lang="es-CR" dirty="0"/>
          </a:p>
          <a:p>
            <a:r>
              <a:rPr lang="es-CR" dirty="0"/>
              <a:t>Use títulos descriptivos en cada sección</a:t>
            </a:r>
          </a:p>
          <a:p>
            <a:r>
              <a:rPr lang="es-CR" dirty="0"/>
              <a:t>Agregue transcripciones para contenidos de audio y video en otros idiomas</a:t>
            </a:r>
          </a:p>
          <a:p>
            <a:r>
              <a:rPr lang="es-CR" dirty="0"/>
              <a:t>Agregue videos alternativos con comentarios y descripciones extendidas	</a:t>
            </a:r>
          </a:p>
          <a:p>
            <a:r>
              <a:rPr lang="es-CR" dirty="0"/>
              <a:t>No use colores para dar información, si se usan, deben acompañarse de </a:t>
            </a:r>
            <a:r>
              <a:rPr lang="es-CR" dirty="0" smtClean="0"/>
              <a:t>texto</a:t>
            </a:r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7104888" y="6211669"/>
            <a:ext cx="6373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Para información más detallada véase </a:t>
            </a:r>
            <a:r>
              <a:rPr lang="es-CR" dirty="0" smtClean="0">
                <a:hlinkClick r:id="rId2"/>
              </a:rPr>
              <a:t>[1]</a:t>
            </a:r>
            <a:r>
              <a:rPr lang="es-CR" dirty="0" smtClean="0"/>
              <a:t>, </a:t>
            </a:r>
            <a:r>
              <a:rPr lang="es-CR" dirty="0" smtClean="0">
                <a:hlinkClick r:id="rId3"/>
              </a:rPr>
              <a:t>[2]</a:t>
            </a:r>
            <a:r>
              <a:rPr lang="es-CR" dirty="0" smtClean="0"/>
              <a:t> y </a:t>
            </a:r>
            <a:r>
              <a:rPr lang="es-CR" dirty="0" smtClean="0">
                <a:hlinkClick r:id="rId4"/>
              </a:rPr>
              <a:t>[3]</a:t>
            </a:r>
            <a:endParaRPr lang="es-C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Pautas básicas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R" dirty="0"/>
              <a:t>Use &lt;</a:t>
            </a:r>
            <a:r>
              <a:rPr lang="es-CR" dirty="0" err="1"/>
              <a:t>th</a:t>
            </a:r>
            <a:r>
              <a:rPr lang="es-CR" dirty="0"/>
              <a:t>&gt; en las tablas para describir el contenido de columnas e indique el </a:t>
            </a:r>
            <a:r>
              <a:rPr lang="es-CR" dirty="0" err="1"/>
              <a:t>scope</a:t>
            </a:r>
            <a:r>
              <a:rPr lang="es-CR" dirty="0"/>
              <a:t>. </a:t>
            </a:r>
            <a:r>
              <a:rPr lang="es-CR" dirty="0">
                <a:hlinkClick r:id="rId2"/>
              </a:rPr>
              <a:t>más </a:t>
            </a:r>
            <a:r>
              <a:rPr lang="es-CR" dirty="0" err="1">
                <a:hlinkClick r:id="rId2"/>
              </a:rPr>
              <a:t>info</a:t>
            </a:r>
            <a:endParaRPr lang="es-CR" dirty="0"/>
          </a:p>
          <a:p>
            <a:r>
              <a:rPr lang="es-CR" dirty="0"/>
              <a:t>Use el </a:t>
            </a:r>
            <a:r>
              <a:rPr lang="es-CR" dirty="0" err="1"/>
              <a:t>tag</a:t>
            </a:r>
            <a:r>
              <a:rPr lang="es-CR" dirty="0"/>
              <a:t> &lt;</a:t>
            </a:r>
            <a:r>
              <a:rPr lang="es-CR" dirty="0" err="1"/>
              <a:t>caption</a:t>
            </a:r>
            <a:r>
              <a:rPr lang="es-CR" dirty="0"/>
              <a:t>&gt; en las tablas y figuras</a:t>
            </a:r>
          </a:p>
          <a:p>
            <a:r>
              <a:rPr lang="es-CR" dirty="0"/>
              <a:t>Use </a:t>
            </a:r>
            <a:r>
              <a:rPr lang="es-CR" dirty="0" err="1"/>
              <a:t>ids</a:t>
            </a:r>
            <a:r>
              <a:rPr lang="es-CR" dirty="0"/>
              <a:t> únicos en los elementos</a:t>
            </a:r>
          </a:p>
          <a:p>
            <a:r>
              <a:rPr lang="es-CR" dirty="0"/>
              <a:t>Use los </a:t>
            </a:r>
            <a:r>
              <a:rPr lang="es-CR" dirty="0" err="1"/>
              <a:t>tags</a:t>
            </a:r>
            <a:r>
              <a:rPr lang="es-CR" dirty="0"/>
              <a:t> correctos para presentar información, </a:t>
            </a:r>
            <a:r>
              <a:rPr lang="es-CR" dirty="0" err="1"/>
              <a:t>ej</a:t>
            </a:r>
            <a:r>
              <a:rPr lang="es-CR" dirty="0"/>
              <a:t>:</a:t>
            </a:r>
          </a:p>
          <a:p>
            <a:pPr lvl="1"/>
            <a:r>
              <a:rPr lang="es-CR" dirty="0"/>
              <a:t>&lt;</a:t>
            </a:r>
            <a:r>
              <a:rPr lang="es-CR" dirty="0" err="1"/>
              <a:t>table</a:t>
            </a:r>
            <a:r>
              <a:rPr lang="es-CR" dirty="0"/>
              <a:t>&gt;: datos tabulados</a:t>
            </a:r>
          </a:p>
          <a:p>
            <a:pPr lvl="1"/>
            <a:r>
              <a:rPr lang="es-CR" dirty="0"/>
              <a:t>&lt;</a:t>
            </a:r>
            <a:r>
              <a:rPr lang="es-CR" dirty="0" err="1"/>
              <a:t>ol</a:t>
            </a:r>
            <a:r>
              <a:rPr lang="es-CR" dirty="0"/>
              <a:t>&gt;, &lt;</a:t>
            </a:r>
            <a:r>
              <a:rPr lang="es-CR" dirty="0" err="1"/>
              <a:t>ul</a:t>
            </a:r>
            <a:r>
              <a:rPr lang="es-CR" dirty="0"/>
              <a:t>&gt;: listar ordenadas y no ordenadas, grupos de links</a:t>
            </a:r>
          </a:p>
          <a:p>
            <a:pPr lvl="1"/>
            <a:r>
              <a:rPr lang="es-CR" dirty="0"/>
              <a:t>&lt;dl&gt;: listas de definiciones</a:t>
            </a:r>
          </a:p>
          <a:p>
            <a:r>
              <a:rPr lang="es-CR" dirty="0"/>
              <a:t>Proporcione texto que describa que hacen los </a:t>
            </a:r>
            <a:r>
              <a:rPr lang="es-CR" dirty="0" smtClean="0"/>
              <a:t>enlaces</a:t>
            </a:r>
          </a:p>
          <a:p>
            <a:r>
              <a:rPr lang="es-CR" dirty="0" smtClean="0"/>
              <a:t>Use siempre que pueda los elementos semánticos de HTML5</a:t>
            </a:r>
            <a:endParaRPr lang="es-CR" dirty="0"/>
          </a:p>
          <a:p>
            <a:r>
              <a:rPr lang="es-CR" dirty="0"/>
              <a:t>Use los </a:t>
            </a:r>
            <a:r>
              <a:rPr lang="es-CR" dirty="0" err="1"/>
              <a:t>tags</a:t>
            </a:r>
            <a:r>
              <a:rPr lang="es-CR" dirty="0"/>
              <a:t> semánticos de formato de texto: &lt;</a:t>
            </a:r>
            <a:r>
              <a:rPr lang="es-CR" dirty="0" err="1"/>
              <a:t>em</a:t>
            </a:r>
            <a:r>
              <a:rPr lang="es-CR" dirty="0"/>
              <a:t>&gt;, &lt;b&gt;, &lt;q</a:t>
            </a:r>
            <a:r>
              <a:rPr lang="es-CR" dirty="0" smtClean="0"/>
              <a:t>&gt;, &lt;cite&gt;, etc., siempre que sea posible</a:t>
            </a:r>
            <a:endParaRPr lang="es-CR" dirty="0"/>
          </a:p>
          <a:p>
            <a:pPr lvl="1"/>
            <a:r>
              <a:rPr lang="es-CR" dirty="0"/>
              <a:t>Use el atributo </a:t>
            </a:r>
            <a:r>
              <a:rPr lang="es-CR" dirty="0" err="1"/>
              <a:t>lang</a:t>
            </a:r>
            <a:r>
              <a:rPr lang="es-CR" dirty="0"/>
              <a:t> para indicar el lenguaje de la página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0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Especificación ARIA (</a:t>
            </a:r>
            <a:r>
              <a:rPr lang="en-US" dirty="0"/>
              <a:t>Accessible Rich Internet Applications</a:t>
            </a:r>
            <a:r>
              <a:rPr lang="es-CR" dirty="0" smtClean="0"/>
              <a:t>)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81192" y="1929384"/>
            <a:ext cx="11029615" cy="4544568"/>
          </a:xfrm>
        </p:spPr>
        <p:txBody>
          <a:bodyPr>
            <a:normAutofit/>
          </a:bodyPr>
          <a:lstStyle/>
          <a:p>
            <a:r>
              <a:rPr lang="es-CR" sz="2000" dirty="0" smtClean="0"/>
              <a:t>Consiste </a:t>
            </a:r>
            <a:r>
              <a:rPr lang="es-CR" sz="2000" dirty="0"/>
              <a:t>en una serie de roles y atributos que indican el propósito del elemento al que se añaden. </a:t>
            </a:r>
            <a:r>
              <a:rPr lang="es-CR" dirty="0">
                <a:hlinkClick r:id="rId2"/>
              </a:rPr>
              <a:t>más </a:t>
            </a:r>
            <a:r>
              <a:rPr lang="es-CR" dirty="0" err="1" smtClean="0">
                <a:hlinkClick r:id="rId2"/>
              </a:rPr>
              <a:t>info</a:t>
            </a:r>
            <a:r>
              <a:rPr lang="es-CR" dirty="0" smtClean="0"/>
              <a:t>, </a:t>
            </a:r>
            <a:r>
              <a:rPr lang="es-CR" dirty="0" smtClean="0">
                <a:hlinkClick r:id="rId3"/>
              </a:rPr>
              <a:t>más </a:t>
            </a:r>
            <a:r>
              <a:rPr lang="es-CR" dirty="0" err="1" smtClean="0">
                <a:hlinkClick r:id="rId3"/>
              </a:rPr>
              <a:t>info</a:t>
            </a:r>
            <a:endParaRPr lang="es-CR" sz="2000" dirty="0" smtClean="0"/>
          </a:p>
          <a:p>
            <a:r>
              <a:rPr lang="es-CR" sz="2000" dirty="0" smtClean="0"/>
              <a:t>Estos roles son reconocidos por los lectores de pantalla</a:t>
            </a:r>
          </a:p>
          <a:p>
            <a:r>
              <a:rPr lang="es-CR" sz="2000" dirty="0" smtClean="0"/>
              <a:t>Pueden </a:t>
            </a:r>
            <a:r>
              <a:rPr lang="es-CR" sz="2000" dirty="0"/>
              <a:t>cambiar o remover el significado semántico de un elemento</a:t>
            </a:r>
          </a:p>
          <a:p>
            <a:r>
              <a:rPr lang="es-CR" sz="2000" dirty="0"/>
              <a:t>Pueden ser redundantes si el elemento ya tiene un rol claro</a:t>
            </a:r>
          </a:p>
          <a:p>
            <a:pPr lvl="1"/>
            <a:r>
              <a:rPr lang="es-CR" sz="1800" dirty="0" err="1"/>
              <a:t>Ej</a:t>
            </a:r>
            <a:r>
              <a:rPr lang="es-CR" sz="1800" dirty="0"/>
              <a:t>: es </a:t>
            </a:r>
            <a:r>
              <a:rPr lang="es-CR" sz="1800" dirty="0" err="1"/>
              <a:t>reduntante</a:t>
            </a:r>
            <a:r>
              <a:rPr lang="es-CR" sz="1800" dirty="0"/>
              <a:t> agregar el rol “</a:t>
            </a:r>
            <a:r>
              <a:rPr lang="es-CR" sz="1800" dirty="0" err="1"/>
              <a:t>button</a:t>
            </a:r>
            <a:r>
              <a:rPr lang="es-CR" sz="1800" dirty="0"/>
              <a:t>” a un </a:t>
            </a:r>
            <a:r>
              <a:rPr lang="es-CR" sz="1800" dirty="0" err="1"/>
              <a:t>tag</a:t>
            </a:r>
            <a:r>
              <a:rPr lang="es-CR" sz="1800" dirty="0"/>
              <a:t> &lt;</a:t>
            </a:r>
            <a:r>
              <a:rPr lang="es-CR" sz="1800" dirty="0" err="1"/>
              <a:t>button</a:t>
            </a:r>
            <a:r>
              <a:rPr lang="es-CR" sz="1800" dirty="0" smtClean="0"/>
              <a:t>&gt;, este rol es mas apropiado para un input </a:t>
            </a:r>
          </a:p>
          <a:p>
            <a:r>
              <a:rPr lang="es-CR" sz="2000" dirty="0" smtClean="0"/>
              <a:t>Los roles ARIA deben complementar los roles asignados a los elementos semánticos de HTML5</a:t>
            </a:r>
          </a:p>
          <a:p>
            <a:r>
              <a:rPr lang="es-CR" sz="2000" dirty="0" smtClean="0"/>
              <a:t>También se pueden usar para indicar el estado de un elemento, y cambiarse con JavaScript si el elemento cambia de estado</a:t>
            </a:r>
            <a:endParaRPr lang="en-U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748" y="5912358"/>
            <a:ext cx="4676775" cy="647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Especificación ARIA: Roles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942159"/>
            <a:ext cx="1066592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3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alert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alertdialog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4"/>
              </a:rPr>
              <a:t>gridcell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5"/>
              </a:rPr>
              <a:t>log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6"/>
              </a:rPr>
              <a:t>marquee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7"/>
              </a:rPr>
              <a:t>menuitemcheckbox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8"/>
              </a:rPr>
              <a:t>menuitemradio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9"/>
              </a:rPr>
              <a:t>scrollbar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0"/>
              </a:rPr>
              <a:t>status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1"/>
              </a:rPr>
              <a:t>tab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2"/>
              </a:rPr>
              <a:t>tabpanel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3"/>
              </a:rPr>
              <a:t>timer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4"/>
              </a:rPr>
              <a:t>tooltip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5"/>
              </a:rPr>
              <a:t>treeitem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6"/>
              </a:rPr>
              <a:t>grid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7"/>
              </a:rPr>
              <a:t>menu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8"/>
              </a:rPr>
              <a:t>menubar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9"/>
              </a:rPr>
              <a:t>tablist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0"/>
              </a:rPr>
              <a:t>toolbar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1"/>
              </a:rPr>
              <a:t>tree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2"/>
              </a:rPr>
              <a:t>treegrid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3"/>
              </a:rPr>
              <a:t>directory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4"/>
              </a:rPr>
              <a:t>document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4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5"/>
              </a:rPr>
              <a:t>group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5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6"/>
              </a:rPr>
              <a:t>note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6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7"/>
              </a:rPr>
              <a:t>presentation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7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8"/>
              </a:rPr>
              <a:t>none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8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9"/>
              </a:rPr>
              <a:t>application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9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0"/>
              </a:rPr>
              <a:t>search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0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1"/>
              </a:rPr>
              <a:t>feed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1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2"/>
              </a:rPr>
              <a:t>switch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991856" y="6468475"/>
            <a:ext cx="412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*Seguir enlaces para información detallada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Especificación </a:t>
            </a:r>
            <a:r>
              <a:rPr lang="es-CR" dirty="0" smtClean="0"/>
              <a:t>ARIA: Propiedades y Atributos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1832007"/>
            <a:ext cx="972007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aria-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"/>
              </a:rPr>
              <a:t>activedescendant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3"/>
              </a:rPr>
              <a:t>aria-atomic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4"/>
              </a:rPr>
              <a:t>aria-busy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 (state)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5"/>
              </a:rPr>
              <a:t>aria-controls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6"/>
              </a:rPr>
              <a:t>aria-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6"/>
              </a:rPr>
              <a:t>describedby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7"/>
              </a:rPr>
              <a:t>aria-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7"/>
              </a:rPr>
              <a:t>dropeffect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8"/>
              </a:rPr>
              <a:t>aria-expanded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8"/>
              </a:rPr>
              <a:t> (state)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9"/>
              </a:rPr>
              <a:t>aria-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9"/>
              </a:rPr>
              <a:t>flowto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0"/>
              </a:rPr>
              <a:t>aria-grabbed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10"/>
              </a:rPr>
              <a:t> (state)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1"/>
              </a:rPr>
              <a:t>aria-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1"/>
              </a:rPr>
              <a:t>haspopup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2"/>
              </a:rPr>
              <a:t>aria-hidden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12"/>
              </a:rPr>
              <a:t> (state)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3"/>
              </a:rPr>
              <a:t>aria-label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4"/>
              </a:rPr>
              <a:t>aria-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4"/>
              </a:rPr>
              <a:t>labelledby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5"/>
              </a:rPr>
              <a:t>aria-level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6"/>
              </a:rPr>
              <a:t>aria-live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7"/>
              </a:rPr>
              <a:t>aria-orientation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8"/>
              </a:rPr>
              <a:t>aria-owns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9"/>
              </a:rPr>
              <a:t>aria-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19"/>
              </a:rPr>
              <a:t>posinset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0"/>
              </a:rPr>
              <a:t>aria-pressed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20"/>
              </a:rPr>
              <a:t> (state)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1"/>
              </a:rPr>
              <a:t>aria-relevant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2"/>
              </a:rPr>
              <a:t>aria-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2"/>
              </a:rPr>
              <a:t>setsize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hlinkClick r:id="rId23"/>
              </a:rPr>
              <a:t>aria-sort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991856" y="6468475"/>
            <a:ext cx="412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*Seguir enlaces para información detallada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2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56" y="2729865"/>
            <a:ext cx="4541863" cy="367823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71556" y="2121408"/>
            <a:ext cx="55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Sin accesibilidad: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252" y="3223101"/>
            <a:ext cx="4619625" cy="3057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5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939" y="2796241"/>
            <a:ext cx="11446122" cy="2882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CuadroTexto 3"/>
          <p:cNvSpPr txBox="1"/>
          <p:nvPr/>
        </p:nvSpPr>
        <p:spPr>
          <a:xfrm>
            <a:off x="372939" y="2258568"/>
            <a:ext cx="55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Con accesibilidad: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031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597</TotalTime>
  <Words>813</Words>
  <Application>Microsoft Office PowerPoint</Application>
  <PresentationFormat>Panorámica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Gill Sans MT</vt:lpstr>
      <vt:lpstr>Wingdings 2</vt:lpstr>
      <vt:lpstr>HDOfficeLightV0</vt:lpstr>
      <vt:lpstr>Dividendo</vt:lpstr>
      <vt:lpstr>HTML5 y Accesibilidad</vt:lpstr>
      <vt:lpstr>Características del contenido accesible</vt:lpstr>
      <vt:lpstr>Pautas básicas</vt:lpstr>
      <vt:lpstr>Pautas básicas</vt:lpstr>
      <vt:lpstr>Especificación ARIA (Accessible Rich Internet Applications)</vt:lpstr>
      <vt:lpstr>Especificación ARIA: Roles</vt:lpstr>
      <vt:lpstr>Especificación ARIA: Propiedades y Atributos</vt:lpstr>
      <vt:lpstr>Ejemplo</vt:lpstr>
      <vt:lpstr>Ejemplo</vt:lpstr>
      <vt:lpstr>Verificar accesibilidad</vt:lpstr>
      <vt:lpstr>Notas finales</vt:lpstr>
      <vt:lpstr>Bibliografía y lecturas recomendadas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y Accesibilidad</dc:title>
  <dc:creator>Oscar Rivera Salazar</dc:creator>
  <cp:lastModifiedBy>Oscar Rivera Salazar</cp:lastModifiedBy>
  <cp:revision>40</cp:revision>
  <dcterms:created xsi:type="dcterms:W3CDTF">2017-07-19T22:24:02Z</dcterms:created>
  <dcterms:modified xsi:type="dcterms:W3CDTF">2017-08-09T16:48:28Z</dcterms:modified>
</cp:coreProperties>
</file>