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6" r:id="rId8"/>
    <p:sldId id="262" r:id="rId9"/>
    <p:sldId id="263" r:id="rId10"/>
    <p:sldId id="260" r:id="rId11"/>
    <p:sldId id="273" r:id="rId12"/>
    <p:sldId id="274" r:id="rId13"/>
    <p:sldId id="275" r:id="rId14"/>
    <p:sldId id="279" r:id="rId15"/>
    <p:sldId id="280" r:id="rId16"/>
    <p:sldId id="261" r:id="rId17"/>
    <p:sldId id="264" r:id="rId18"/>
    <p:sldId id="268" r:id="rId19"/>
    <p:sldId id="269" r:id="rId20"/>
    <p:sldId id="270" r:id="rId21"/>
    <p:sldId id="271" r:id="rId22"/>
    <p:sldId id="272" r:id="rId23"/>
    <p:sldId id="277" r:id="rId24"/>
    <p:sldId id="276" r:id="rId25"/>
    <p:sldId id="278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88" r:id="rId35"/>
    <p:sldId id="289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7FB8A0"/>
    <a:srgbClr val="6AA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07395DE0-AED9-40E9-A6B0-7C7A0BE6F4A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1CC566F-C742-4B05-9893-D553BFD111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2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5DE0-AED9-40E9-A6B0-7C7A0BE6F4A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566F-C742-4B05-9893-D553BFD111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3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5DE0-AED9-40E9-A6B0-7C7A0BE6F4A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566F-C742-4B05-9893-D553BFD111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86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5DE0-AED9-40E9-A6B0-7C7A0BE6F4A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566F-C742-4B05-9893-D553BFD111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58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5DE0-AED9-40E9-A6B0-7C7A0BE6F4A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566F-C742-4B05-9893-D553BFD111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89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5DE0-AED9-40E9-A6B0-7C7A0BE6F4A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566F-C742-4B05-9893-D553BFD111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09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5DE0-AED9-40E9-A6B0-7C7A0BE6F4A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566F-C742-4B05-9893-D553BFD111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77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5DE0-AED9-40E9-A6B0-7C7A0BE6F4A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566F-C742-4B05-9893-D553BFD111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77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5DE0-AED9-40E9-A6B0-7C7A0BE6F4A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566F-C742-4B05-9893-D553BFD111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8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5DE0-AED9-40E9-A6B0-7C7A0BE6F4A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566F-C742-4B05-9893-D553BFD111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6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5DE0-AED9-40E9-A6B0-7C7A0BE6F4A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566F-C742-4B05-9893-D553BFD111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2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5DE0-AED9-40E9-A6B0-7C7A0BE6F4A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566F-C742-4B05-9893-D553BFD111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2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5DE0-AED9-40E9-A6B0-7C7A0BE6F4A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566F-C742-4B05-9893-D553BFD111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0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5DE0-AED9-40E9-A6B0-7C7A0BE6F4A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566F-C742-4B05-9893-D553BFD111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8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5DE0-AED9-40E9-A6B0-7C7A0BE6F4A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566F-C742-4B05-9893-D553BFD111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1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5DE0-AED9-40E9-A6B0-7C7A0BE6F4A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566F-C742-4B05-9893-D553BFD111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6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5DE0-AED9-40E9-A6B0-7C7A0BE6F4A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C566F-C742-4B05-9893-D553BFD111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8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7395DE0-AED9-40E9-A6B0-7C7A0BE6F4AA}" type="datetimeFigureOut">
              <a:rPr lang="en-US" smtClean="0"/>
              <a:t>9/14/2017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1CC566F-C742-4B05-9893-D553BFD111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2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ol.asp" TargetMode="External"/><Relationship Id="rId2" Type="http://schemas.openxmlformats.org/officeDocument/2006/relationships/hyperlink" Target="https://www.w3schools.com/tags/tag_ul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tags/tag_iframe.asp" TargetMode="External"/><Relationship Id="rId4" Type="http://schemas.openxmlformats.org/officeDocument/2006/relationships/hyperlink" Target="https://www.w3schools.com/tags/tag_dl.asp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form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w3schools.com/tags/tag_select.as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button.asp" TargetMode="External"/><Relationship Id="rId2" Type="http://schemas.openxmlformats.org/officeDocument/2006/relationships/hyperlink" Target="https://www.w3schools.com/tags/tag_textarea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/css3_buttons.asp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input.asp" TargetMode="External"/><Relationship Id="rId2" Type="http://schemas.openxmlformats.org/officeDocument/2006/relationships/hyperlink" Target="https://www.w3schools.com/tags/att_input_type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tags/tag_datalist.as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video.asp" TargetMode="External"/><Relationship Id="rId2" Type="http://schemas.openxmlformats.org/officeDocument/2006/relationships/hyperlink" Target="https://www.w3schools.com/tags/tag_detail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www.w3schools.com/tags/tag_audio.asp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.org/" TargetMode="External"/><Relationship Id="rId2" Type="http://schemas.openxmlformats.org/officeDocument/2006/relationships/hyperlink" Target="https://developer.mozilla.org/en-US/docs/Web/HTML/Microdata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search.google.com/structured-data/testing-too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ogp.me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witter.com/cards/overview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evelopers.facebook.com/docs/applinks/metadata-referenc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meta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tag_base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standardattributes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HTML5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Web semántica y social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51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sz="5400" dirty="0"/>
              <a:t>Elementos comunes</a:t>
            </a:r>
            <a:endParaRPr lang="en-US" sz="5400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CR" sz="2400" dirty="0"/>
              <a:t>DIV: </a:t>
            </a:r>
          </a:p>
          <a:p>
            <a:pPr lvl="1"/>
            <a:r>
              <a:rPr lang="es-CR" sz="2000" dirty="0"/>
              <a:t>Elemento de formato en bloques</a:t>
            </a:r>
          </a:p>
          <a:p>
            <a:pPr marL="457200" lvl="1" indent="0">
              <a:buNone/>
            </a:pPr>
            <a:endParaRPr lang="es-CR" sz="2000" dirty="0"/>
          </a:p>
          <a:p>
            <a:pPr marL="457200" lvl="1" indent="0">
              <a:buNone/>
            </a:pPr>
            <a:endParaRPr lang="es-CR" sz="2000" dirty="0"/>
          </a:p>
          <a:p>
            <a:pPr marL="457200" lvl="1" indent="0">
              <a:buNone/>
            </a:pPr>
            <a:endParaRPr lang="es-CR" sz="2000" dirty="0"/>
          </a:p>
          <a:p>
            <a:r>
              <a:rPr lang="es-CR" sz="2400" dirty="0"/>
              <a:t>SPAN: </a:t>
            </a:r>
          </a:p>
          <a:p>
            <a:pPr lvl="1"/>
            <a:r>
              <a:rPr lang="es-CR" sz="2000" dirty="0"/>
              <a:t>Elemento de formato </a:t>
            </a:r>
            <a:r>
              <a:rPr lang="es-CR" sz="2000" dirty="0" err="1"/>
              <a:t>inline</a:t>
            </a:r>
            <a:endParaRPr lang="en-US" sz="2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885" y="3462391"/>
            <a:ext cx="3181350" cy="12763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885" y="5691759"/>
            <a:ext cx="67818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28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4900" dirty="0"/>
              <a:t>Elementos comunes</a:t>
            </a:r>
            <a:endParaRPr lang="en-US" sz="49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4632" y="2603500"/>
            <a:ext cx="11119104" cy="3416300"/>
          </a:xfrm>
        </p:spPr>
        <p:txBody>
          <a:bodyPr/>
          <a:lstStyle/>
          <a:p>
            <a:r>
              <a:rPr lang="es-CR" dirty="0"/>
              <a:t>&lt;p&gt;: indica que el contenido es un párrafo y debe formatearse como tal</a:t>
            </a:r>
          </a:p>
          <a:p>
            <a:r>
              <a:rPr lang="es-CR" dirty="0"/>
              <a:t>&lt;h1&gt; - &lt;h6&gt;: indican diferentes grados de títulos</a:t>
            </a:r>
          </a:p>
          <a:p>
            <a:r>
              <a:rPr lang="es-CR" dirty="0"/>
              <a:t>&lt;</a:t>
            </a:r>
            <a:r>
              <a:rPr lang="es-CR" dirty="0" err="1"/>
              <a:t>br</a:t>
            </a:r>
            <a:r>
              <a:rPr lang="es-CR" dirty="0"/>
              <a:t>/&gt;: indica un cambio de línea</a:t>
            </a:r>
          </a:p>
          <a:p>
            <a:r>
              <a:rPr lang="es-CR" dirty="0"/>
              <a:t>&lt;</a:t>
            </a:r>
            <a:r>
              <a:rPr lang="es-CR" dirty="0" err="1"/>
              <a:t>hr</a:t>
            </a:r>
            <a:r>
              <a:rPr lang="es-CR" dirty="0"/>
              <a:t>/&gt;: indica una separación, se muestra como una línea horizontal</a:t>
            </a:r>
          </a:p>
          <a:p>
            <a:r>
              <a:rPr lang="es-CR" dirty="0">
                <a:hlinkClick r:id="rId2"/>
              </a:rPr>
              <a:t>&lt;</a:t>
            </a:r>
            <a:r>
              <a:rPr lang="es-CR" dirty="0" err="1">
                <a:hlinkClick r:id="rId2"/>
              </a:rPr>
              <a:t>ul</a:t>
            </a:r>
            <a:r>
              <a:rPr lang="es-CR" dirty="0">
                <a:hlinkClick r:id="rId2"/>
              </a:rPr>
              <a:t>&gt;</a:t>
            </a:r>
            <a:r>
              <a:rPr lang="es-CR" dirty="0"/>
              <a:t>, </a:t>
            </a:r>
            <a:r>
              <a:rPr lang="es-CR" dirty="0">
                <a:hlinkClick r:id="rId3"/>
              </a:rPr>
              <a:t>&lt;</a:t>
            </a:r>
            <a:r>
              <a:rPr lang="es-CR" dirty="0" err="1">
                <a:hlinkClick r:id="rId3"/>
              </a:rPr>
              <a:t>ol</a:t>
            </a:r>
            <a:r>
              <a:rPr lang="es-CR" dirty="0">
                <a:hlinkClick r:id="rId3"/>
              </a:rPr>
              <a:t>&gt;</a:t>
            </a:r>
            <a:r>
              <a:rPr lang="es-CR" dirty="0"/>
              <a:t>, </a:t>
            </a:r>
            <a:r>
              <a:rPr lang="es-CR" dirty="0">
                <a:hlinkClick r:id="rId4"/>
              </a:rPr>
              <a:t>&lt;dl&gt;</a:t>
            </a:r>
            <a:r>
              <a:rPr lang="es-CR" dirty="0"/>
              <a:t>: representan listados ya sea listas sin orden, listas enumeradas, o listas de definiciones</a:t>
            </a:r>
          </a:p>
          <a:p>
            <a:r>
              <a:rPr lang="es-CR" dirty="0"/>
              <a:t>&lt;pre&gt;: muestra el texto respetando los espacios y cambios de línea digitados</a:t>
            </a:r>
          </a:p>
          <a:p>
            <a:r>
              <a:rPr lang="es-CR" dirty="0"/>
              <a:t>&lt;</a:t>
            </a:r>
            <a:r>
              <a:rPr lang="es-CR" dirty="0" err="1"/>
              <a:t>iframe</a:t>
            </a:r>
            <a:r>
              <a:rPr lang="es-CR" dirty="0"/>
              <a:t>&gt;: Se usar para adjuntar otro documento </a:t>
            </a:r>
            <a:r>
              <a:rPr lang="es-CR" dirty="0" err="1"/>
              <a:t>html</a:t>
            </a:r>
            <a:r>
              <a:rPr lang="es-CR" dirty="0"/>
              <a:t> dentro del actual. </a:t>
            </a:r>
            <a:r>
              <a:rPr lang="es-CR" sz="1400" dirty="0">
                <a:hlinkClick r:id="rId5"/>
              </a:rPr>
              <a:t>Más </a:t>
            </a:r>
            <a:r>
              <a:rPr lang="es-CR" sz="1400" dirty="0" err="1">
                <a:hlinkClick r:id="rId5"/>
              </a:rPr>
              <a:t>info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3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4900" dirty="0"/>
              <a:t>Elementos comunes</a:t>
            </a:r>
            <a:endParaRPr lang="en-US" sz="49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497" y="2603500"/>
            <a:ext cx="11329224" cy="3416300"/>
          </a:xfrm>
        </p:spPr>
        <p:txBody>
          <a:bodyPr/>
          <a:lstStyle/>
          <a:p>
            <a:r>
              <a:rPr lang="es-CR" dirty="0"/>
              <a:t>&lt;</a:t>
            </a:r>
            <a:r>
              <a:rPr lang="es-CR" dirty="0" err="1"/>
              <a:t>table</a:t>
            </a:r>
            <a:r>
              <a:rPr lang="es-CR" dirty="0"/>
              <a:t>&gt;: Se deben utilizar para mostrar información tabular como por ejemplo cuadros, resúmenes, listados, resultados, etc.</a:t>
            </a:r>
          </a:p>
          <a:p>
            <a:r>
              <a:rPr lang="es-CR" dirty="0"/>
              <a:t>Por motivos de SEO no recomienda usar tablas para el </a:t>
            </a:r>
            <a:r>
              <a:rPr lang="es-CR" dirty="0" err="1"/>
              <a:t>layout</a:t>
            </a:r>
            <a:r>
              <a:rPr lang="es-CR" dirty="0"/>
              <a:t> de la página</a:t>
            </a:r>
          </a:p>
          <a:p>
            <a:r>
              <a:rPr lang="es-CR" dirty="0"/>
              <a:t>&lt;</a:t>
            </a:r>
            <a:r>
              <a:rPr lang="es-CR" dirty="0" err="1"/>
              <a:t>td</a:t>
            </a:r>
            <a:r>
              <a:rPr lang="es-CR" dirty="0"/>
              <a:t>&gt;&lt;/</a:t>
            </a:r>
            <a:r>
              <a:rPr lang="es-CR" dirty="0" err="1"/>
              <a:t>td</a:t>
            </a:r>
            <a:r>
              <a:rPr lang="es-CR" dirty="0"/>
              <a:t>&gt;: representa que el elemento es una tabla</a:t>
            </a:r>
          </a:p>
          <a:p>
            <a:r>
              <a:rPr lang="es-CR" dirty="0"/>
              <a:t>&lt;</a:t>
            </a:r>
            <a:r>
              <a:rPr lang="es-CR" dirty="0" err="1"/>
              <a:t>tr</a:t>
            </a:r>
            <a:r>
              <a:rPr lang="es-CR" dirty="0"/>
              <a:t>&gt;&lt;/</a:t>
            </a:r>
            <a:r>
              <a:rPr lang="es-CR" dirty="0" err="1"/>
              <a:t>tr</a:t>
            </a:r>
            <a:r>
              <a:rPr lang="es-CR" dirty="0"/>
              <a:t>&gt;: representa una fila de la tabla</a:t>
            </a:r>
          </a:p>
          <a:p>
            <a:r>
              <a:rPr lang="es-CR" dirty="0"/>
              <a:t>&lt;</a:t>
            </a:r>
            <a:r>
              <a:rPr lang="es-CR" dirty="0" err="1"/>
              <a:t>td</a:t>
            </a:r>
            <a:r>
              <a:rPr lang="es-CR" dirty="0"/>
              <a:t>&gt;&lt;/</a:t>
            </a:r>
            <a:r>
              <a:rPr lang="es-CR" dirty="0" err="1"/>
              <a:t>td</a:t>
            </a:r>
            <a:r>
              <a:rPr lang="es-CR" dirty="0"/>
              <a:t>&gt;: representan columnas dentro de una fila</a:t>
            </a:r>
          </a:p>
          <a:p>
            <a:r>
              <a:rPr lang="es-CR" dirty="0"/>
              <a:t>&lt;</a:t>
            </a:r>
            <a:r>
              <a:rPr lang="es-CR" dirty="0" err="1"/>
              <a:t>th</a:t>
            </a:r>
            <a:r>
              <a:rPr lang="es-CR" dirty="0"/>
              <a:t>&gt; &lt;/</a:t>
            </a:r>
            <a:r>
              <a:rPr lang="es-CR" dirty="0" err="1"/>
              <a:t>th</a:t>
            </a:r>
            <a:r>
              <a:rPr lang="es-CR" dirty="0"/>
              <a:t>&gt;: representa un titulo, ya sea de fila o de columna</a:t>
            </a:r>
          </a:p>
          <a:p>
            <a:r>
              <a:rPr lang="es-CR" dirty="0"/>
              <a:t>&lt;</a:t>
            </a:r>
            <a:r>
              <a:rPr lang="es-CR" dirty="0" err="1"/>
              <a:t>caption</a:t>
            </a:r>
            <a:r>
              <a:rPr lang="es-CR" dirty="0"/>
              <a:t>&gt;: muestra un título para la tabla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446" y="3286125"/>
            <a:ext cx="2200275" cy="2733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661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4900" dirty="0"/>
              <a:t>Elementos comunes</a:t>
            </a:r>
            <a:endParaRPr lang="en-US" sz="49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2920" y="2603500"/>
            <a:ext cx="11155680" cy="3416300"/>
          </a:xfrm>
        </p:spPr>
        <p:txBody>
          <a:bodyPr/>
          <a:lstStyle/>
          <a:p>
            <a:r>
              <a:rPr lang="es-CR" dirty="0"/>
              <a:t>&lt;</a:t>
            </a:r>
            <a:r>
              <a:rPr lang="es-CR" dirty="0" err="1"/>
              <a:t>thead</a:t>
            </a:r>
            <a:r>
              <a:rPr lang="es-CR" dirty="0"/>
              <a:t>&gt;, &lt;</a:t>
            </a:r>
            <a:r>
              <a:rPr lang="es-CR" dirty="0" err="1"/>
              <a:t>tbody</a:t>
            </a:r>
            <a:r>
              <a:rPr lang="es-CR" dirty="0"/>
              <a:t>&gt;, &lt;</a:t>
            </a:r>
            <a:r>
              <a:rPr lang="es-CR" dirty="0" err="1"/>
              <a:t>tfoot</a:t>
            </a:r>
            <a:r>
              <a:rPr lang="es-CR" dirty="0"/>
              <a:t>&gt;: permiten agrupar filas de la tabla en secciones de encabezado, cuerpo y pie de página, para aplicar estilos independientes</a:t>
            </a:r>
          </a:p>
          <a:p>
            <a:r>
              <a:rPr lang="es-CR" dirty="0"/>
              <a:t>&lt;</a:t>
            </a:r>
            <a:r>
              <a:rPr lang="es-CR" dirty="0" err="1"/>
              <a:t>colgroup</a:t>
            </a:r>
            <a:r>
              <a:rPr lang="es-CR" dirty="0"/>
              <a:t>&gt; y &lt;col&gt;: Se utilizan para dar formato a columnas específicas de la tabla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91" y="4055618"/>
            <a:ext cx="7943850" cy="2028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689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4900" dirty="0"/>
              <a:t>Elementos comunes</a:t>
            </a:r>
            <a:endParaRPr lang="en-US" sz="49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5488" y="2603500"/>
            <a:ext cx="11109960" cy="3943604"/>
          </a:xfrm>
        </p:spPr>
        <p:txBody>
          <a:bodyPr>
            <a:normAutofit/>
          </a:bodyPr>
          <a:lstStyle/>
          <a:p>
            <a:r>
              <a:rPr lang="es-CR" dirty="0"/>
              <a:t>&lt;</a:t>
            </a:r>
            <a:r>
              <a:rPr lang="es-CR" dirty="0" err="1"/>
              <a:t>img</a:t>
            </a:r>
            <a:r>
              <a:rPr lang="es-CR" dirty="0"/>
              <a:t>&gt;: Permite agregar imágenes especificadas en el atributo “</a:t>
            </a:r>
            <a:r>
              <a:rPr lang="es-CR" dirty="0" err="1"/>
              <a:t>src</a:t>
            </a:r>
            <a:r>
              <a:rPr lang="es-CR" dirty="0"/>
              <a:t>”. Se recomienda agregar siempre un texto descriptivo en la propiedad “</a:t>
            </a:r>
            <a:r>
              <a:rPr lang="es-CR" dirty="0" err="1"/>
              <a:t>alt</a:t>
            </a:r>
            <a:r>
              <a:rPr lang="es-CR" dirty="0"/>
              <a:t>”</a:t>
            </a:r>
          </a:p>
          <a:p>
            <a:pPr lvl="1"/>
            <a:r>
              <a:rPr lang="es-CR" dirty="0" err="1"/>
              <a:t>Ej</a:t>
            </a:r>
            <a:r>
              <a:rPr lang="es-CR" dirty="0"/>
              <a:t>: </a:t>
            </a: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="img_pulpit.jpg" alt="The Pulpit Rock" width="304" height="228"&gt;</a:t>
            </a:r>
          </a:p>
          <a:p>
            <a:pPr lvl="1"/>
            <a:endParaRPr lang="en-US" dirty="0"/>
          </a:p>
          <a:p>
            <a:r>
              <a:rPr lang="es-CR" dirty="0"/>
              <a:t>&lt;a&gt;: indica un enlace al destino indicado en el atributo “</a:t>
            </a:r>
            <a:r>
              <a:rPr lang="es-CR" dirty="0" err="1"/>
              <a:t>href</a:t>
            </a:r>
            <a:r>
              <a:rPr lang="es-CR" dirty="0"/>
              <a:t>”, el atributo “target” permite indicar como abrir el enlace:</a:t>
            </a:r>
          </a:p>
          <a:p>
            <a:pPr lvl="1"/>
            <a:r>
              <a:rPr lang="es-CR" dirty="0"/>
              <a:t>_</a:t>
            </a:r>
            <a:r>
              <a:rPr lang="es-CR" dirty="0" err="1"/>
              <a:t>blank</a:t>
            </a:r>
            <a:r>
              <a:rPr lang="es-CR" dirty="0"/>
              <a:t>: el enlace se abre una nueva página o </a:t>
            </a:r>
            <a:r>
              <a:rPr lang="es-CR" dirty="0" err="1"/>
              <a:t>tab</a:t>
            </a:r>
            <a:endParaRPr lang="es-CR" dirty="0"/>
          </a:p>
          <a:p>
            <a:pPr lvl="1"/>
            <a:r>
              <a:rPr lang="es-CR" dirty="0"/>
              <a:t>_</a:t>
            </a:r>
            <a:r>
              <a:rPr lang="es-CR" dirty="0" err="1"/>
              <a:t>selff</a:t>
            </a:r>
            <a:r>
              <a:rPr lang="es-CR" dirty="0"/>
              <a:t>: el enlace se abre en el mismo </a:t>
            </a:r>
            <a:r>
              <a:rPr lang="es-CR" dirty="0" err="1"/>
              <a:t>fame</a:t>
            </a:r>
            <a:r>
              <a:rPr lang="es-CR" dirty="0"/>
              <a:t>, este es el valor por defecto</a:t>
            </a:r>
          </a:p>
          <a:p>
            <a:pPr lvl="1"/>
            <a:r>
              <a:rPr lang="es-CR" dirty="0"/>
              <a:t>_</a:t>
            </a:r>
            <a:r>
              <a:rPr lang="es-CR" dirty="0" err="1"/>
              <a:t>parent</a:t>
            </a:r>
            <a:r>
              <a:rPr lang="es-CR" dirty="0"/>
              <a:t>: el enlace se abre en el </a:t>
            </a:r>
            <a:r>
              <a:rPr lang="es-CR" dirty="0" err="1"/>
              <a:t>frame</a:t>
            </a:r>
            <a:r>
              <a:rPr lang="es-CR" dirty="0"/>
              <a:t> del padre</a:t>
            </a:r>
          </a:p>
          <a:p>
            <a:pPr lvl="1"/>
            <a:r>
              <a:rPr lang="es-CR" dirty="0"/>
              <a:t>_top: el enlace se abre en la misma ventana</a:t>
            </a:r>
          </a:p>
          <a:p>
            <a:pPr lvl="1"/>
            <a:r>
              <a:rPr lang="es-CR" i="1" dirty="0" err="1"/>
              <a:t>Frame</a:t>
            </a:r>
            <a:r>
              <a:rPr lang="es-CR" i="1" dirty="0"/>
              <a:t> </a:t>
            </a:r>
            <a:r>
              <a:rPr lang="es-CR" i="1" dirty="0" err="1"/>
              <a:t>name</a:t>
            </a:r>
            <a:r>
              <a:rPr lang="es-CR" dirty="0"/>
              <a:t>: el enlace se abre en el </a:t>
            </a:r>
            <a:r>
              <a:rPr lang="es-CR" dirty="0" err="1"/>
              <a:t>frame</a:t>
            </a:r>
            <a:r>
              <a:rPr lang="es-CR" dirty="0"/>
              <a:t> especificado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35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4900" dirty="0"/>
              <a:t>Elementos comunes</a:t>
            </a:r>
            <a:endParaRPr lang="en-US" sz="49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5488" y="2603500"/>
            <a:ext cx="11173968" cy="3416300"/>
          </a:xfrm>
        </p:spPr>
        <p:txBody>
          <a:bodyPr/>
          <a:lstStyle/>
          <a:p>
            <a:r>
              <a:rPr lang="es-CR" dirty="0"/>
              <a:t>Formato de texto: Le dan un significado mas exacto a las partes del texto y además el navegador aplica los estilos esperados, por ejemplo &lt;b&gt; pone el texto en negrita.</a:t>
            </a:r>
          </a:p>
          <a:p>
            <a:r>
              <a:rPr lang="es-CR" dirty="0"/>
              <a:t>Los formatos pueden varias dependiendo del navegador y se pueden cambiar con CSS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97" y="3920871"/>
            <a:ext cx="2962275" cy="2838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744" y="3920871"/>
            <a:ext cx="5419725" cy="1028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842" y="5185982"/>
            <a:ext cx="7867650" cy="781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6155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5400" dirty="0"/>
              <a:t>Formularios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4632" y="2603500"/>
            <a:ext cx="11201400" cy="3416300"/>
          </a:xfrm>
        </p:spPr>
        <p:txBody>
          <a:bodyPr>
            <a:normAutofit fontScale="77500" lnSpcReduction="20000"/>
          </a:bodyPr>
          <a:lstStyle/>
          <a:p>
            <a:r>
              <a:rPr lang="es-CR" sz="3300" dirty="0"/>
              <a:t>Engloban los datos que se envían al servidor al hacer </a:t>
            </a:r>
            <a:r>
              <a:rPr lang="es-CR" sz="3300" dirty="0" err="1"/>
              <a:t>submit</a:t>
            </a:r>
            <a:r>
              <a:rPr lang="es-CR" sz="3300" dirty="0"/>
              <a:t>.</a:t>
            </a:r>
            <a:r>
              <a:rPr lang="es-CR" sz="3200" dirty="0"/>
              <a:t> </a:t>
            </a:r>
            <a:r>
              <a:rPr lang="es-CR" sz="2000" dirty="0">
                <a:hlinkClick r:id="rId2"/>
              </a:rPr>
              <a:t>más </a:t>
            </a:r>
            <a:r>
              <a:rPr lang="es-CR" sz="2000" dirty="0" err="1">
                <a:hlinkClick r:id="rId2"/>
              </a:rPr>
              <a:t>info</a:t>
            </a:r>
            <a:endParaRPr lang="es-CR" sz="2000" dirty="0"/>
          </a:p>
          <a:p>
            <a:endParaRPr lang="es-CR" sz="2000" dirty="0"/>
          </a:p>
          <a:p>
            <a:r>
              <a:rPr lang="es-CR" sz="3300" dirty="0"/>
              <a:t>Los elementos con atributo </a:t>
            </a:r>
            <a:r>
              <a:rPr lang="es-CR" sz="3300" dirty="0" err="1"/>
              <a:t>disabled</a:t>
            </a:r>
            <a:r>
              <a:rPr lang="es-CR" sz="3300" dirty="0"/>
              <a:t> no se envían</a:t>
            </a:r>
          </a:p>
          <a:p>
            <a:endParaRPr lang="es-CR" sz="3300" dirty="0"/>
          </a:p>
          <a:p>
            <a:r>
              <a:rPr lang="es-CR" sz="3300" dirty="0"/>
              <a:t>Un </a:t>
            </a:r>
            <a:r>
              <a:rPr lang="es-CR" sz="3300" dirty="0" err="1"/>
              <a:t>form</a:t>
            </a:r>
            <a:r>
              <a:rPr lang="es-CR" sz="3300" dirty="0"/>
              <a:t> puede contener los elementos:</a:t>
            </a:r>
          </a:p>
          <a:p>
            <a:pPr lvl="1"/>
            <a:r>
              <a:rPr lang="es-CR" sz="2800" dirty="0"/>
              <a:t>input, </a:t>
            </a:r>
            <a:r>
              <a:rPr lang="es-CR" sz="2800" dirty="0" err="1"/>
              <a:t>textarea</a:t>
            </a:r>
            <a:r>
              <a:rPr lang="es-CR" sz="2800" dirty="0"/>
              <a:t>, </a:t>
            </a:r>
            <a:r>
              <a:rPr lang="es-CR" sz="2800" dirty="0" err="1"/>
              <a:t>button</a:t>
            </a:r>
            <a:r>
              <a:rPr lang="es-CR" sz="2800" dirty="0"/>
              <a:t>, </a:t>
            </a:r>
            <a:r>
              <a:rPr lang="es-CR" sz="2800" dirty="0" err="1"/>
              <a:t>select</a:t>
            </a:r>
            <a:r>
              <a:rPr lang="es-CR" sz="2800" dirty="0"/>
              <a:t>, </a:t>
            </a:r>
            <a:r>
              <a:rPr lang="es-CR" sz="2800" dirty="0" err="1"/>
              <a:t>fieldset</a:t>
            </a:r>
            <a:r>
              <a:rPr lang="es-CR" sz="2800" dirty="0"/>
              <a:t>, </a:t>
            </a:r>
            <a:r>
              <a:rPr lang="es-CR" sz="2800" dirty="0" err="1"/>
              <a:t>label</a:t>
            </a:r>
            <a:endParaRPr lang="es-CR" sz="2800" dirty="0"/>
          </a:p>
          <a:p>
            <a:pPr lvl="1"/>
            <a:r>
              <a:rPr lang="es-CR" sz="2800" dirty="0"/>
              <a:t>Por accesibilidad se recomienda que todos los elementos del </a:t>
            </a:r>
            <a:r>
              <a:rPr lang="es-CR" sz="2800" dirty="0" err="1"/>
              <a:t>form</a:t>
            </a:r>
            <a:r>
              <a:rPr lang="es-CR" sz="2800" dirty="0"/>
              <a:t> lleven asociado un </a:t>
            </a:r>
            <a:r>
              <a:rPr lang="es-CR" sz="2800" dirty="0" err="1"/>
              <a:t>label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6368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5400" dirty="0"/>
              <a:t>Formularios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8640" y="2603500"/>
            <a:ext cx="11146536" cy="3961892"/>
          </a:xfrm>
        </p:spPr>
        <p:txBody>
          <a:bodyPr>
            <a:noAutofit/>
          </a:bodyPr>
          <a:lstStyle/>
          <a:p>
            <a:r>
              <a:rPr lang="es-CR" sz="2400" dirty="0"/>
              <a:t>Atributos</a:t>
            </a:r>
          </a:p>
          <a:p>
            <a:pPr lvl="1"/>
            <a:r>
              <a:rPr lang="es-CR" sz="2000" b="1" dirty="0" err="1"/>
              <a:t>action</a:t>
            </a:r>
            <a:r>
              <a:rPr lang="es-CR" sz="2000" dirty="0"/>
              <a:t>: </a:t>
            </a:r>
            <a:r>
              <a:rPr lang="es-CR" sz="2000" dirty="0" err="1"/>
              <a:t>Url</a:t>
            </a:r>
            <a:r>
              <a:rPr lang="es-CR" sz="2000" dirty="0"/>
              <a:t> a donde se envían los datos del formulario al hacer </a:t>
            </a:r>
            <a:r>
              <a:rPr lang="es-CR" sz="2000" dirty="0" err="1"/>
              <a:t>submit</a:t>
            </a:r>
            <a:endParaRPr lang="es-CR" sz="2000" dirty="0"/>
          </a:p>
          <a:p>
            <a:pPr lvl="1"/>
            <a:r>
              <a:rPr lang="es-CR" sz="2000" b="1" dirty="0" err="1"/>
              <a:t>method</a:t>
            </a:r>
            <a:r>
              <a:rPr lang="es-CR" sz="2000" dirty="0"/>
              <a:t>: </a:t>
            </a:r>
            <a:r>
              <a:rPr lang="es-CR" sz="2000" dirty="0" err="1"/>
              <a:t>get</a:t>
            </a:r>
            <a:r>
              <a:rPr lang="es-CR" sz="2000" dirty="0"/>
              <a:t> o post</a:t>
            </a:r>
          </a:p>
          <a:p>
            <a:pPr lvl="1"/>
            <a:r>
              <a:rPr lang="es-CR" sz="2000" b="1" dirty="0"/>
              <a:t>autocomplete</a:t>
            </a:r>
            <a:r>
              <a:rPr lang="es-CR" sz="2000" dirty="0"/>
              <a:t>: </a:t>
            </a:r>
            <a:r>
              <a:rPr lang="es-CR" sz="2000" dirty="0" err="1"/>
              <a:t>on</a:t>
            </a:r>
            <a:r>
              <a:rPr lang="es-CR" sz="2000" dirty="0"/>
              <a:t>, off, indica si se debe autocompletar en base a entradas anteriores</a:t>
            </a:r>
          </a:p>
          <a:p>
            <a:pPr lvl="1"/>
            <a:r>
              <a:rPr lang="es-CR" sz="2000" b="1" dirty="0"/>
              <a:t>target</a:t>
            </a:r>
            <a:r>
              <a:rPr lang="es-CR" sz="2000" dirty="0"/>
              <a:t>: indica cómo mostrar la respuesta: _</a:t>
            </a:r>
            <a:r>
              <a:rPr lang="es-CR" sz="2000" dirty="0" err="1"/>
              <a:t>blank</a:t>
            </a:r>
            <a:r>
              <a:rPr lang="es-CR" sz="2000" dirty="0"/>
              <a:t>, _</a:t>
            </a:r>
            <a:r>
              <a:rPr lang="es-CR" sz="2000" dirty="0" err="1"/>
              <a:t>self</a:t>
            </a:r>
            <a:r>
              <a:rPr lang="es-CR" sz="2000" dirty="0"/>
              <a:t>, _</a:t>
            </a:r>
            <a:r>
              <a:rPr lang="es-CR" sz="2000" dirty="0" err="1"/>
              <a:t>parent</a:t>
            </a:r>
            <a:r>
              <a:rPr lang="es-CR" sz="2000" dirty="0"/>
              <a:t>, _top, [</a:t>
            </a:r>
            <a:r>
              <a:rPr lang="es-CR" sz="2000" dirty="0" err="1"/>
              <a:t>framename</a:t>
            </a:r>
            <a:r>
              <a:rPr lang="es-CR" sz="2000" dirty="0"/>
              <a:t>]</a:t>
            </a:r>
          </a:p>
          <a:p>
            <a:pPr lvl="1"/>
            <a:r>
              <a:rPr lang="es-CR" sz="2000" b="1" dirty="0" err="1"/>
              <a:t>enctype</a:t>
            </a:r>
            <a:r>
              <a:rPr lang="es-CR" sz="2000" dirty="0"/>
              <a:t>: especifica la codificación de los datos cuando el </a:t>
            </a:r>
            <a:r>
              <a:rPr lang="es-CR" sz="2000" dirty="0" err="1"/>
              <a:t>method</a:t>
            </a:r>
            <a:r>
              <a:rPr lang="es-CR" sz="2000" dirty="0"/>
              <a:t> es post</a:t>
            </a:r>
          </a:p>
          <a:p>
            <a:pPr lvl="1"/>
            <a:r>
              <a:rPr lang="es-CR" sz="2000" b="1" dirty="0" err="1"/>
              <a:t>novalidate</a:t>
            </a:r>
            <a:r>
              <a:rPr lang="es-CR" sz="2000" dirty="0"/>
              <a:t>: indica que los datos no deben validarse al hacer </a:t>
            </a:r>
            <a:r>
              <a:rPr lang="es-CR" sz="2000" dirty="0" err="1"/>
              <a:t>submit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7571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4400" dirty="0"/>
              <a:t>&lt;SELECT&gt; y &lt;LABEL&gt;</a:t>
            </a:r>
            <a:endParaRPr lang="en-U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603500"/>
            <a:ext cx="11210544" cy="3416300"/>
          </a:xfrm>
        </p:spPr>
        <p:txBody>
          <a:bodyPr/>
          <a:lstStyle/>
          <a:p>
            <a:r>
              <a:rPr lang="es-CR" dirty="0"/>
              <a:t>&lt;</a:t>
            </a:r>
            <a:r>
              <a:rPr lang="es-CR" dirty="0" err="1"/>
              <a:t>select</a:t>
            </a:r>
            <a:r>
              <a:rPr lang="es-CR" dirty="0"/>
              <a:t>&gt;: Permite seleccionar un valor de una lista. </a:t>
            </a:r>
            <a:r>
              <a:rPr lang="es-CR" sz="1600" dirty="0">
                <a:hlinkClick r:id="rId2"/>
              </a:rPr>
              <a:t>mas </a:t>
            </a:r>
            <a:r>
              <a:rPr lang="es-CR" sz="1600" dirty="0" err="1">
                <a:hlinkClick r:id="rId2"/>
              </a:rPr>
              <a:t>info</a:t>
            </a:r>
            <a:endParaRPr lang="es-CR" dirty="0"/>
          </a:p>
          <a:p>
            <a:pPr lvl="1"/>
            <a:r>
              <a:rPr lang="es-CR" dirty="0"/>
              <a:t>Los valores a seleccionar se declaran dentro del </a:t>
            </a:r>
            <a:r>
              <a:rPr lang="es-CR" dirty="0" err="1"/>
              <a:t>tag</a:t>
            </a:r>
            <a:r>
              <a:rPr lang="es-CR" dirty="0"/>
              <a:t> &lt;</a:t>
            </a:r>
            <a:r>
              <a:rPr lang="es-CR" dirty="0" err="1"/>
              <a:t>option</a:t>
            </a:r>
            <a:r>
              <a:rPr lang="es-CR" dirty="0"/>
              <a:t>&gt;</a:t>
            </a:r>
          </a:p>
          <a:p>
            <a:pPr lvl="1"/>
            <a:r>
              <a:rPr lang="es-CR" dirty="0"/>
              <a:t>Las opciones se pueden agrupar dentro del </a:t>
            </a:r>
            <a:r>
              <a:rPr lang="es-CR" dirty="0" err="1"/>
              <a:t>tag</a:t>
            </a:r>
            <a:r>
              <a:rPr lang="es-CR" dirty="0"/>
              <a:t> &lt;</a:t>
            </a:r>
            <a:r>
              <a:rPr lang="es-CR" dirty="0" err="1"/>
              <a:t>optgroup</a:t>
            </a:r>
            <a:r>
              <a:rPr lang="es-CR" dirty="0"/>
              <a:t>&gt;</a:t>
            </a:r>
          </a:p>
          <a:p>
            <a:r>
              <a:rPr lang="es-CR" dirty="0"/>
              <a:t>&lt;</a:t>
            </a:r>
            <a:r>
              <a:rPr lang="es-CR" dirty="0" err="1"/>
              <a:t>label</a:t>
            </a:r>
            <a:r>
              <a:rPr lang="es-CR" dirty="0"/>
              <a:t>&gt;: Define una etiqueta asociada a un elemento input</a:t>
            </a:r>
          </a:p>
          <a:p>
            <a:pPr lvl="1"/>
            <a:r>
              <a:rPr lang="es-CR" dirty="0"/>
              <a:t>Se puede asociar usando el id del elemento, o declarando el elemento dentro de cuerpo del </a:t>
            </a:r>
            <a:r>
              <a:rPr lang="es-CR" dirty="0" err="1"/>
              <a:t>label</a:t>
            </a:r>
            <a:r>
              <a:rPr lang="es-CR" dirty="0"/>
              <a:t> </a:t>
            </a:r>
          </a:p>
          <a:p>
            <a:pPr lvl="1"/>
            <a:r>
              <a:rPr lang="es-CR" dirty="0"/>
              <a:t>Hacer clic sobre un </a:t>
            </a:r>
            <a:r>
              <a:rPr lang="es-CR" dirty="0" err="1"/>
              <a:t>label</a:t>
            </a:r>
            <a:r>
              <a:rPr lang="es-CR" dirty="0"/>
              <a:t>, es como hacer clic en el elemento asociado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433" y="5229225"/>
            <a:ext cx="6362700" cy="1581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0574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&lt;</a:t>
            </a:r>
            <a:r>
              <a:rPr lang="es-CR" sz="4400" dirty="0"/>
              <a:t>FIELDSET</a:t>
            </a:r>
            <a:r>
              <a:rPr lang="es-CR" dirty="0"/>
              <a:t>&gt;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8056" y="2603500"/>
            <a:ext cx="11137392" cy="3416300"/>
          </a:xfrm>
        </p:spPr>
        <p:txBody>
          <a:bodyPr/>
          <a:lstStyle/>
          <a:p>
            <a:r>
              <a:rPr lang="es-CR" dirty="0"/>
              <a:t>&lt;</a:t>
            </a:r>
            <a:r>
              <a:rPr lang="es-CR" dirty="0" err="1"/>
              <a:t>fieldset</a:t>
            </a:r>
            <a:r>
              <a:rPr lang="es-CR" dirty="0"/>
              <a:t>&gt; y &lt;</a:t>
            </a:r>
            <a:r>
              <a:rPr lang="es-CR" dirty="0" err="1"/>
              <a:t>legend</a:t>
            </a:r>
            <a:r>
              <a:rPr lang="es-CR" dirty="0"/>
              <a:t>&gt;: Se usan en conjunto para delimitar secciones en un </a:t>
            </a:r>
            <a:r>
              <a:rPr lang="es-CR" dirty="0" err="1"/>
              <a:t>form</a:t>
            </a:r>
            <a:r>
              <a:rPr lang="es-CR" dirty="0"/>
              <a:t>, si no se incluye el </a:t>
            </a:r>
            <a:r>
              <a:rPr lang="es-CR" dirty="0" err="1"/>
              <a:t>tag</a:t>
            </a:r>
            <a:r>
              <a:rPr lang="es-CR" dirty="0"/>
              <a:t> </a:t>
            </a:r>
            <a:r>
              <a:rPr lang="es-CR" dirty="0" err="1"/>
              <a:t>legend</a:t>
            </a:r>
            <a:r>
              <a:rPr lang="es-CR" dirty="0"/>
              <a:t>, solo se muestra un marco sin texto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21" y="3799141"/>
            <a:ext cx="8239125" cy="1838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324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5400" dirty="0"/>
              <a:t>Agenda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2336" y="2603500"/>
            <a:ext cx="11228832" cy="3416300"/>
          </a:xfrm>
        </p:spPr>
        <p:txBody>
          <a:bodyPr numCol="2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CR" sz="3000" b="1" dirty="0">
                <a:ln/>
                <a:solidFill>
                  <a:srgbClr val="002060"/>
                </a:solidFill>
              </a:rPr>
              <a:t>Características</a:t>
            </a:r>
          </a:p>
          <a:p>
            <a:r>
              <a:rPr lang="es-CR" sz="3000" b="1" dirty="0">
                <a:ln/>
                <a:solidFill>
                  <a:schemeClr val="accent4"/>
                </a:solidFill>
              </a:rPr>
              <a:t>Estructura de documento</a:t>
            </a:r>
          </a:p>
          <a:p>
            <a:r>
              <a:rPr lang="es-CR" sz="3000" b="1" dirty="0">
                <a:ln/>
                <a:solidFill>
                  <a:srgbClr val="002060"/>
                </a:solidFill>
              </a:rPr>
              <a:t>Atributos globales</a:t>
            </a:r>
          </a:p>
          <a:p>
            <a:r>
              <a:rPr lang="es-CR" sz="3000" b="1" dirty="0">
                <a:ln/>
                <a:solidFill>
                  <a:schemeClr val="accent4"/>
                </a:solidFill>
              </a:rPr>
              <a:t>Elementos comunes	</a:t>
            </a:r>
          </a:p>
          <a:p>
            <a:r>
              <a:rPr lang="es-CR" sz="3000" b="1" dirty="0">
                <a:ln/>
                <a:solidFill>
                  <a:srgbClr val="002060"/>
                </a:solidFill>
              </a:rPr>
              <a:t>Formularios</a:t>
            </a:r>
          </a:p>
          <a:p>
            <a:r>
              <a:rPr lang="es-CR" sz="3000" b="1" dirty="0">
                <a:ln/>
                <a:solidFill>
                  <a:schemeClr val="accent4"/>
                </a:solidFill>
              </a:rPr>
              <a:t>Elementos de formularios</a:t>
            </a:r>
          </a:p>
          <a:p>
            <a:r>
              <a:rPr lang="es-CR" sz="3000" b="1" dirty="0">
                <a:ln/>
                <a:solidFill>
                  <a:srgbClr val="002060"/>
                </a:solidFill>
              </a:rPr>
              <a:t>Elementos semánticos</a:t>
            </a:r>
          </a:p>
          <a:p>
            <a:r>
              <a:rPr lang="es-CR" sz="3000" b="1" dirty="0" err="1">
                <a:ln/>
                <a:solidFill>
                  <a:srgbClr val="6AAC90"/>
                </a:solidFill>
              </a:rPr>
              <a:t>Microdatas</a:t>
            </a:r>
            <a:endParaRPr lang="es-CR" sz="3000" b="1" dirty="0">
              <a:ln/>
              <a:solidFill>
                <a:srgbClr val="6AAC90"/>
              </a:solidFill>
            </a:endParaRPr>
          </a:p>
          <a:p>
            <a:r>
              <a:rPr lang="es-CR" sz="3000" b="1" dirty="0">
                <a:ln/>
                <a:solidFill>
                  <a:srgbClr val="002060"/>
                </a:solidFill>
              </a:rPr>
              <a:t>Meta </a:t>
            </a:r>
            <a:r>
              <a:rPr lang="es-CR" sz="3000" b="1" dirty="0" err="1">
                <a:ln/>
                <a:solidFill>
                  <a:srgbClr val="002060"/>
                </a:solidFill>
              </a:rPr>
              <a:t>Tags</a:t>
            </a:r>
            <a:r>
              <a:rPr lang="es-CR" sz="3000" b="1" dirty="0">
                <a:ln/>
                <a:solidFill>
                  <a:srgbClr val="002060"/>
                </a:solidFill>
              </a:rPr>
              <a:t> sociales</a:t>
            </a:r>
          </a:p>
          <a:p>
            <a:pPr marL="0" indent="0">
              <a:buNone/>
            </a:pPr>
            <a:endParaRPr lang="en-US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299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4400" dirty="0"/>
              <a:t>&lt;TEXTAREA&gt; y &lt;BUTTON&gt;</a:t>
            </a:r>
            <a:endParaRPr lang="en-U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6072" y="2603500"/>
            <a:ext cx="11018520" cy="3416300"/>
          </a:xfrm>
        </p:spPr>
        <p:txBody>
          <a:bodyPr/>
          <a:lstStyle/>
          <a:p>
            <a:r>
              <a:rPr lang="es-CR" dirty="0"/>
              <a:t>&lt;</a:t>
            </a:r>
            <a:r>
              <a:rPr lang="es-CR" dirty="0" err="1"/>
              <a:t>textarea</a:t>
            </a:r>
            <a:r>
              <a:rPr lang="es-CR" dirty="0"/>
              <a:t>&gt;: Representa un cuadro de texto </a:t>
            </a:r>
            <a:r>
              <a:rPr lang="es-CR" dirty="0" err="1"/>
              <a:t>multilínea</a:t>
            </a:r>
            <a:r>
              <a:rPr lang="es-CR" dirty="0"/>
              <a:t> y caracteres </a:t>
            </a:r>
            <a:r>
              <a:rPr lang="es-CR" dirty="0" err="1"/>
              <a:t>ilmitados</a:t>
            </a:r>
            <a:r>
              <a:rPr lang="es-CR" dirty="0"/>
              <a:t>. </a:t>
            </a:r>
            <a:r>
              <a:rPr lang="es-CR" sz="1400" dirty="0">
                <a:hlinkClick r:id="rId2"/>
              </a:rPr>
              <a:t>Más </a:t>
            </a:r>
            <a:r>
              <a:rPr lang="es-CR" sz="1400" dirty="0" err="1">
                <a:hlinkClick r:id="rId2"/>
              </a:rPr>
              <a:t>info</a:t>
            </a:r>
            <a:endParaRPr lang="es-CR" sz="1400" dirty="0"/>
          </a:p>
          <a:p>
            <a:r>
              <a:rPr lang="es-CR" dirty="0"/>
              <a:t>&lt;</a:t>
            </a:r>
            <a:r>
              <a:rPr lang="es-CR" dirty="0" err="1"/>
              <a:t>button</a:t>
            </a:r>
            <a:r>
              <a:rPr lang="es-CR" dirty="0"/>
              <a:t>&gt;: Representa un botón, por defecto de </a:t>
            </a:r>
            <a:r>
              <a:rPr lang="es-CR" dirty="0" err="1"/>
              <a:t>submit</a:t>
            </a:r>
            <a:r>
              <a:rPr lang="es-CR" dirty="0"/>
              <a:t>, puede ser de tipo:</a:t>
            </a:r>
          </a:p>
          <a:p>
            <a:pPr lvl="1"/>
            <a:r>
              <a:rPr lang="es-CR" dirty="0" err="1"/>
              <a:t>Button</a:t>
            </a:r>
            <a:r>
              <a:rPr lang="es-CR" dirty="0"/>
              <a:t>: Representa una acción sobre la página, se usa para ejecutar funciones de JavaScript</a:t>
            </a:r>
          </a:p>
          <a:p>
            <a:pPr lvl="1"/>
            <a:r>
              <a:rPr lang="es-CR" dirty="0" err="1"/>
              <a:t>Reset</a:t>
            </a:r>
            <a:r>
              <a:rPr lang="es-CR" dirty="0"/>
              <a:t>: </a:t>
            </a:r>
            <a:r>
              <a:rPr lang="es-CR" dirty="0" err="1"/>
              <a:t>Límpia</a:t>
            </a:r>
            <a:r>
              <a:rPr lang="es-CR" dirty="0"/>
              <a:t> los datos del formulario</a:t>
            </a:r>
          </a:p>
          <a:p>
            <a:pPr lvl="1"/>
            <a:r>
              <a:rPr lang="es-CR" dirty="0" err="1"/>
              <a:t>Submitt</a:t>
            </a:r>
            <a:r>
              <a:rPr lang="es-CR" dirty="0"/>
              <a:t>: Envía los datos del formulario</a:t>
            </a:r>
          </a:p>
          <a:p>
            <a:pPr lvl="1"/>
            <a:r>
              <a:rPr lang="es-CR" dirty="0">
                <a:hlinkClick r:id="rId3"/>
              </a:rPr>
              <a:t>Más </a:t>
            </a:r>
            <a:r>
              <a:rPr lang="es-CR" dirty="0" err="1">
                <a:hlinkClick r:id="rId3"/>
              </a:rPr>
              <a:t>info</a:t>
            </a:r>
            <a:r>
              <a:rPr lang="es-CR" dirty="0"/>
              <a:t>, </a:t>
            </a:r>
            <a:r>
              <a:rPr lang="es-CR" dirty="0">
                <a:hlinkClick r:id="rId4"/>
              </a:rPr>
              <a:t>estilos </a:t>
            </a:r>
            <a:r>
              <a:rPr lang="es-CR" dirty="0" err="1">
                <a:hlinkClick r:id="rId4"/>
              </a:rPr>
              <a:t>css</a:t>
            </a:r>
            <a:r>
              <a:rPr lang="es-CR" dirty="0">
                <a:hlinkClick r:id="rId4"/>
              </a:rPr>
              <a:t> para botones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49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4400" dirty="0"/>
              <a:t>&lt;INPUT&gt;</a:t>
            </a:r>
            <a:endParaRPr lang="en-U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4360" y="2603500"/>
            <a:ext cx="11000232" cy="3416300"/>
          </a:xfrm>
        </p:spPr>
        <p:txBody>
          <a:bodyPr>
            <a:normAutofit fontScale="92500" lnSpcReduction="10000"/>
          </a:bodyPr>
          <a:lstStyle/>
          <a:p>
            <a:r>
              <a:rPr lang="es-CR" sz="1900" dirty="0"/>
              <a:t>&lt;input&gt;: Permite recibir entradas del usuario, puede tener diferentes formas y comportamientos dependiendo del valor de su atributo </a:t>
            </a:r>
            <a:r>
              <a:rPr lang="es-CR" sz="1900" dirty="0">
                <a:hlinkClick r:id="rId2"/>
              </a:rPr>
              <a:t>type</a:t>
            </a:r>
            <a:r>
              <a:rPr lang="es-CR" sz="1900" dirty="0"/>
              <a:t>. </a:t>
            </a:r>
            <a:r>
              <a:rPr lang="es-CR" sz="1500" dirty="0">
                <a:hlinkClick r:id="rId3"/>
              </a:rPr>
              <a:t>Más </a:t>
            </a:r>
            <a:r>
              <a:rPr lang="es-CR" sz="1500" dirty="0" err="1">
                <a:hlinkClick r:id="rId3"/>
              </a:rPr>
              <a:t>info</a:t>
            </a:r>
            <a:endParaRPr lang="es-CR" sz="1500" dirty="0"/>
          </a:p>
          <a:p>
            <a:r>
              <a:rPr lang="es-CR" sz="1900" dirty="0"/>
              <a:t>Al especificar un tipo, los navegadores pueden realizar validaciones adicionales de forma automática </a:t>
            </a:r>
          </a:p>
          <a:p>
            <a:r>
              <a:rPr lang="es-CR" sz="1900" dirty="0"/>
              <a:t>Un input de type </a:t>
            </a:r>
            <a:r>
              <a:rPr lang="es-CR" sz="1900" dirty="0" err="1"/>
              <a:t>submit</a:t>
            </a:r>
            <a:r>
              <a:rPr lang="es-CR" sz="1900" dirty="0"/>
              <a:t> funciona como botón de </a:t>
            </a:r>
            <a:r>
              <a:rPr lang="es-CR" sz="1900" dirty="0" err="1"/>
              <a:t>submit</a:t>
            </a:r>
            <a:r>
              <a:rPr lang="es-CR" sz="1900" dirty="0"/>
              <a:t> del </a:t>
            </a:r>
            <a:r>
              <a:rPr lang="es-CR" sz="1900" dirty="0" err="1"/>
              <a:t>form</a:t>
            </a:r>
            <a:endParaRPr lang="es-CR" sz="1900" dirty="0"/>
          </a:p>
          <a:p>
            <a:r>
              <a:rPr lang="es-CR" sz="1900" dirty="0"/>
              <a:t>Entre los atributos nuevos en HTML5 se encuentran</a:t>
            </a:r>
          </a:p>
          <a:p>
            <a:pPr lvl="1"/>
            <a:r>
              <a:rPr lang="es-CR" dirty="0" err="1"/>
              <a:t>List</a:t>
            </a:r>
            <a:r>
              <a:rPr lang="es-CR" dirty="0"/>
              <a:t>: permite especificar una lista </a:t>
            </a:r>
            <a:r>
              <a:rPr lang="en-US" dirty="0">
                <a:hlinkClick r:id="rId4"/>
              </a:rPr>
              <a:t>&lt;</a:t>
            </a:r>
            <a:r>
              <a:rPr lang="en-US" dirty="0" err="1">
                <a:hlinkClick r:id="rId4"/>
              </a:rPr>
              <a:t>datalist</a:t>
            </a:r>
            <a:r>
              <a:rPr lang="en-US" dirty="0">
                <a:hlinkClick r:id="rId4"/>
              </a:rPr>
              <a:t>&gt;</a:t>
            </a:r>
            <a:r>
              <a:rPr lang="en-US" dirty="0"/>
              <a:t> </a:t>
            </a:r>
            <a:r>
              <a:rPr lang="es-CR" dirty="0"/>
              <a:t>de valores para autocompletar</a:t>
            </a:r>
          </a:p>
          <a:p>
            <a:pPr lvl="1"/>
            <a:r>
              <a:rPr lang="es-CR" dirty="0" err="1"/>
              <a:t>Pattern</a:t>
            </a:r>
            <a:r>
              <a:rPr lang="es-CR" dirty="0"/>
              <a:t>: expresión regular para validar el texto digitado</a:t>
            </a:r>
          </a:p>
          <a:p>
            <a:pPr lvl="1"/>
            <a:r>
              <a:rPr lang="es-CR" dirty="0" err="1"/>
              <a:t>Placeholder</a:t>
            </a:r>
            <a:r>
              <a:rPr lang="es-CR" dirty="0"/>
              <a:t>: texto por defecto, o pista sobre lo que se debería ingresar</a:t>
            </a:r>
          </a:p>
          <a:p>
            <a:pPr lvl="1"/>
            <a:r>
              <a:rPr lang="es-CR" dirty="0" err="1"/>
              <a:t>Required</a:t>
            </a:r>
            <a:r>
              <a:rPr lang="es-CR" dirty="0"/>
              <a:t>: indica que es un campo obligatorio</a:t>
            </a:r>
          </a:p>
        </p:txBody>
      </p:sp>
    </p:spTree>
    <p:extLst>
      <p:ext uri="{BB962C8B-B14F-4D97-AF65-F5344CB8AC3E}">
        <p14:creationId xmlns:p14="http://schemas.microsoft.com/office/powerpoint/2010/main" val="3846788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5400" dirty="0"/>
              <a:t>Elementos semánticos</a:t>
            </a:r>
            <a:endParaRPr lang="en-US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48056" y="2603500"/>
            <a:ext cx="11274552" cy="3416300"/>
          </a:xfrm>
        </p:spPr>
        <p:txBody>
          <a:bodyPr>
            <a:normAutofit fontScale="92500" lnSpcReduction="10000"/>
          </a:bodyPr>
          <a:lstStyle/>
          <a:p>
            <a:r>
              <a:rPr lang="es-CR" sz="2400" dirty="0"/>
              <a:t>Reemplazan la tradicional estructura basada en tablas y </a:t>
            </a:r>
            <a:r>
              <a:rPr lang="es-CR" sz="2400" dirty="0" err="1"/>
              <a:t>divs</a:t>
            </a:r>
            <a:r>
              <a:rPr lang="es-CR" sz="2400" dirty="0"/>
              <a:t> para darle un significado mas exacto a los bloques de la pagina. </a:t>
            </a:r>
          </a:p>
          <a:p>
            <a:endParaRPr lang="es-CR" sz="2400" dirty="0"/>
          </a:p>
          <a:p>
            <a:r>
              <a:rPr lang="es-CR" sz="2400" dirty="0"/>
              <a:t>A pesar de ello, son opcionales y siempre se pueden reemplazar por un div. Los navegadores que no los soportan los tratan como </a:t>
            </a:r>
            <a:r>
              <a:rPr lang="es-CR" sz="2400" dirty="0" err="1"/>
              <a:t>divs</a:t>
            </a:r>
            <a:endParaRPr lang="es-CR" sz="2400" dirty="0"/>
          </a:p>
          <a:p>
            <a:endParaRPr lang="es-CR" sz="2400" dirty="0"/>
          </a:p>
          <a:p>
            <a:r>
              <a:rPr lang="es-CR" sz="2400" dirty="0"/>
              <a:t>Ayudan a simplificar la aplicación de estilos y organización de contenido</a:t>
            </a:r>
          </a:p>
          <a:p>
            <a:pPr lvl="1"/>
            <a:r>
              <a:rPr lang="es-CR" sz="2200" dirty="0" err="1"/>
              <a:t>Ej</a:t>
            </a:r>
            <a:r>
              <a:rPr lang="es-CR" sz="2200" dirty="0"/>
              <a:t>: en lugar de declarar un &lt;div </a:t>
            </a:r>
            <a:r>
              <a:rPr lang="es-CR" sz="2200" dirty="0" err="1"/>
              <a:t>class</a:t>
            </a:r>
            <a:r>
              <a:rPr lang="es-CR" sz="2200" dirty="0"/>
              <a:t>=“</a:t>
            </a:r>
            <a:r>
              <a:rPr lang="es-CR" sz="2200" dirty="0" err="1"/>
              <a:t>footer</a:t>
            </a:r>
            <a:r>
              <a:rPr lang="es-CR" sz="2200" dirty="0"/>
              <a:t>”&gt; se puede utilizar directamente el </a:t>
            </a:r>
            <a:r>
              <a:rPr lang="es-CR" sz="2200" dirty="0" err="1"/>
              <a:t>tag</a:t>
            </a:r>
            <a:r>
              <a:rPr lang="es-CR" sz="2200" dirty="0"/>
              <a:t> &lt;</a:t>
            </a:r>
            <a:r>
              <a:rPr lang="es-CR" sz="2200" dirty="0" err="1"/>
              <a:t>footer</a:t>
            </a:r>
            <a:r>
              <a:rPr lang="es-CR" sz="2200" dirty="0"/>
              <a:t>&gt;.</a:t>
            </a:r>
          </a:p>
          <a:p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32711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5400" dirty="0"/>
              <a:t>Elementos semánticos</a:t>
            </a:r>
            <a:endParaRPr lang="en-US" sz="5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3328" y="2649220"/>
            <a:ext cx="6268910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0596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5400" dirty="0"/>
              <a:t>Elementos semánticos</a:t>
            </a:r>
            <a:endParaRPr lang="en-US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1208" y="2603500"/>
            <a:ext cx="11073384" cy="3416300"/>
          </a:xfrm>
        </p:spPr>
        <p:txBody>
          <a:bodyPr>
            <a:normAutofit lnSpcReduction="10000"/>
          </a:bodyPr>
          <a:lstStyle/>
          <a:p>
            <a:r>
              <a:rPr lang="es-CR" dirty="0"/>
              <a:t>&lt;</a:t>
            </a:r>
            <a:r>
              <a:rPr lang="es-CR" dirty="0" err="1"/>
              <a:t>main</a:t>
            </a:r>
            <a:r>
              <a:rPr lang="es-CR" dirty="0"/>
              <a:t>&gt;: Especifica el contenido principal del documento. Su contenido debe ser único dentro del documento. Solo debe haber uno por documento y no debe anidarse dentro de otro elemento semántico.</a:t>
            </a:r>
          </a:p>
          <a:p>
            <a:r>
              <a:rPr lang="es-CR" dirty="0"/>
              <a:t>&lt;</a:t>
            </a:r>
            <a:r>
              <a:rPr lang="es-CR" dirty="0" err="1"/>
              <a:t>section</a:t>
            </a:r>
            <a:r>
              <a:rPr lang="es-CR" dirty="0"/>
              <a:t>&gt;: Se usa para separar secciones lógicas dentro de un documento, por ejemplo capítulos</a:t>
            </a:r>
          </a:p>
          <a:p>
            <a:r>
              <a:rPr lang="es-CR" dirty="0"/>
              <a:t>&lt;</a:t>
            </a:r>
            <a:r>
              <a:rPr lang="es-CR" dirty="0" err="1"/>
              <a:t>article</a:t>
            </a:r>
            <a:r>
              <a:rPr lang="es-CR" dirty="0"/>
              <a:t>&gt;: Indica que el contenido es único y tiene sentido aún aislado del documento, </a:t>
            </a:r>
            <a:r>
              <a:rPr lang="es-CR" dirty="0" err="1"/>
              <a:t>ej</a:t>
            </a:r>
            <a:r>
              <a:rPr lang="es-CR" dirty="0"/>
              <a:t>:</a:t>
            </a:r>
          </a:p>
          <a:p>
            <a:pPr lvl="1"/>
            <a:r>
              <a:rPr lang="es-CR" dirty="0"/>
              <a:t>Entradas de blog, post en foros, entradas de noticias, inclusive comentarios</a:t>
            </a:r>
          </a:p>
          <a:p>
            <a:r>
              <a:rPr lang="es-CR" dirty="0"/>
              <a:t>&lt;</a:t>
            </a:r>
            <a:r>
              <a:rPr lang="es-CR" dirty="0" err="1"/>
              <a:t>header</a:t>
            </a:r>
            <a:r>
              <a:rPr lang="es-CR" dirty="0"/>
              <a:t>&gt;: Especifica un encabezado de articulo o de sección, se puede usar para anidar títulos &lt;h1&gt;-&lt;h6&gt;</a:t>
            </a:r>
          </a:p>
          <a:p>
            <a:r>
              <a:rPr lang="es-CR" dirty="0"/>
              <a:t>&lt;</a:t>
            </a:r>
            <a:r>
              <a:rPr lang="es-CR" dirty="0" err="1"/>
              <a:t>aside</a:t>
            </a:r>
            <a:r>
              <a:rPr lang="es-CR" dirty="0"/>
              <a:t>&gt;: Se utiliza para indicar información relacionada, pero independiente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74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5400" dirty="0"/>
              <a:t>Elementos semánticos</a:t>
            </a:r>
            <a:endParaRPr lang="en-US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6344" y="2603500"/>
            <a:ext cx="11155680" cy="3416300"/>
          </a:xfrm>
        </p:spPr>
        <p:txBody>
          <a:bodyPr>
            <a:normAutofit fontScale="92500" lnSpcReduction="20000"/>
          </a:bodyPr>
          <a:lstStyle/>
          <a:p>
            <a:r>
              <a:rPr lang="es-CR" dirty="0"/>
              <a:t>&lt;</a:t>
            </a:r>
            <a:r>
              <a:rPr lang="es-CR" dirty="0" err="1"/>
              <a:t>footer</a:t>
            </a:r>
            <a:r>
              <a:rPr lang="es-CR" dirty="0"/>
              <a:t>&gt;: indica el pie de página del documento o de sección</a:t>
            </a:r>
          </a:p>
          <a:p>
            <a:r>
              <a:rPr lang="es-CR" dirty="0"/>
              <a:t>&lt;</a:t>
            </a:r>
            <a:r>
              <a:rPr lang="es-CR" dirty="0" err="1"/>
              <a:t>nav</a:t>
            </a:r>
            <a:r>
              <a:rPr lang="es-CR" dirty="0"/>
              <a:t>&gt;: Se utiliza para agrupar links del menú de navegación</a:t>
            </a:r>
          </a:p>
          <a:p>
            <a:r>
              <a:rPr lang="es-CR" dirty="0"/>
              <a:t>&lt;</a:t>
            </a:r>
            <a:r>
              <a:rPr lang="es-CR" dirty="0" err="1"/>
              <a:t>address</a:t>
            </a:r>
            <a:r>
              <a:rPr lang="es-CR" dirty="0"/>
              <a:t>&gt;: define información de contacto sobre el autor o dueño de un sitio y usualmente se incluye dentro del </a:t>
            </a:r>
            <a:r>
              <a:rPr lang="es-CR" dirty="0" err="1"/>
              <a:t>footer</a:t>
            </a:r>
            <a:r>
              <a:rPr lang="es-CR" dirty="0"/>
              <a:t>. No debe usarse para dar direcciones postales.</a:t>
            </a:r>
          </a:p>
          <a:p>
            <a:r>
              <a:rPr lang="es-CR" dirty="0"/>
              <a:t>&lt;figure&gt; y &lt;</a:t>
            </a:r>
            <a:r>
              <a:rPr lang="es-CR" dirty="0" err="1"/>
              <a:t>figcaption</a:t>
            </a:r>
            <a:r>
              <a:rPr lang="es-CR" dirty="0"/>
              <a:t>&gt;: Se utilizan para delimitar una figura y opcionalmente, agregar un texto descriptivo</a:t>
            </a:r>
          </a:p>
          <a:p>
            <a:pPr lvl="1"/>
            <a:r>
              <a:rPr lang="es-CR" dirty="0" err="1"/>
              <a:t>Ej</a:t>
            </a:r>
            <a:r>
              <a:rPr lang="es-CR" dirty="0"/>
              <a:t> </a:t>
            </a:r>
          </a:p>
          <a:p>
            <a:pPr marL="457200" lvl="1" indent="0">
              <a:buNone/>
            </a:pPr>
            <a:r>
              <a:rPr lang="en-US" dirty="0"/>
              <a:t>&lt;figure&gt;</a:t>
            </a:r>
          </a:p>
          <a:p>
            <a:pPr marL="457200" lvl="1" indent="0">
              <a:buNone/>
            </a:pPr>
            <a:r>
              <a:rPr lang="en-US" dirty="0"/>
              <a:t>  	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="img_pulpit.jpg" alt="The Pulpit Rock" width="304" height="228"&gt;</a:t>
            </a:r>
          </a:p>
          <a:p>
            <a:pPr marL="457200" lvl="1" indent="0">
              <a:buNone/>
            </a:pPr>
            <a:r>
              <a:rPr lang="en-US" dirty="0"/>
              <a:t>  	&lt;</a:t>
            </a:r>
            <a:r>
              <a:rPr lang="en-US" dirty="0" err="1"/>
              <a:t>figcaption</a:t>
            </a:r>
            <a:r>
              <a:rPr lang="en-US" dirty="0"/>
              <a:t>&gt;Fig.1 - A view of the pulpit rock in Norway.&lt;/</a:t>
            </a:r>
            <a:r>
              <a:rPr lang="en-US" dirty="0" err="1"/>
              <a:t>figcaption</a:t>
            </a:r>
            <a:r>
              <a:rPr lang="en-US" dirty="0"/>
              <a:t>&gt;</a:t>
            </a:r>
          </a:p>
          <a:p>
            <a:pPr marL="457200" lvl="1" indent="0">
              <a:buNone/>
            </a:pPr>
            <a:r>
              <a:rPr lang="en-US" dirty="0"/>
              <a:t>&lt;/figure&gt;</a:t>
            </a:r>
          </a:p>
        </p:txBody>
      </p:sp>
    </p:spTree>
    <p:extLst>
      <p:ext uri="{BB962C8B-B14F-4D97-AF65-F5344CB8AC3E}">
        <p14:creationId xmlns:p14="http://schemas.microsoft.com/office/powerpoint/2010/main" val="1204788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4900" dirty="0"/>
              <a:t>Elementos semánticos</a:t>
            </a:r>
            <a:endParaRPr lang="en-US" sz="49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5488" y="2603500"/>
            <a:ext cx="11183112" cy="3416300"/>
          </a:xfrm>
        </p:spPr>
        <p:txBody>
          <a:bodyPr/>
          <a:lstStyle/>
          <a:p>
            <a:r>
              <a:rPr lang="es-CR" dirty="0"/>
              <a:t>&lt;time&gt;: define una fecha, </a:t>
            </a:r>
            <a:r>
              <a:rPr lang="es-CR" dirty="0" err="1"/>
              <a:t>ej</a:t>
            </a:r>
            <a:r>
              <a:rPr lang="es-CR" dirty="0"/>
              <a:t>:</a:t>
            </a:r>
          </a:p>
          <a:p>
            <a:pPr lvl="1"/>
            <a:r>
              <a:rPr lang="en-US" dirty="0"/>
              <a:t>&lt;p&gt;I have a date on &lt;time </a:t>
            </a:r>
            <a:r>
              <a:rPr lang="en-US" dirty="0" err="1"/>
              <a:t>datetime</a:t>
            </a:r>
            <a:r>
              <a:rPr lang="en-US" dirty="0"/>
              <a:t>="2008-02-14 20:00"&gt;Valentines day&lt;/time&gt;.&lt;/p&gt;</a:t>
            </a:r>
          </a:p>
          <a:p>
            <a:r>
              <a:rPr lang="es-CR" dirty="0"/>
              <a:t>&lt;</a:t>
            </a:r>
            <a:r>
              <a:rPr lang="es-CR" dirty="0" err="1"/>
              <a:t>details</a:t>
            </a:r>
            <a:r>
              <a:rPr lang="es-CR" dirty="0"/>
              <a:t>&gt; y &lt;</a:t>
            </a:r>
            <a:r>
              <a:rPr lang="es-CR" dirty="0" err="1"/>
              <a:t>sumary</a:t>
            </a:r>
            <a:r>
              <a:rPr lang="es-CR" dirty="0"/>
              <a:t>&gt;: </a:t>
            </a:r>
            <a:r>
              <a:rPr lang="es-CR" dirty="0" err="1"/>
              <a:t>Details</a:t>
            </a:r>
            <a:r>
              <a:rPr lang="es-CR" dirty="0"/>
              <a:t> permite agregar texto adicional que puede mostrarse y ocultarse al hacer clic sobre el elemento. El </a:t>
            </a:r>
            <a:r>
              <a:rPr lang="es-CR" dirty="0" err="1"/>
              <a:t>tag</a:t>
            </a:r>
            <a:r>
              <a:rPr lang="es-CR" dirty="0"/>
              <a:t> de &lt;</a:t>
            </a:r>
            <a:r>
              <a:rPr lang="es-CR" dirty="0" err="1"/>
              <a:t>sumary</a:t>
            </a:r>
            <a:r>
              <a:rPr lang="es-CR" dirty="0"/>
              <a:t>&gt; puede ir opcionalmente dentro de </a:t>
            </a:r>
            <a:r>
              <a:rPr lang="es-CR" dirty="0" err="1"/>
              <a:t>details</a:t>
            </a:r>
            <a:r>
              <a:rPr lang="es-CR" dirty="0"/>
              <a:t> y siempre muestra un texto descriptivo que al hacerle clic muestra el resto del contenido. </a:t>
            </a:r>
            <a:r>
              <a:rPr lang="es-CR" sz="1400" dirty="0">
                <a:hlinkClick r:id="rId2"/>
              </a:rPr>
              <a:t>Más </a:t>
            </a:r>
            <a:r>
              <a:rPr lang="es-CR" sz="1400" dirty="0" err="1">
                <a:hlinkClick r:id="rId2"/>
              </a:rPr>
              <a:t>info</a:t>
            </a:r>
            <a:endParaRPr lang="es-CR" sz="1400" dirty="0"/>
          </a:p>
          <a:p>
            <a:r>
              <a:rPr lang="es-CR" dirty="0">
                <a:hlinkClick r:id="rId3"/>
              </a:rPr>
              <a:t>&lt;video&gt;</a:t>
            </a:r>
            <a:r>
              <a:rPr lang="es-CR" dirty="0"/>
              <a:t>, </a:t>
            </a:r>
            <a:r>
              <a:rPr lang="es-CR" dirty="0">
                <a:hlinkClick r:id="rId4"/>
              </a:rPr>
              <a:t>&lt;audio&gt;</a:t>
            </a:r>
            <a:r>
              <a:rPr lang="es-CR" dirty="0"/>
              <a:t>: Insertan reproductores de video y audio respectivamente, la fuente en ambos casos se indica con el </a:t>
            </a:r>
            <a:r>
              <a:rPr lang="es-CR" dirty="0" err="1"/>
              <a:t>tag</a:t>
            </a:r>
            <a:r>
              <a:rPr lang="es-CR" dirty="0"/>
              <a:t> &lt;</a:t>
            </a:r>
            <a:r>
              <a:rPr lang="es-CR" dirty="0" err="1"/>
              <a:t>source</a:t>
            </a:r>
            <a:r>
              <a:rPr lang="es-CR" dirty="0"/>
              <a:t>&gt;. Requieren que el navegador tenga soporte para lo </a:t>
            </a:r>
            <a:r>
              <a:rPr lang="es-CR" dirty="0" err="1"/>
              <a:t>codecs</a:t>
            </a:r>
            <a:r>
              <a:rPr lang="es-CR" dirty="0"/>
              <a:t>, pero no se ocupa ningún </a:t>
            </a:r>
            <a:r>
              <a:rPr lang="es-CR" dirty="0" err="1"/>
              <a:t>plugin</a:t>
            </a:r>
            <a:r>
              <a:rPr lang="es-CR" dirty="0"/>
              <a:t> adicional para mostrar los controles de reproducción</a:t>
            </a:r>
            <a:endParaRPr lang="es-CR" sz="2400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9408" y="5362575"/>
            <a:ext cx="4476750" cy="1314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712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5400" dirty="0" err="1"/>
              <a:t>Microdatas</a:t>
            </a:r>
            <a:endParaRPr lang="en-US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603500"/>
            <a:ext cx="11201400" cy="3943604"/>
          </a:xfrm>
        </p:spPr>
        <p:txBody>
          <a:bodyPr>
            <a:normAutofit/>
          </a:bodyPr>
          <a:lstStyle/>
          <a:p>
            <a:r>
              <a:rPr lang="es-CR" dirty="0"/>
              <a:t>Son una especificación que permite agregar </a:t>
            </a:r>
            <a:r>
              <a:rPr lang="es-CR" dirty="0" err="1"/>
              <a:t>metadatas</a:t>
            </a:r>
            <a:r>
              <a:rPr lang="es-CR" dirty="0"/>
              <a:t> en el contenido HTML. </a:t>
            </a:r>
            <a:r>
              <a:rPr lang="es-CR" sz="1400" dirty="0">
                <a:hlinkClick r:id="rId2"/>
              </a:rPr>
              <a:t>Más </a:t>
            </a:r>
            <a:r>
              <a:rPr lang="es-CR" sz="1400" dirty="0" err="1">
                <a:hlinkClick r:id="rId2"/>
              </a:rPr>
              <a:t>info</a:t>
            </a:r>
            <a:endParaRPr lang="es-CR" dirty="0"/>
          </a:p>
          <a:p>
            <a:r>
              <a:rPr lang="es-CR" dirty="0"/>
              <a:t>Los motores de búsqueda pueden utilizar esas </a:t>
            </a:r>
            <a:r>
              <a:rPr lang="es-CR" dirty="0" err="1"/>
              <a:t>metadatas</a:t>
            </a:r>
            <a:r>
              <a:rPr lang="es-CR" dirty="0"/>
              <a:t> para encontrar información dentro de las páginas</a:t>
            </a:r>
          </a:p>
          <a:p>
            <a:r>
              <a:rPr lang="es-CR" dirty="0"/>
              <a:t>Para usar </a:t>
            </a:r>
            <a:r>
              <a:rPr lang="es-CR" dirty="0" err="1"/>
              <a:t>microdatas</a:t>
            </a:r>
            <a:r>
              <a:rPr lang="es-CR" dirty="0"/>
              <a:t> se debe hacer referencia a un documento de vocabulario con el atributo “</a:t>
            </a:r>
            <a:r>
              <a:rPr lang="es-CR" dirty="0" err="1"/>
              <a:t>itemtype</a:t>
            </a:r>
            <a:r>
              <a:rPr lang="es-CR" dirty="0"/>
              <a:t>”</a:t>
            </a:r>
          </a:p>
          <a:p>
            <a:r>
              <a:rPr lang="es-CR" dirty="0" err="1"/>
              <a:t>Itemscope</a:t>
            </a:r>
            <a:r>
              <a:rPr lang="es-CR" dirty="0"/>
              <a:t> define el ámbito donde se emplea el vocabulario</a:t>
            </a:r>
          </a:p>
          <a:p>
            <a:r>
              <a:rPr lang="es-CR" dirty="0" err="1"/>
              <a:t>Itemprop</a:t>
            </a:r>
            <a:r>
              <a:rPr lang="es-CR" dirty="0"/>
              <a:t> relaciona un elemento con la </a:t>
            </a:r>
            <a:r>
              <a:rPr lang="es-CR" dirty="0" err="1"/>
              <a:t>metadata</a:t>
            </a:r>
            <a:r>
              <a:rPr lang="es-CR" dirty="0"/>
              <a:t> especifica del vocabulario</a:t>
            </a:r>
          </a:p>
          <a:p>
            <a:r>
              <a:rPr lang="es-CR" dirty="0"/>
              <a:t>El sitio </a:t>
            </a:r>
            <a:r>
              <a:rPr lang="es-CR" dirty="0">
                <a:hlinkClick r:id="rId3"/>
              </a:rPr>
              <a:t>http://schema.org/</a:t>
            </a:r>
            <a:r>
              <a:rPr lang="es-CR" dirty="0"/>
              <a:t> contiene varios vocabularios estandarizados y listos para usarse</a:t>
            </a:r>
          </a:p>
          <a:p>
            <a:r>
              <a:rPr lang="es-CR" dirty="0"/>
              <a:t>Se pueden anidar diferentes </a:t>
            </a:r>
            <a:r>
              <a:rPr lang="es-CR" dirty="0" err="1"/>
              <a:t>itemscope</a:t>
            </a:r>
            <a:r>
              <a:rPr lang="es-CR" dirty="0"/>
              <a:t> para agregar información de vocabularios más detallados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52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5400" dirty="0" err="1"/>
              <a:t>Microdatas</a:t>
            </a:r>
            <a:endParaRPr lang="en-US" sz="5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879" y="2445849"/>
            <a:ext cx="6399808" cy="42007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4590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5400" dirty="0" err="1"/>
              <a:t>Microdatas</a:t>
            </a:r>
            <a:endParaRPr lang="en-US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Google puede buscar la información de las </a:t>
            </a:r>
            <a:r>
              <a:rPr lang="es-CR" dirty="0" err="1"/>
              <a:t>microdatas</a:t>
            </a:r>
            <a:r>
              <a:rPr lang="es-CR" dirty="0"/>
              <a:t> y mostrarlas en los resultados de búsquedas	</a:t>
            </a:r>
          </a:p>
          <a:p>
            <a:r>
              <a:rPr lang="es-CR" dirty="0"/>
              <a:t>Las </a:t>
            </a:r>
            <a:r>
              <a:rPr lang="es-CR" dirty="0" err="1"/>
              <a:t>microdatas</a:t>
            </a:r>
            <a:r>
              <a:rPr lang="es-CR" dirty="0"/>
              <a:t> contribuyen en gran medida al SEO</a:t>
            </a:r>
          </a:p>
          <a:p>
            <a:r>
              <a:rPr lang="es-CR" dirty="0"/>
              <a:t>En el siguiente ejemplo se muestra un rating y el precio de un producto</a:t>
            </a:r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933" y="4324350"/>
            <a:ext cx="7505700" cy="1695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9227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5400" dirty="0"/>
              <a:t>Características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0352" y="2603500"/>
            <a:ext cx="11128248" cy="3416300"/>
          </a:xfrm>
        </p:spPr>
        <p:txBody>
          <a:bodyPr/>
          <a:lstStyle/>
          <a:p>
            <a:r>
              <a:rPr lang="es-CR" sz="3200" dirty="0" err="1"/>
              <a:t>Tags</a:t>
            </a:r>
            <a:r>
              <a:rPr lang="es-CR" sz="3200" dirty="0"/>
              <a:t> con mayor significado semántico</a:t>
            </a:r>
          </a:p>
          <a:p>
            <a:r>
              <a:rPr lang="es-CR" sz="3200" dirty="0"/>
              <a:t>Soporte a multimedia</a:t>
            </a:r>
          </a:p>
          <a:p>
            <a:r>
              <a:rPr lang="es-CR" sz="3200" dirty="0"/>
              <a:t>Nuevos atributos para validaciones y efectos adicionales</a:t>
            </a:r>
          </a:p>
          <a:p>
            <a:r>
              <a:rPr lang="es-CR" sz="3200" dirty="0"/>
              <a:t>Implementa funcionalidades que antes dependían de CSS y JavaScript</a:t>
            </a:r>
          </a:p>
          <a:p>
            <a:pPr marL="0" indent="0">
              <a:buNone/>
            </a:pPr>
            <a:endParaRPr lang="es-C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92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5400" dirty="0" err="1"/>
              <a:t>Microdatas</a:t>
            </a:r>
            <a:endParaRPr lang="en-US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9768" y="2603500"/>
            <a:ext cx="11247120" cy="3416300"/>
          </a:xfrm>
        </p:spPr>
        <p:txBody>
          <a:bodyPr/>
          <a:lstStyle/>
          <a:p>
            <a:r>
              <a:rPr lang="es-CR" dirty="0"/>
              <a:t>Se pueden probar con la herramienta de google: </a:t>
            </a:r>
            <a:r>
              <a:rPr lang="en-US" dirty="0">
                <a:hlinkClick r:id="rId2"/>
              </a:rPr>
              <a:t>https://search.google.com/structured-data/testing-tool</a:t>
            </a:r>
            <a:endParaRPr lang="en-US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3328225"/>
            <a:ext cx="11925300" cy="3438525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5596128" y="5047487"/>
            <a:ext cx="914400" cy="740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64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5400" dirty="0"/>
              <a:t>Meta </a:t>
            </a:r>
            <a:r>
              <a:rPr lang="es-CR" sz="5400" dirty="0" err="1"/>
              <a:t>Tags</a:t>
            </a:r>
            <a:r>
              <a:rPr lang="es-CR" sz="5400" dirty="0"/>
              <a:t> Sociales</a:t>
            </a:r>
            <a:endParaRPr lang="en-US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5488" y="2603500"/>
            <a:ext cx="11228832" cy="3943604"/>
          </a:xfrm>
        </p:spPr>
        <p:txBody>
          <a:bodyPr>
            <a:noAutofit/>
          </a:bodyPr>
          <a:lstStyle/>
          <a:p>
            <a:r>
              <a:rPr lang="es-CR" sz="2400" dirty="0"/>
              <a:t>Proveen atributos que le indican a los buscadores datos específicos sobre la página</a:t>
            </a:r>
          </a:p>
          <a:p>
            <a:r>
              <a:rPr lang="es-CR" sz="2400" dirty="0"/>
              <a:t>Google, Twitter y Facebook los reconocen y los usan para mostrar imágenes y descripciones cuando se comparte un enlace</a:t>
            </a:r>
          </a:p>
          <a:p>
            <a:r>
              <a:rPr lang="es-CR" sz="2400" dirty="0"/>
              <a:t>Usualmente se colocan en los encabezados de las páginas</a:t>
            </a:r>
          </a:p>
          <a:p>
            <a:r>
              <a:rPr lang="es-CR" sz="2400" dirty="0"/>
              <a:t>Algunos CMS ya las agregan por defecto a las páginas</a:t>
            </a:r>
          </a:p>
          <a:p>
            <a:r>
              <a:rPr lang="es-CR" sz="2400" dirty="0"/>
              <a:t>Pueden usarse para enriquecer resultados de búsqueda, o para dirigir trafico desde Facebook y Twitter al sitio del enlace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4962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5400" dirty="0"/>
              <a:t>Open </a:t>
            </a:r>
            <a:r>
              <a:rPr lang="es-CR" sz="5400" dirty="0" err="1"/>
              <a:t>Graph</a:t>
            </a:r>
            <a:r>
              <a:rPr lang="es-CR" sz="5400" dirty="0"/>
              <a:t> </a:t>
            </a:r>
            <a:r>
              <a:rPr lang="es-CR" sz="5400" dirty="0" err="1"/>
              <a:t>Protocol</a:t>
            </a:r>
            <a:endParaRPr lang="en-US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err="1"/>
              <a:t>Metadata</a:t>
            </a:r>
            <a:r>
              <a:rPr lang="es-CR" dirty="0"/>
              <a:t> básica</a:t>
            </a:r>
          </a:p>
          <a:p>
            <a:pPr lvl="1"/>
            <a:r>
              <a:rPr lang="es-CR" dirty="0" err="1"/>
              <a:t>og:title</a:t>
            </a:r>
            <a:r>
              <a:rPr lang="es-CR" dirty="0"/>
              <a:t>, </a:t>
            </a:r>
            <a:r>
              <a:rPr lang="es-CR" dirty="0" err="1"/>
              <a:t>og:type</a:t>
            </a:r>
            <a:r>
              <a:rPr lang="es-CR" dirty="0"/>
              <a:t>, </a:t>
            </a:r>
            <a:r>
              <a:rPr lang="es-CR" dirty="0" err="1"/>
              <a:t>og:url</a:t>
            </a:r>
            <a:r>
              <a:rPr lang="es-CR" dirty="0"/>
              <a:t>, </a:t>
            </a:r>
            <a:r>
              <a:rPr lang="es-CR" dirty="0" err="1"/>
              <a:t>og:image</a:t>
            </a:r>
            <a:r>
              <a:rPr lang="es-CR" dirty="0"/>
              <a:t>, </a:t>
            </a:r>
            <a:r>
              <a:rPr lang="es-CR" dirty="0" err="1"/>
              <a:t>og:description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20" y="3578733"/>
            <a:ext cx="8467725" cy="21145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CuadroTexto 4"/>
          <p:cNvSpPr txBox="1"/>
          <p:nvPr/>
        </p:nvSpPr>
        <p:spPr>
          <a:xfrm>
            <a:off x="2587752" y="6299184"/>
            <a:ext cx="982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Para más información sobre propiedades más detalladas consultar: </a:t>
            </a:r>
            <a:r>
              <a:rPr lang="es-CR" dirty="0">
                <a:hlinkClick r:id="rId3"/>
              </a:rPr>
              <a:t>http://ogp.me/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66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5400" dirty="0"/>
              <a:t>Open </a:t>
            </a:r>
            <a:r>
              <a:rPr lang="es-CR" sz="5400" dirty="0" err="1"/>
              <a:t>Graph</a:t>
            </a:r>
            <a:r>
              <a:rPr lang="es-CR" sz="5400" dirty="0"/>
              <a:t> </a:t>
            </a:r>
            <a:r>
              <a:rPr lang="es-CR" sz="5400" dirty="0" err="1"/>
              <a:t>Protocol</a:t>
            </a:r>
            <a:endParaRPr lang="en-US" sz="5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" y="2882816"/>
            <a:ext cx="7162800" cy="1438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CuadroTexto 6"/>
          <p:cNvSpPr txBox="1"/>
          <p:nvPr/>
        </p:nvSpPr>
        <p:spPr>
          <a:xfrm>
            <a:off x="265176" y="2355096"/>
            <a:ext cx="1078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Ejemplo de visualización en google y Facebook</a:t>
            </a:r>
            <a:endParaRPr lang="en-U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048" y="2982828"/>
            <a:ext cx="5962650" cy="2676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1" y="5304187"/>
            <a:ext cx="8829675" cy="1514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0221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5400" dirty="0"/>
              <a:t>Twitter </a:t>
            </a:r>
            <a:r>
              <a:rPr lang="es-CR" sz="5400" dirty="0" err="1"/>
              <a:t>Card</a:t>
            </a:r>
            <a:r>
              <a:rPr lang="es-CR" sz="5400" dirty="0"/>
              <a:t> Data</a:t>
            </a:r>
            <a:endParaRPr lang="en-US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496" y="2603500"/>
            <a:ext cx="11064240" cy="3934460"/>
          </a:xfrm>
        </p:spPr>
        <p:txBody>
          <a:bodyPr>
            <a:normAutofit/>
          </a:bodyPr>
          <a:lstStyle/>
          <a:p>
            <a:r>
              <a:rPr lang="es-CR" sz="2000" dirty="0"/>
              <a:t>Permiten agregar imágenes, videos, e información adicional a un enlace publicado en Twitter</a:t>
            </a:r>
          </a:p>
          <a:p>
            <a:r>
              <a:rPr lang="es-CR" sz="2000" dirty="0"/>
              <a:t>De esta manera se favorece la redirección de trafico al sitio del enlace</a:t>
            </a:r>
          </a:p>
          <a:p>
            <a:r>
              <a:rPr lang="es-CR" sz="2000" dirty="0"/>
              <a:t>Hay 4 tipos de Twitter </a:t>
            </a:r>
            <a:r>
              <a:rPr lang="es-CR" sz="2000" dirty="0" err="1"/>
              <a:t>cards</a:t>
            </a:r>
            <a:endParaRPr lang="es-CR" sz="2000" dirty="0"/>
          </a:p>
          <a:p>
            <a:pPr lvl="1"/>
            <a:r>
              <a:rPr lang="es-CR" sz="1800" dirty="0" err="1"/>
              <a:t>Sumary</a:t>
            </a:r>
            <a:r>
              <a:rPr lang="es-CR" sz="1800" dirty="0"/>
              <a:t> </a:t>
            </a:r>
            <a:r>
              <a:rPr lang="es-CR" sz="1800" dirty="0" err="1"/>
              <a:t>card</a:t>
            </a:r>
            <a:r>
              <a:rPr lang="es-CR" sz="1800" dirty="0"/>
              <a:t>: título, descripción y vista previa</a:t>
            </a:r>
          </a:p>
          <a:p>
            <a:pPr lvl="1"/>
            <a:r>
              <a:rPr lang="es-CR" sz="1800" dirty="0" err="1"/>
              <a:t>Sumary</a:t>
            </a:r>
            <a:r>
              <a:rPr lang="es-CR" sz="1800" dirty="0"/>
              <a:t> </a:t>
            </a:r>
            <a:r>
              <a:rPr lang="es-CR" sz="1800" dirty="0" err="1"/>
              <a:t>card</a:t>
            </a:r>
            <a:r>
              <a:rPr lang="es-CR" sz="1800" dirty="0"/>
              <a:t> con imagen grande: agrega una imagen mas </a:t>
            </a:r>
            <a:r>
              <a:rPr lang="es-CR" sz="1800" dirty="0" err="1"/>
              <a:t>priminente</a:t>
            </a:r>
            <a:endParaRPr lang="es-CR" sz="1800" dirty="0"/>
          </a:p>
          <a:p>
            <a:pPr lvl="1"/>
            <a:r>
              <a:rPr lang="es-CR" sz="1800" dirty="0"/>
              <a:t>App </a:t>
            </a:r>
            <a:r>
              <a:rPr lang="es-CR" sz="1800" dirty="0" err="1"/>
              <a:t>card</a:t>
            </a:r>
            <a:r>
              <a:rPr lang="es-CR" sz="1800" dirty="0"/>
              <a:t>: provee una descarga directa a una app</a:t>
            </a:r>
          </a:p>
          <a:p>
            <a:pPr lvl="1"/>
            <a:r>
              <a:rPr lang="es-CR" sz="1800" dirty="0"/>
              <a:t>Player </a:t>
            </a:r>
            <a:r>
              <a:rPr lang="es-CR" sz="1800" dirty="0" err="1"/>
              <a:t>card</a:t>
            </a:r>
            <a:r>
              <a:rPr lang="es-CR" sz="1800" dirty="0"/>
              <a:t>: provee de contenido en audio o video u otros medios</a:t>
            </a:r>
          </a:p>
          <a:p>
            <a:r>
              <a:rPr lang="es-CR" sz="2000" dirty="0"/>
              <a:t>Para cada tipo hay metas específicas. </a:t>
            </a:r>
            <a:r>
              <a:rPr lang="es-CR" sz="2000" dirty="0">
                <a:hlinkClick r:id="rId2"/>
              </a:rPr>
              <a:t>más </a:t>
            </a:r>
            <a:r>
              <a:rPr lang="es-CR" sz="2000" dirty="0" err="1">
                <a:hlinkClick r:id="rId2"/>
              </a:rPr>
              <a:t>info</a:t>
            </a:r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4182397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5400" dirty="0"/>
              <a:t>Twitter </a:t>
            </a:r>
            <a:r>
              <a:rPr lang="es-CR" sz="5400" dirty="0" err="1"/>
              <a:t>Card</a:t>
            </a:r>
            <a:r>
              <a:rPr lang="es-CR" sz="5400" dirty="0"/>
              <a:t> Data</a:t>
            </a:r>
            <a:endParaRPr lang="en-US" sz="54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986" y="2402332"/>
            <a:ext cx="4279365" cy="3416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469" y="3429444"/>
            <a:ext cx="6686550" cy="1362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3707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5400" dirty="0"/>
              <a:t>App Links</a:t>
            </a:r>
            <a:endParaRPr lang="en-US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0624" y="2603500"/>
            <a:ext cx="5074919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R" dirty="0"/>
              <a:t>Las </a:t>
            </a:r>
            <a:r>
              <a:rPr lang="es-CR" dirty="0" err="1"/>
              <a:t>metadatas</a:t>
            </a:r>
            <a:r>
              <a:rPr lang="es-CR" dirty="0"/>
              <a:t> App Link proveen enlaces que pueden ser abiertos en aplicaciones móviles. </a:t>
            </a:r>
            <a:r>
              <a:rPr lang="es-CR" dirty="0">
                <a:hlinkClick r:id="rId2"/>
              </a:rPr>
              <a:t>más info</a:t>
            </a:r>
            <a:endParaRPr lang="es-CR" dirty="0"/>
          </a:p>
          <a:p>
            <a:endParaRPr lang="es-CR" dirty="0"/>
          </a:p>
          <a:p>
            <a:r>
              <a:rPr lang="es-CR" dirty="0"/>
              <a:t>Por ejemplo, si abrimos un enlace de </a:t>
            </a:r>
            <a:r>
              <a:rPr lang="es-CR" dirty="0" err="1"/>
              <a:t>Youtube</a:t>
            </a:r>
            <a:r>
              <a:rPr lang="es-CR" dirty="0"/>
              <a:t> desde un móvil, se mostrará la opción de abrirlo con la aplicación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603500"/>
            <a:ext cx="6248400" cy="35337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2154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Fin</a:t>
            </a:r>
            <a:endParaRPr lang="en-U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1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sz="5400" dirty="0"/>
              <a:t>Estructura del documento</a:t>
            </a:r>
            <a:endParaRPr lang="en-US" sz="54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R" dirty="0"/>
              <a:t>Antes</a:t>
            </a:r>
            <a:endParaRPr lang="en-U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55700" y="3717810"/>
            <a:ext cx="4827588" cy="18052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CR" dirty="0"/>
              <a:t>Ahora</a:t>
            </a:r>
            <a:endParaRPr lang="en-US" dirty="0"/>
          </a:p>
        </p:txBody>
      </p:sp>
      <p:pic>
        <p:nvPicPr>
          <p:cNvPr id="14" name="Marcador de contenido 13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49231" y="3348037"/>
            <a:ext cx="4143375" cy="2533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438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4900" dirty="0"/>
              <a:t>Estructura del documento</a:t>
            </a:r>
            <a:endParaRPr lang="en-US" sz="4900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457200" y="2603500"/>
            <a:ext cx="11192256" cy="3416300"/>
          </a:xfrm>
        </p:spPr>
        <p:txBody>
          <a:bodyPr>
            <a:noAutofit/>
          </a:bodyPr>
          <a:lstStyle/>
          <a:p>
            <a:r>
              <a:rPr lang="es-CR" sz="2400" dirty="0"/>
              <a:t>Elementos de la sección &lt;head&gt;</a:t>
            </a:r>
          </a:p>
          <a:p>
            <a:pPr lvl="1"/>
            <a:r>
              <a:rPr lang="es-CR" sz="2000" dirty="0" err="1"/>
              <a:t>title</a:t>
            </a:r>
            <a:r>
              <a:rPr lang="es-CR" sz="2000" dirty="0"/>
              <a:t>: título que se muestra en la pestaña, debe ser descriptivo y es obligatorio</a:t>
            </a:r>
          </a:p>
          <a:p>
            <a:pPr lvl="2"/>
            <a:r>
              <a:rPr lang="en-US" sz="1800" dirty="0"/>
              <a:t>&lt;title&gt;HTML Reference&lt;/title&gt;</a:t>
            </a:r>
          </a:p>
          <a:p>
            <a:pPr lvl="2"/>
            <a:endParaRPr lang="es-CR" sz="1800" dirty="0"/>
          </a:p>
          <a:p>
            <a:pPr lvl="1"/>
            <a:r>
              <a:rPr lang="es-CR" sz="2000" dirty="0"/>
              <a:t>meta: indica el </a:t>
            </a:r>
            <a:r>
              <a:rPr lang="es-CR" sz="2000" dirty="0" err="1"/>
              <a:t>charset</a:t>
            </a:r>
            <a:r>
              <a:rPr lang="es-CR" sz="2000" dirty="0"/>
              <a:t>, o </a:t>
            </a:r>
            <a:r>
              <a:rPr lang="es-CR" sz="2000" dirty="0" err="1"/>
              <a:t>metadatas</a:t>
            </a:r>
            <a:r>
              <a:rPr lang="es-CR" sz="2000" dirty="0"/>
              <a:t> adicionales. </a:t>
            </a:r>
            <a:r>
              <a:rPr lang="es-CR" dirty="0">
                <a:hlinkClick r:id="rId2"/>
              </a:rPr>
              <a:t>Más </a:t>
            </a:r>
            <a:r>
              <a:rPr lang="es-CR" dirty="0" err="1">
                <a:hlinkClick r:id="rId2"/>
              </a:rPr>
              <a:t>info</a:t>
            </a:r>
            <a:endParaRPr lang="es-CR" sz="2000" dirty="0"/>
          </a:p>
          <a:p>
            <a:pPr lvl="2"/>
            <a:r>
              <a:rPr lang="en-US" sz="1800" dirty="0"/>
              <a:t>&lt;meta name="keywords" content="</a:t>
            </a:r>
            <a:r>
              <a:rPr lang="en-US" sz="1800" dirty="0" err="1"/>
              <a:t>HTML,CSS,XML,JavaScript</a:t>
            </a:r>
            <a:r>
              <a:rPr lang="en-US" sz="1800" dirty="0"/>
              <a:t>"&gt;</a:t>
            </a:r>
          </a:p>
          <a:p>
            <a:pPr lvl="2"/>
            <a:r>
              <a:rPr lang="en-US" sz="1800" dirty="0"/>
              <a:t>&lt;meta name="author" content="John Doe"&gt;</a:t>
            </a:r>
          </a:p>
          <a:p>
            <a:pPr lvl="2"/>
            <a:r>
              <a:rPr lang="en-US" sz="1800" dirty="0"/>
              <a:t>&lt;meta name="viewport" content="width=device-width, initial-scale=1.0"&gt;</a:t>
            </a:r>
          </a:p>
          <a:p>
            <a:pPr lvl="3"/>
            <a:r>
              <a:rPr lang="es-CR" sz="1600" dirty="0"/>
              <a:t>Este último es esencial para que el contenido sea adaptable</a:t>
            </a:r>
          </a:p>
        </p:txBody>
      </p:sp>
    </p:spTree>
    <p:extLst>
      <p:ext uri="{BB962C8B-B14F-4D97-AF65-F5344CB8AC3E}">
        <p14:creationId xmlns:p14="http://schemas.microsoft.com/office/powerpoint/2010/main" val="392885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4900" dirty="0"/>
              <a:t>Estructura del documento</a:t>
            </a:r>
            <a:endParaRPr lang="en-US" sz="49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2920" y="2603500"/>
            <a:ext cx="11137392" cy="3416300"/>
          </a:xfrm>
        </p:spPr>
        <p:txBody>
          <a:bodyPr/>
          <a:lstStyle/>
          <a:p>
            <a:r>
              <a:rPr lang="es-CR" sz="2400" dirty="0"/>
              <a:t>Elementos de la sección &lt;head&gt;</a:t>
            </a:r>
          </a:p>
          <a:p>
            <a:pPr lvl="1"/>
            <a:r>
              <a:rPr lang="es-CR" sz="2000" dirty="0"/>
              <a:t>link: permite adjuntar hojas de estilos</a:t>
            </a:r>
          </a:p>
          <a:p>
            <a:pPr lvl="2"/>
            <a:r>
              <a:rPr lang="en-US" sz="1800" dirty="0"/>
              <a:t>&lt;link </a:t>
            </a:r>
            <a:r>
              <a:rPr lang="en-US" sz="1800" dirty="0" err="1"/>
              <a:t>rel</a:t>
            </a:r>
            <a:r>
              <a:rPr lang="en-US" sz="1800" dirty="0"/>
              <a:t>="stylesheet" type="text/</a:t>
            </a:r>
            <a:r>
              <a:rPr lang="en-US" sz="1800" dirty="0" err="1"/>
              <a:t>css</a:t>
            </a:r>
            <a:r>
              <a:rPr lang="en-US" sz="1800" dirty="0"/>
              <a:t>" </a:t>
            </a:r>
            <a:r>
              <a:rPr lang="en-US" sz="1800" dirty="0" err="1"/>
              <a:t>href</a:t>
            </a:r>
            <a:r>
              <a:rPr lang="en-US" sz="1800" dirty="0"/>
              <a:t>="theme.css"&gt;</a:t>
            </a:r>
          </a:p>
          <a:p>
            <a:pPr marL="914400" lvl="2" indent="0">
              <a:buNone/>
            </a:pPr>
            <a:endParaRPr lang="en-US" sz="1800" dirty="0"/>
          </a:p>
          <a:p>
            <a:pPr lvl="1"/>
            <a:r>
              <a:rPr lang="es-CR" sz="2000" dirty="0"/>
              <a:t>base: </a:t>
            </a:r>
            <a:r>
              <a:rPr lang="es-CR" sz="2000" dirty="0" err="1"/>
              <a:t>url</a:t>
            </a:r>
            <a:r>
              <a:rPr lang="es-CR" sz="2000" dirty="0"/>
              <a:t> base de las demás </a:t>
            </a:r>
            <a:r>
              <a:rPr lang="es-CR" sz="2000" dirty="0" err="1"/>
              <a:t>urls</a:t>
            </a:r>
            <a:r>
              <a:rPr lang="es-CR" sz="2000" dirty="0"/>
              <a:t> usadas en la página. </a:t>
            </a:r>
            <a:r>
              <a:rPr lang="es-CR" dirty="0">
                <a:hlinkClick r:id="rId2"/>
              </a:rPr>
              <a:t>Más </a:t>
            </a:r>
            <a:r>
              <a:rPr lang="es-CR" dirty="0" err="1">
                <a:hlinkClick r:id="rId2"/>
              </a:rPr>
              <a:t>info</a:t>
            </a:r>
            <a:endParaRPr lang="es-CR" sz="2000" dirty="0"/>
          </a:p>
          <a:p>
            <a:pPr lvl="2"/>
            <a:r>
              <a:rPr lang="en-US" sz="1800" dirty="0"/>
              <a:t>&lt;base </a:t>
            </a:r>
            <a:r>
              <a:rPr lang="en-US" sz="1800" dirty="0" err="1"/>
              <a:t>href</a:t>
            </a:r>
            <a:r>
              <a:rPr lang="en-US" sz="1800" dirty="0"/>
              <a:t>="https://www.w3schools.com/images/" target="_blank"&gt;</a:t>
            </a:r>
          </a:p>
          <a:p>
            <a:pPr lvl="2"/>
            <a:r>
              <a:rPr lang="es-CR" sz="1800" dirty="0"/>
              <a:t>Esto permite declarar mas adelante algo como: &lt;</a:t>
            </a:r>
            <a:r>
              <a:rPr lang="es-CR" sz="1800" dirty="0" err="1"/>
              <a:t>img</a:t>
            </a:r>
            <a:r>
              <a:rPr lang="es-CR" sz="1800" dirty="0"/>
              <a:t> </a:t>
            </a:r>
            <a:r>
              <a:rPr lang="es-CR" sz="1800" dirty="0" err="1"/>
              <a:t>src</a:t>
            </a:r>
            <a:r>
              <a:rPr lang="es-CR" sz="1800" dirty="0"/>
              <a:t>="stickman.gif“&gt;, sin incluir toda la ruta hacia el folder </a:t>
            </a:r>
            <a:r>
              <a:rPr lang="es-CR" sz="1800" dirty="0" err="1"/>
              <a:t>images</a:t>
            </a:r>
            <a:endParaRPr lang="en-US" sz="1800" dirty="0"/>
          </a:p>
          <a:p>
            <a:pPr lvl="1"/>
            <a:endParaRPr lang="es-C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8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4900" dirty="0"/>
              <a:t>Estructura del documento</a:t>
            </a:r>
            <a:endParaRPr lang="en-US" sz="49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1208" y="2450592"/>
            <a:ext cx="11100816" cy="4242816"/>
          </a:xfrm>
        </p:spPr>
        <p:txBody>
          <a:bodyPr>
            <a:normAutofit fontScale="92500" lnSpcReduction="10000"/>
          </a:bodyPr>
          <a:lstStyle/>
          <a:p>
            <a:r>
              <a:rPr lang="es-CR" sz="2400" dirty="0"/>
              <a:t>En la sección &lt;</a:t>
            </a:r>
            <a:r>
              <a:rPr lang="es-CR" sz="2400" dirty="0" err="1"/>
              <a:t>body</a:t>
            </a:r>
            <a:r>
              <a:rPr lang="es-CR" sz="2400" dirty="0"/>
              <a:t>&gt; es donde se agrega el contenido de la página</a:t>
            </a:r>
          </a:p>
          <a:p>
            <a:endParaRPr lang="es-CR" sz="2400" dirty="0"/>
          </a:p>
          <a:p>
            <a:r>
              <a:rPr lang="es-CR" sz="2400" dirty="0"/>
              <a:t>La sección &lt;script&gt; puede declararse tanto en head como dentro de </a:t>
            </a:r>
            <a:r>
              <a:rPr lang="es-CR" sz="2400" dirty="0" err="1"/>
              <a:t>body</a:t>
            </a:r>
            <a:r>
              <a:rPr lang="es-CR" sz="2400" dirty="0"/>
              <a:t> y en ella se pueden referenciar scripts o agregar el código directamente. Se recomienda declararla al final del &lt;</a:t>
            </a:r>
            <a:r>
              <a:rPr lang="es-CR" sz="2400" dirty="0" err="1"/>
              <a:t>body</a:t>
            </a:r>
            <a:r>
              <a:rPr lang="es-CR" sz="2400" dirty="0"/>
              <a:t>&gt;</a:t>
            </a:r>
          </a:p>
          <a:p>
            <a:pPr lvl="1"/>
            <a:r>
              <a:rPr lang="en-US" sz="2000" dirty="0"/>
              <a:t>&lt;script </a:t>
            </a:r>
            <a:r>
              <a:rPr lang="en-US" sz="2000" dirty="0" err="1"/>
              <a:t>src</a:t>
            </a:r>
            <a:r>
              <a:rPr lang="en-US" sz="2000" dirty="0"/>
              <a:t>="myscripts.js"&gt;&lt;/script&gt; </a:t>
            </a:r>
          </a:p>
          <a:p>
            <a:pPr lvl="1"/>
            <a:r>
              <a:rPr lang="en-US" sz="2000" dirty="0"/>
              <a:t>&lt;script&gt;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 err="1"/>
              <a:t>document.getElementById</a:t>
            </a:r>
            <a:r>
              <a:rPr lang="en-US" sz="2000" dirty="0"/>
              <a:t>("demo").</a:t>
            </a:r>
            <a:r>
              <a:rPr lang="en-US" sz="2000" dirty="0" err="1"/>
              <a:t>innerHTML</a:t>
            </a:r>
            <a:r>
              <a:rPr lang="en-US" sz="2000" dirty="0"/>
              <a:t> = "Hello JavaScript!";</a:t>
            </a:r>
            <a:br>
              <a:rPr lang="en-US" sz="2000" dirty="0"/>
            </a:br>
            <a:r>
              <a:rPr lang="en-US" sz="2000" dirty="0"/>
              <a:t>&lt;/script&gt; </a:t>
            </a:r>
          </a:p>
          <a:p>
            <a:pPr lvl="1"/>
            <a:endParaRPr lang="en-US" sz="2000" dirty="0"/>
          </a:p>
          <a:p>
            <a:r>
              <a:rPr lang="es-CR" sz="2200" dirty="0"/>
              <a:t>Se pueden agregar comentarios de la forma &lt;!-- comentario --&gt;</a:t>
            </a:r>
            <a:endParaRPr lang="en-US" sz="2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z="5400" dirty="0"/>
              <a:t>Atributos globales</a:t>
            </a:r>
            <a:endParaRPr lang="en-U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502920" y="2603500"/>
            <a:ext cx="11457432" cy="3416300"/>
          </a:xfrm>
        </p:spPr>
        <p:txBody>
          <a:bodyPr>
            <a:normAutofit/>
          </a:bodyPr>
          <a:lstStyle/>
          <a:p>
            <a:r>
              <a:rPr lang="es-CR" sz="3200" dirty="0"/>
              <a:t>Son atributos que posee todo elemento de HTML. </a:t>
            </a:r>
            <a:r>
              <a:rPr lang="es-CR" sz="2000" dirty="0">
                <a:hlinkClick r:id="rId2"/>
              </a:rPr>
              <a:t>mas </a:t>
            </a:r>
            <a:r>
              <a:rPr lang="es-CR" sz="2000" dirty="0" err="1">
                <a:hlinkClick r:id="rId2"/>
              </a:rPr>
              <a:t>info</a:t>
            </a:r>
            <a:endParaRPr lang="es-CR" sz="2000" dirty="0"/>
          </a:p>
          <a:p>
            <a:pPr lvl="1"/>
            <a:r>
              <a:rPr lang="es-CR" sz="2400" b="1" dirty="0"/>
              <a:t>id</a:t>
            </a:r>
            <a:r>
              <a:rPr lang="es-CR" sz="2400" dirty="0"/>
              <a:t>: Se usa para asignar un identificador único al elemento</a:t>
            </a:r>
          </a:p>
          <a:p>
            <a:pPr lvl="1"/>
            <a:r>
              <a:rPr lang="es-CR" sz="2400" b="1" dirty="0" err="1"/>
              <a:t>class</a:t>
            </a:r>
            <a:r>
              <a:rPr lang="es-CR" sz="2400" dirty="0"/>
              <a:t>: Se usa para asignar nombres de clases de </a:t>
            </a:r>
            <a:r>
              <a:rPr lang="es-CR" sz="2400" dirty="0" err="1"/>
              <a:t>css</a:t>
            </a:r>
            <a:r>
              <a:rPr lang="es-CR" sz="2400" dirty="0"/>
              <a:t>, pueden ser varias separadas por espacio	</a:t>
            </a:r>
          </a:p>
          <a:p>
            <a:pPr lvl="1"/>
            <a:r>
              <a:rPr lang="es-CR" sz="2400" b="1" dirty="0" err="1"/>
              <a:t>style</a:t>
            </a:r>
            <a:r>
              <a:rPr lang="es-CR" sz="2400" dirty="0"/>
              <a:t>: Permite agregar estilos </a:t>
            </a:r>
            <a:r>
              <a:rPr lang="es-CR" sz="2400" dirty="0" err="1"/>
              <a:t>inline</a:t>
            </a:r>
            <a:endParaRPr lang="es-CR" sz="2400" dirty="0"/>
          </a:p>
          <a:p>
            <a:pPr lvl="1"/>
            <a:r>
              <a:rPr lang="es-CR" sz="2400" b="1" dirty="0" err="1"/>
              <a:t>tabindex</a:t>
            </a:r>
            <a:r>
              <a:rPr lang="es-CR" sz="2400" dirty="0"/>
              <a:t>: indica el orden de tabulación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2825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R" sz="6000" dirty="0"/>
              <a:t>Atributos globales</a:t>
            </a:r>
            <a:endParaRPr lang="en-US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6344" y="2603500"/>
            <a:ext cx="11228832" cy="3416300"/>
          </a:xfrm>
        </p:spPr>
        <p:txBody>
          <a:bodyPr>
            <a:normAutofit/>
          </a:bodyPr>
          <a:lstStyle/>
          <a:p>
            <a:pPr lvl="2"/>
            <a:r>
              <a:rPr lang="es-CR" sz="2400" b="1" dirty="0" err="1"/>
              <a:t>title</a:t>
            </a:r>
            <a:r>
              <a:rPr lang="es-CR" sz="2400" dirty="0"/>
              <a:t>: Especifica información extra en un elemento</a:t>
            </a:r>
          </a:p>
          <a:p>
            <a:pPr lvl="2"/>
            <a:r>
              <a:rPr lang="es-CR" sz="2400" b="1" dirty="0"/>
              <a:t>data</a:t>
            </a:r>
            <a:r>
              <a:rPr lang="es-CR" sz="2400" dirty="0"/>
              <a:t>-*: Se usa para almacenar información personalizada</a:t>
            </a:r>
          </a:p>
          <a:p>
            <a:pPr lvl="2"/>
            <a:r>
              <a:rPr lang="es-CR" sz="2400" b="1" dirty="0" err="1"/>
              <a:t>hidden</a:t>
            </a:r>
            <a:r>
              <a:rPr lang="es-CR" sz="2400" dirty="0"/>
              <a:t>: hace que el elemento no sea visible</a:t>
            </a:r>
          </a:p>
          <a:p>
            <a:pPr lvl="2"/>
            <a:r>
              <a:rPr lang="es-CR" sz="2400" b="1" dirty="0" err="1"/>
              <a:t>accesskey</a:t>
            </a:r>
            <a:r>
              <a:rPr lang="es-CR" sz="2400" dirty="0"/>
              <a:t>: especifica una tecla de acceso rápido para que el elemento reciba el </a:t>
            </a:r>
            <a:r>
              <a:rPr lang="es-CR" sz="2400" dirty="0" err="1"/>
              <a:t>focus</a:t>
            </a:r>
            <a:endParaRPr lang="es-CR" sz="2400" dirty="0"/>
          </a:p>
          <a:p>
            <a:pPr lvl="2"/>
            <a:r>
              <a:rPr lang="es-CR" sz="2400" b="1" dirty="0" err="1"/>
              <a:t>dragable</a:t>
            </a:r>
            <a:r>
              <a:rPr lang="es-CR" sz="2400" dirty="0"/>
              <a:t>: indica si el elemento se puede arrastrar o no. Los links e imágenes se pueden arrastrar por defecto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6390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2259</TotalTime>
  <Words>2081</Words>
  <Application>Microsoft Office PowerPoint</Application>
  <PresentationFormat>Panorámica</PresentationFormat>
  <Paragraphs>211</Paragraphs>
  <Slides>37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8" baseType="lpstr">
      <vt:lpstr>Sala de reuniones Ion</vt:lpstr>
      <vt:lpstr>HTML5</vt:lpstr>
      <vt:lpstr>Agenda</vt:lpstr>
      <vt:lpstr>Características</vt:lpstr>
      <vt:lpstr>Estructura del documento</vt:lpstr>
      <vt:lpstr>Estructura del documento</vt:lpstr>
      <vt:lpstr>Estructura del documento</vt:lpstr>
      <vt:lpstr>Estructura del documento</vt:lpstr>
      <vt:lpstr>Atributos globales</vt:lpstr>
      <vt:lpstr>Atributos globales</vt:lpstr>
      <vt:lpstr>Elementos comunes</vt:lpstr>
      <vt:lpstr>Elementos comunes</vt:lpstr>
      <vt:lpstr>Elementos comunes</vt:lpstr>
      <vt:lpstr>Elementos comunes</vt:lpstr>
      <vt:lpstr>Elementos comunes</vt:lpstr>
      <vt:lpstr>Elementos comunes</vt:lpstr>
      <vt:lpstr>Formularios</vt:lpstr>
      <vt:lpstr>Formularios</vt:lpstr>
      <vt:lpstr>&lt;SELECT&gt; y &lt;LABEL&gt;</vt:lpstr>
      <vt:lpstr>&lt;FIELDSET&gt;</vt:lpstr>
      <vt:lpstr>&lt;TEXTAREA&gt; y &lt;BUTTON&gt;</vt:lpstr>
      <vt:lpstr>&lt;INPUT&gt;</vt:lpstr>
      <vt:lpstr>Elementos semánticos</vt:lpstr>
      <vt:lpstr>Elementos semánticos</vt:lpstr>
      <vt:lpstr>Elementos semánticos</vt:lpstr>
      <vt:lpstr>Elementos semánticos</vt:lpstr>
      <vt:lpstr>Elementos semánticos</vt:lpstr>
      <vt:lpstr>Microdatas</vt:lpstr>
      <vt:lpstr>Microdatas</vt:lpstr>
      <vt:lpstr>Microdatas</vt:lpstr>
      <vt:lpstr>Microdatas</vt:lpstr>
      <vt:lpstr>Meta Tags Sociales</vt:lpstr>
      <vt:lpstr>Open Graph Protocol</vt:lpstr>
      <vt:lpstr>Open Graph Protocol</vt:lpstr>
      <vt:lpstr>Twitter Card Data</vt:lpstr>
      <vt:lpstr>Twitter Card Data</vt:lpstr>
      <vt:lpstr>App Links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Oscar Rivera Salazar</dc:creator>
  <cp:lastModifiedBy>Oscar Rivera Salazar</cp:lastModifiedBy>
  <cp:revision>165</cp:revision>
  <dcterms:created xsi:type="dcterms:W3CDTF">2017-07-03T15:29:56Z</dcterms:created>
  <dcterms:modified xsi:type="dcterms:W3CDTF">2017-09-14T21:37:14Z</dcterms:modified>
</cp:coreProperties>
</file>