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328" r:id="rId6"/>
    <p:sldId id="365" r:id="rId7"/>
    <p:sldId id="337" r:id="rId8"/>
    <p:sldId id="364" r:id="rId9"/>
    <p:sldId id="338" r:id="rId10"/>
    <p:sldId id="339" r:id="rId11"/>
    <p:sldId id="366" r:id="rId12"/>
    <p:sldId id="367" r:id="rId13"/>
    <p:sldId id="368" r:id="rId14"/>
    <p:sldId id="369" r:id="rId15"/>
    <p:sldId id="371" r:id="rId16"/>
    <p:sldId id="370" r:id="rId17"/>
    <p:sldId id="372" r:id="rId18"/>
    <p:sldId id="375" r:id="rId19"/>
    <p:sldId id="376" r:id="rId20"/>
    <p:sldId id="379" r:id="rId21"/>
    <p:sldId id="377" r:id="rId22"/>
    <p:sldId id="378" r:id="rId23"/>
    <p:sldId id="373" r:id="rId24"/>
    <p:sldId id="374" r:id="rId25"/>
    <p:sldId id="380" r:id="rId26"/>
    <p:sldId id="381" r:id="rId27"/>
    <p:sldId id="382" r:id="rId28"/>
    <p:sldId id="32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D41"/>
    <a:srgbClr val="042D61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81285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FAF86-E27C-6642-9EC3-DB97A9ED1763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222A-0E57-6B4D-BD4C-A4BFFFE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2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0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0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7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5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0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200"/>
            <a:ext cx="9221118" cy="1657600"/>
          </a:xfrm>
        </p:spPr>
        <p:txBody>
          <a:bodyPr>
            <a:norm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Fundamentos de </a:t>
            </a:r>
            <a:r>
              <a:rPr lang="es-ES_tradnl" b="1" dirty="0" err="1" smtClean="0">
                <a:solidFill>
                  <a:schemeClr val="bg1"/>
                </a:solidFill>
              </a:rPr>
              <a:t>jQuery</a:t>
            </a:r>
            <a:endParaRPr lang="es-ES_tradnl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6" name="Rectangle 5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4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Selectores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Los navegadores proporcionan m</a:t>
            </a:r>
            <a:r>
              <a:rPr lang="en-US" dirty="0" err="1" smtClean="0"/>
              <a:t>étodos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</a:t>
            </a:r>
            <a:r>
              <a:rPr lang="es-ES_tradnl" dirty="0" err="1" smtClean="0"/>
              <a:t>ocument.getElementById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smtClean="0"/>
              <a:t>d</a:t>
            </a:r>
            <a:r>
              <a:rPr lang="en-US" dirty="0" err="1" smtClean="0"/>
              <a:t>ocument.getElementByName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ofrecen</a:t>
            </a:r>
            <a:r>
              <a:rPr lang="en-US" dirty="0" smtClean="0"/>
              <a:t> mayor control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selecciones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Selectores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err="1" smtClean="0"/>
              <a:t>jQuery</a:t>
            </a:r>
            <a:r>
              <a:rPr lang="es-ES_tradnl" dirty="0" smtClean="0"/>
              <a:t> se tienen:</a:t>
            </a:r>
          </a:p>
          <a:p>
            <a:endParaRPr lang="es-ES_tradnl" dirty="0"/>
          </a:p>
          <a:p>
            <a:pPr lvl="1"/>
            <a:r>
              <a:rPr lang="es-ES_tradnl" dirty="0" smtClean="0"/>
              <a:t>Selectores de clases</a:t>
            </a:r>
          </a:p>
          <a:p>
            <a:pPr lvl="1"/>
            <a:r>
              <a:rPr lang="es-ES_tradnl" dirty="0" smtClean="0"/>
              <a:t>Selectores de </a:t>
            </a:r>
            <a:r>
              <a:rPr lang="es-ES_tradnl" dirty="0" err="1" smtClean="0"/>
              <a:t>IDs</a:t>
            </a:r>
            <a:endParaRPr lang="es-ES_tradnl" dirty="0" smtClean="0"/>
          </a:p>
          <a:p>
            <a:pPr lvl="1"/>
            <a:r>
              <a:rPr lang="es-ES_tradnl" dirty="0" smtClean="0"/>
              <a:t>Selectores Elementos (HTML)</a:t>
            </a:r>
          </a:p>
          <a:p>
            <a:pPr lvl="1"/>
            <a:r>
              <a:rPr lang="es-ES_tradnl" dirty="0" smtClean="0"/>
              <a:t>Selectores Avanzados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Pseudo</a:t>
            </a:r>
            <a:r>
              <a:rPr lang="es-ES_tradnl" dirty="0" smtClean="0">
                <a:solidFill>
                  <a:srgbClr val="0E1D41"/>
                </a:solidFill>
              </a:rPr>
              <a:t>-selectores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Proporcionan un monera para poder filtrar las selecciones basándose en ciertas características de los elementos, como por ejemplo:</a:t>
            </a:r>
          </a:p>
          <a:p>
            <a:pPr lvl="1"/>
            <a:r>
              <a:rPr lang="es-ES_tradnl" dirty="0" smtClean="0"/>
              <a:t>Por </a:t>
            </a:r>
            <a:r>
              <a:rPr lang="es-ES_tradnl" dirty="0"/>
              <a:t>la posición del elemento.</a:t>
            </a:r>
          </a:p>
          <a:p>
            <a:pPr lvl="1"/>
            <a:r>
              <a:rPr lang="es-ES_tradnl" dirty="0" smtClean="0"/>
              <a:t>Por </a:t>
            </a:r>
            <a:r>
              <a:rPr lang="es-ES_tradnl" dirty="0"/>
              <a:t>las etiquetas que contiene.</a:t>
            </a:r>
          </a:p>
          <a:p>
            <a:pPr lvl="1"/>
            <a:r>
              <a:rPr lang="es-ES_tradnl" dirty="0" smtClean="0"/>
              <a:t>Por </a:t>
            </a:r>
            <a:r>
              <a:rPr lang="es-ES_tradnl" dirty="0"/>
              <a:t>las etiquetas que no contiene.</a:t>
            </a:r>
          </a:p>
          <a:p>
            <a:pPr lvl="1"/>
            <a:r>
              <a:rPr lang="es-ES_tradnl" dirty="0" smtClean="0"/>
              <a:t>Por </a:t>
            </a:r>
            <a:r>
              <a:rPr lang="es-ES_tradnl" dirty="0"/>
              <a:t>el texto que contiene.</a:t>
            </a:r>
          </a:p>
          <a:p>
            <a:pPr lvl="1"/>
            <a:r>
              <a:rPr lang="es-ES_tradnl" dirty="0" smtClean="0"/>
              <a:t>Por </a:t>
            </a:r>
            <a:r>
              <a:rPr lang="es-ES_tradnl" dirty="0"/>
              <a:t>los elementos que se encuentran visibles o los </a:t>
            </a:r>
            <a:r>
              <a:rPr lang="es-ES_tradnl" dirty="0" smtClean="0"/>
              <a:t>ocultados.</a:t>
            </a:r>
          </a:p>
          <a:p>
            <a:pPr lvl="1"/>
            <a:r>
              <a:rPr lang="es-ES_tradnl" dirty="0" smtClean="0"/>
              <a:t>Por </a:t>
            </a:r>
            <a:r>
              <a:rPr lang="es-ES_tradnl" dirty="0"/>
              <a:t>los elementos que se encuentran en una posición impar o par.</a:t>
            </a:r>
          </a:p>
          <a:p>
            <a:pPr lvl="1"/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Pseudo</a:t>
            </a:r>
            <a:r>
              <a:rPr lang="es-ES_tradnl" dirty="0" smtClean="0">
                <a:solidFill>
                  <a:srgbClr val="0E1D41"/>
                </a:solidFill>
              </a:rPr>
              <a:t>-selectores en </a:t>
            </a:r>
            <a:r>
              <a:rPr lang="es-ES_tradnl" dirty="0" err="1" smtClean="0">
                <a:solidFill>
                  <a:srgbClr val="0E1D41"/>
                </a:solidFill>
              </a:rPr>
              <a:t>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Como reconocer un </a:t>
            </a:r>
            <a:r>
              <a:rPr lang="es-ES_tradnl" dirty="0" err="1" smtClean="0"/>
              <a:t>pseudo</a:t>
            </a:r>
            <a:r>
              <a:rPr lang="es-ES_tradnl" dirty="0" smtClean="0"/>
              <a:t>-selector</a:t>
            </a:r>
          </a:p>
          <a:p>
            <a:endParaRPr lang="es-ES_tradnl" dirty="0"/>
          </a:p>
          <a:p>
            <a:pPr lvl="1"/>
            <a:r>
              <a:rPr lang="es-ES_tradnl" dirty="0" smtClean="0"/>
              <a:t>:</a:t>
            </a:r>
            <a:r>
              <a:rPr lang="es-ES_tradnl" dirty="0" err="1" smtClean="0"/>
              <a:t>nombre_pseudoselector</a:t>
            </a:r>
            <a:endParaRPr lang="es-ES_tradnl" dirty="0" smtClean="0"/>
          </a:p>
          <a:p>
            <a:pPr lvl="1"/>
            <a:r>
              <a:rPr lang="es-ES_tradnl" dirty="0" smtClean="0"/>
              <a:t>:filtro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DOM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Modelo de Objetos de Documento.</a:t>
            </a:r>
          </a:p>
          <a:p>
            <a:endParaRPr lang="es-ES_tradnl" dirty="0" smtClean="0"/>
          </a:p>
          <a:p>
            <a:r>
              <a:rPr lang="es-ES_tradnl" dirty="0" smtClean="0"/>
              <a:t>Protocolo </a:t>
            </a:r>
            <a:r>
              <a:rPr lang="es-ES_tradnl" dirty="0"/>
              <a:t>del </a:t>
            </a:r>
            <a:r>
              <a:rPr lang="es-ES_tradnl" dirty="0" err="1"/>
              <a:t>World</a:t>
            </a:r>
            <a:r>
              <a:rPr lang="es-ES_tradnl" dirty="0"/>
              <a:t> Wide Web </a:t>
            </a:r>
            <a:r>
              <a:rPr lang="es-ES_tradnl" dirty="0" err="1"/>
              <a:t>Consortium</a:t>
            </a:r>
            <a:r>
              <a:rPr lang="es-ES_tradnl" dirty="0"/>
              <a:t>.</a:t>
            </a:r>
          </a:p>
          <a:p>
            <a:endParaRPr lang="es-ES_tradnl" dirty="0" smtClean="0"/>
          </a:p>
          <a:p>
            <a:r>
              <a:rPr lang="es-ES_tradnl" dirty="0" smtClean="0"/>
              <a:t>Comunicación </a:t>
            </a:r>
            <a:r>
              <a:rPr lang="es-ES_tradnl" dirty="0"/>
              <a:t>entre </a:t>
            </a:r>
            <a:r>
              <a:rPr lang="es-ES_tradnl" dirty="0" err="1"/>
              <a:t>Javascript</a:t>
            </a:r>
            <a:r>
              <a:rPr lang="es-ES_tradnl" dirty="0"/>
              <a:t> y HTML.</a:t>
            </a:r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Encadenamiento de Funciones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45" name="Shape 108"/>
          <p:cNvSpPr txBox="1"/>
          <p:nvPr/>
        </p:nvSpPr>
        <p:spPr>
          <a:xfrm>
            <a:off x="1946975" y="2696162"/>
            <a:ext cx="3363599" cy="48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000"/>
              <a:t>$("#destino").find("li");</a:t>
            </a:r>
          </a:p>
        </p:txBody>
      </p:sp>
      <p:grpSp>
        <p:nvGrpSpPr>
          <p:cNvPr id="46" name="Shape 109"/>
          <p:cNvGrpSpPr/>
          <p:nvPr/>
        </p:nvGrpSpPr>
        <p:grpSpPr>
          <a:xfrm>
            <a:off x="5090387" y="3077108"/>
            <a:ext cx="5066362" cy="3059505"/>
            <a:chOff x="4028387" y="2528020"/>
            <a:chExt cx="5066362" cy="3059505"/>
          </a:xfrm>
        </p:grpSpPr>
        <p:sp>
          <p:nvSpPr>
            <p:cNvPr id="47" name="Shape 110"/>
            <p:cNvSpPr/>
            <p:nvPr/>
          </p:nvSpPr>
          <p:spPr>
            <a:xfrm>
              <a:off x="7422850" y="4261150"/>
              <a:ext cx="1671899" cy="40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s" b="1"/>
                <a:t>ul id="destino"</a:t>
              </a:r>
            </a:p>
          </p:txBody>
        </p:sp>
        <p:grpSp>
          <p:nvGrpSpPr>
            <p:cNvPr id="48" name="Shape 111"/>
            <p:cNvGrpSpPr/>
            <p:nvPr/>
          </p:nvGrpSpPr>
          <p:grpSpPr>
            <a:xfrm>
              <a:off x="4028387" y="2528020"/>
              <a:ext cx="3904810" cy="2162660"/>
              <a:chOff x="2617575" y="1959125"/>
              <a:chExt cx="5150786" cy="2889325"/>
            </a:xfrm>
          </p:grpSpPr>
          <p:sp>
            <p:nvSpPr>
              <p:cNvPr id="56" name="Shape 112"/>
              <p:cNvSpPr/>
              <p:nvPr/>
            </p:nvSpPr>
            <p:spPr>
              <a:xfrm>
                <a:off x="4431400" y="1959125"/>
                <a:ext cx="905099" cy="51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s" b="1"/>
                  <a:t>html</a:t>
                </a:r>
              </a:p>
            </p:txBody>
          </p:sp>
          <p:sp>
            <p:nvSpPr>
              <p:cNvPr id="57" name="Shape 113"/>
              <p:cNvSpPr/>
              <p:nvPr/>
            </p:nvSpPr>
            <p:spPr>
              <a:xfrm>
                <a:off x="5987259" y="4335741"/>
                <a:ext cx="905099" cy="51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s" b="1"/>
                  <a:t>h2</a:t>
                </a:r>
              </a:p>
            </p:txBody>
          </p:sp>
          <p:sp>
            <p:nvSpPr>
              <p:cNvPr id="58" name="Shape 114"/>
              <p:cNvSpPr/>
              <p:nvPr/>
            </p:nvSpPr>
            <p:spPr>
              <a:xfrm>
                <a:off x="4689993" y="4335750"/>
                <a:ext cx="905099" cy="51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s" b="1"/>
                  <a:t>h1</a:t>
                </a:r>
              </a:p>
            </p:txBody>
          </p:sp>
          <p:sp>
            <p:nvSpPr>
              <p:cNvPr id="59" name="Shape 115"/>
              <p:cNvSpPr/>
              <p:nvPr/>
            </p:nvSpPr>
            <p:spPr>
              <a:xfrm>
                <a:off x="2617575" y="4198650"/>
                <a:ext cx="905099" cy="51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s" b="1"/>
                  <a:t>title</a:t>
                </a:r>
              </a:p>
            </p:txBody>
          </p:sp>
          <p:sp>
            <p:nvSpPr>
              <p:cNvPr id="60" name="Shape 116"/>
              <p:cNvSpPr/>
              <p:nvPr/>
            </p:nvSpPr>
            <p:spPr>
              <a:xfrm>
                <a:off x="6086262" y="3051148"/>
                <a:ext cx="1682099" cy="51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s" b="1"/>
                  <a:t>body </a:t>
                </a:r>
              </a:p>
            </p:txBody>
          </p:sp>
          <p:sp>
            <p:nvSpPr>
              <p:cNvPr id="61" name="Shape 117"/>
              <p:cNvSpPr/>
              <p:nvPr/>
            </p:nvSpPr>
            <p:spPr>
              <a:xfrm>
                <a:off x="2617575" y="3051150"/>
                <a:ext cx="1040463" cy="51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s" b="1"/>
                  <a:t>head</a:t>
                </a:r>
              </a:p>
            </p:txBody>
          </p:sp>
          <p:cxnSp>
            <p:nvCxnSpPr>
              <p:cNvPr id="62" name="Shape 118"/>
              <p:cNvCxnSpPr/>
              <p:nvPr/>
            </p:nvCxnSpPr>
            <p:spPr>
              <a:xfrm flipH="1">
                <a:off x="3070124" y="2471825"/>
                <a:ext cx="1813825" cy="579324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3" name="Shape 119"/>
              <p:cNvCxnSpPr/>
              <p:nvPr/>
            </p:nvCxnSpPr>
            <p:spPr>
              <a:xfrm>
                <a:off x="4883949" y="2471825"/>
                <a:ext cx="2043362" cy="579323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4" name="Shape 120"/>
              <p:cNvCxnSpPr/>
              <p:nvPr/>
            </p:nvCxnSpPr>
            <p:spPr>
              <a:xfrm>
                <a:off x="3070124" y="3563850"/>
                <a:ext cx="0" cy="6347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5" name="Shape 121"/>
              <p:cNvCxnSpPr/>
              <p:nvPr/>
            </p:nvCxnSpPr>
            <p:spPr>
              <a:xfrm flipH="1">
                <a:off x="5440010" y="3563838"/>
                <a:ext cx="1462799" cy="7718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6" name="Shape 122"/>
              <p:cNvCxnSpPr/>
              <p:nvPr/>
            </p:nvCxnSpPr>
            <p:spPr>
              <a:xfrm flipH="1">
                <a:off x="6762397" y="3563838"/>
                <a:ext cx="140399" cy="7718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49" name="Shape 123"/>
            <p:cNvCxnSpPr/>
            <p:nvPr/>
          </p:nvCxnSpPr>
          <p:spPr>
            <a:xfrm>
              <a:off x="7435599" y="3699850"/>
              <a:ext cx="823199" cy="5612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0" name="Shape 124"/>
            <p:cNvSpPr/>
            <p:nvPr/>
          </p:nvSpPr>
          <p:spPr>
            <a:xfrm>
              <a:off x="8176975" y="5185525"/>
              <a:ext cx="460500" cy="40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s" b="1"/>
                <a:t>li</a:t>
              </a:r>
            </a:p>
          </p:txBody>
        </p:sp>
        <p:sp>
          <p:nvSpPr>
            <p:cNvPr id="51" name="Shape 125"/>
            <p:cNvSpPr/>
            <p:nvPr/>
          </p:nvSpPr>
          <p:spPr>
            <a:xfrm>
              <a:off x="7553900" y="5185525"/>
              <a:ext cx="460500" cy="40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s" b="1"/>
                <a:t>li</a:t>
              </a:r>
            </a:p>
          </p:txBody>
        </p:sp>
        <p:sp>
          <p:nvSpPr>
            <p:cNvPr id="52" name="Shape 126"/>
            <p:cNvSpPr/>
            <p:nvPr/>
          </p:nvSpPr>
          <p:spPr>
            <a:xfrm>
              <a:off x="6861650" y="5185525"/>
              <a:ext cx="460500" cy="402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s" b="1"/>
                <a:t>li</a:t>
              </a:r>
            </a:p>
          </p:txBody>
        </p:sp>
        <p:cxnSp>
          <p:nvCxnSpPr>
            <p:cNvPr id="53" name="Shape 127"/>
            <p:cNvCxnSpPr/>
            <p:nvPr/>
          </p:nvCxnSpPr>
          <p:spPr>
            <a:xfrm flipH="1">
              <a:off x="7091900" y="4663150"/>
              <a:ext cx="1166899" cy="52237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" name="Shape 128"/>
            <p:cNvCxnSpPr/>
            <p:nvPr/>
          </p:nvCxnSpPr>
          <p:spPr>
            <a:xfrm flipH="1">
              <a:off x="7784150" y="4663150"/>
              <a:ext cx="474649" cy="52237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" name="Shape 129"/>
            <p:cNvCxnSpPr/>
            <p:nvPr/>
          </p:nvCxnSpPr>
          <p:spPr>
            <a:xfrm>
              <a:off x="8258799" y="4663150"/>
              <a:ext cx="148425" cy="52237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7" name="Shape 130"/>
          <p:cNvSpPr txBox="1"/>
          <p:nvPr/>
        </p:nvSpPr>
        <p:spPr>
          <a:xfrm>
            <a:off x="1946975" y="3689237"/>
            <a:ext cx="3363599" cy="48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000"/>
              <a:t>$("li").last();</a:t>
            </a:r>
          </a:p>
        </p:txBody>
      </p:sp>
      <p:sp>
        <p:nvSpPr>
          <p:cNvPr id="68" name="Shape 131"/>
          <p:cNvSpPr txBox="1"/>
          <p:nvPr/>
        </p:nvSpPr>
        <p:spPr>
          <a:xfrm>
            <a:off x="1946975" y="3182162"/>
            <a:ext cx="3363599" cy="48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000"/>
              <a:t>$("li").first();</a:t>
            </a:r>
          </a:p>
        </p:txBody>
      </p:sp>
      <p:sp>
        <p:nvSpPr>
          <p:cNvPr id="69" name="Shape 132"/>
          <p:cNvSpPr txBox="1"/>
          <p:nvPr/>
        </p:nvSpPr>
        <p:spPr>
          <a:xfrm>
            <a:off x="1946975" y="4175237"/>
            <a:ext cx="3363599" cy="48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000"/>
              <a:t>$("li").first().next();</a:t>
            </a:r>
          </a:p>
        </p:txBody>
      </p:sp>
      <p:sp>
        <p:nvSpPr>
          <p:cNvPr id="70" name="Shape 133"/>
          <p:cNvSpPr txBox="1"/>
          <p:nvPr/>
        </p:nvSpPr>
        <p:spPr>
          <a:xfrm>
            <a:off x="1946975" y="4661237"/>
            <a:ext cx="3363599" cy="48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000"/>
              <a:t>$("li").first().next().prev();</a:t>
            </a:r>
          </a:p>
        </p:txBody>
      </p:sp>
      <p:sp>
        <p:nvSpPr>
          <p:cNvPr id="71" name="Shape 134"/>
          <p:cNvSpPr txBox="1"/>
          <p:nvPr/>
        </p:nvSpPr>
        <p:spPr>
          <a:xfrm>
            <a:off x="1946975" y="5103387"/>
            <a:ext cx="3363599" cy="48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000"/>
              <a:t>$("li").first().parent();</a:t>
            </a:r>
          </a:p>
        </p:txBody>
      </p:sp>
      <p:sp>
        <p:nvSpPr>
          <p:cNvPr id="72" name="Shape 135"/>
          <p:cNvSpPr txBox="1"/>
          <p:nvPr/>
        </p:nvSpPr>
        <p:spPr>
          <a:xfrm>
            <a:off x="1946975" y="5599937"/>
            <a:ext cx="3363599" cy="48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000"/>
              <a:t>$("#destino").children("li");</a:t>
            </a:r>
          </a:p>
        </p:txBody>
      </p:sp>
      <p:sp>
        <p:nvSpPr>
          <p:cNvPr id="73" name="Shape 136"/>
          <p:cNvSpPr txBox="1"/>
          <p:nvPr/>
        </p:nvSpPr>
        <p:spPr>
          <a:xfrm>
            <a:off x="2214575" y="1817587"/>
            <a:ext cx="6766799" cy="48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74" name="Shape 137"/>
          <p:cNvSpPr/>
          <p:nvPr/>
        </p:nvSpPr>
        <p:spPr>
          <a:xfrm>
            <a:off x="7494894" y="5570387"/>
            <a:ext cx="2462275" cy="790825"/>
          </a:xfrm>
          <a:custGeom>
            <a:avLst/>
            <a:gdLst/>
            <a:ahLst/>
            <a:cxnLst/>
            <a:rect l="0" t="0" r="0" b="0"/>
            <a:pathLst>
              <a:path w="98491" h="31633" extrusionOk="0">
                <a:moveTo>
                  <a:pt x="22590" y="0"/>
                </a:moveTo>
                <a:cubicBezTo>
                  <a:pt x="19158" y="1660"/>
                  <a:pt x="5320" y="6199"/>
                  <a:pt x="1999" y="9963"/>
                </a:cubicBezTo>
                <a:cubicBezTo>
                  <a:pt x="-1322" y="13726"/>
                  <a:pt x="117" y="19151"/>
                  <a:pt x="2664" y="22583"/>
                </a:cubicBezTo>
                <a:cubicBezTo>
                  <a:pt x="5210" y="26014"/>
                  <a:pt x="7977" y="29114"/>
                  <a:pt x="17276" y="30554"/>
                </a:cubicBezTo>
                <a:cubicBezTo>
                  <a:pt x="26575" y="31993"/>
                  <a:pt x="46834" y="31660"/>
                  <a:pt x="58458" y="31218"/>
                </a:cubicBezTo>
                <a:cubicBezTo>
                  <a:pt x="70081" y="30775"/>
                  <a:pt x="80598" y="30111"/>
                  <a:pt x="87019" y="27897"/>
                </a:cubicBezTo>
                <a:cubicBezTo>
                  <a:pt x="93439" y="25682"/>
                  <a:pt x="95542" y="21364"/>
                  <a:pt x="96982" y="17933"/>
                </a:cubicBezTo>
                <a:cubicBezTo>
                  <a:pt x="98421" y="14501"/>
                  <a:pt x="99971" y="10073"/>
                  <a:pt x="95654" y="7306"/>
                </a:cubicBezTo>
                <a:cubicBezTo>
                  <a:pt x="91336" y="4538"/>
                  <a:pt x="78938" y="1992"/>
                  <a:pt x="71078" y="1328"/>
                </a:cubicBezTo>
                <a:cubicBezTo>
                  <a:pt x="63218" y="663"/>
                  <a:pt x="52258" y="2988"/>
                  <a:pt x="48494" y="3321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5" name="Shape 138"/>
          <p:cNvSpPr/>
          <p:nvPr/>
        </p:nvSpPr>
        <p:spPr>
          <a:xfrm>
            <a:off x="7737916" y="5658941"/>
            <a:ext cx="783225" cy="585325"/>
          </a:xfrm>
          <a:custGeom>
            <a:avLst/>
            <a:gdLst/>
            <a:ahLst/>
            <a:cxnLst/>
            <a:rect l="0" t="0" r="0" b="0"/>
            <a:pathLst>
              <a:path w="31329" h="23413" extrusionOk="0">
                <a:moveTo>
                  <a:pt x="9548" y="1107"/>
                </a:moveTo>
                <a:cubicBezTo>
                  <a:pt x="8108" y="1992"/>
                  <a:pt x="2352" y="4207"/>
                  <a:pt x="913" y="6421"/>
                </a:cubicBezTo>
                <a:cubicBezTo>
                  <a:pt x="-526" y="8635"/>
                  <a:pt x="138" y="12177"/>
                  <a:pt x="913" y="14391"/>
                </a:cubicBezTo>
                <a:cubicBezTo>
                  <a:pt x="1688" y="16605"/>
                  <a:pt x="3238" y="18265"/>
                  <a:pt x="5563" y="19705"/>
                </a:cubicBezTo>
                <a:cubicBezTo>
                  <a:pt x="7887" y="21144"/>
                  <a:pt x="11541" y="22583"/>
                  <a:pt x="14862" y="23026"/>
                </a:cubicBezTo>
                <a:cubicBezTo>
                  <a:pt x="18183" y="23468"/>
                  <a:pt x="22832" y="23690"/>
                  <a:pt x="25489" y="22362"/>
                </a:cubicBezTo>
                <a:cubicBezTo>
                  <a:pt x="28145" y="21033"/>
                  <a:pt x="30028" y="17823"/>
                  <a:pt x="30803" y="15056"/>
                </a:cubicBezTo>
                <a:cubicBezTo>
                  <a:pt x="31578" y="12288"/>
                  <a:pt x="31356" y="8192"/>
                  <a:pt x="30139" y="5757"/>
                </a:cubicBezTo>
                <a:cubicBezTo>
                  <a:pt x="28921" y="3321"/>
                  <a:pt x="25820" y="1328"/>
                  <a:pt x="23496" y="443"/>
                </a:cubicBezTo>
                <a:cubicBezTo>
                  <a:pt x="21171" y="-442"/>
                  <a:pt x="17407" y="443"/>
                  <a:pt x="16190" y="443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6" name="Shape 139"/>
          <p:cNvSpPr/>
          <p:nvPr/>
        </p:nvSpPr>
        <p:spPr>
          <a:xfrm>
            <a:off x="9102491" y="5658941"/>
            <a:ext cx="783225" cy="585325"/>
          </a:xfrm>
          <a:custGeom>
            <a:avLst/>
            <a:gdLst/>
            <a:ahLst/>
            <a:cxnLst/>
            <a:rect l="0" t="0" r="0" b="0"/>
            <a:pathLst>
              <a:path w="31329" h="23413" extrusionOk="0">
                <a:moveTo>
                  <a:pt x="9548" y="1107"/>
                </a:moveTo>
                <a:cubicBezTo>
                  <a:pt x="8108" y="1992"/>
                  <a:pt x="2352" y="4207"/>
                  <a:pt x="913" y="6421"/>
                </a:cubicBezTo>
                <a:cubicBezTo>
                  <a:pt x="-526" y="8635"/>
                  <a:pt x="138" y="12177"/>
                  <a:pt x="913" y="14391"/>
                </a:cubicBezTo>
                <a:cubicBezTo>
                  <a:pt x="1688" y="16605"/>
                  <a:pt x="3238" y="18265"/>
                  <a:pt x="5563" y="19705"/>
                </a:cubicBezTo>
                <a:cubicBezTo>
                  <a:pt x="7887" y="21144"/>
                  <a:pt x="11541" y="22583"/>
                  <a:pt x="14862" y="23026"/>
                </a:cubicBezTo>
                <a:cubicBezTo>
                  <a:pt x="18183" y="23468"/>
                  <a:pt x="22832" y="23690"/>
                  <a:pt x="25489" y="22362"/>
                </a:cubicBezTo>
                <a:cubicBezTo>
                  <a:pt x="28145" y="21033"/>
                  <a:pt x="30028" y="17823"/>
                  <a:pt x="30803" y="15056"/>
                </a:cubicBezTo>
                <a:cubicBezTo>
                  <a:pt x="31578" y="12288"/>
                  <a:pt x="31356" y="8192"/>
                  <a:pt x="30139" y="5757"/>
                </a:cubicBezTo>
                <a:cubicBezTo>
                  <a:pt x="28921" y="3321"/>
                  <a:pt x="25820" y="1328"/>
                  <a:pt x="23496" y="443"/>
                </a:cubicBezTo>
                <a:cubicBezTo>
                  <a:pt x="21171" y="-442"/>
                  <a:pt x="17407" y="443"/>
                  <a:pt x="16190" y="443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7" name="Shape 140"/>
          <p:cNvSpPr/>
          <p:nvPr/>
        </p:nvSpPr>
        <p:spPr>
          <a:xfrm>
            <a:off x="8424641" y="5673141"/>
            <a:ext cx="783225" cy="585325"/>
          </a:xfrm>
          <a:custGeom>
            <a:avLst/>
            <a:gdLst/>
            <a:ahLst/>
            <a:cxnLst/>
            <a:rect l="0" t="0" r="0" b="0"/>
            <a:pathLst>
              <a:path w="31329" h="23413" extrusionOk="0">
                <a:moveTo>
                  <a:pt x="9548" y="1107"/>
                </a:moveTo>
                <a:cubicBezTo>
                  <a:pt x="8108" y="1992"/>
                  <a:pt x="2352" y="4207"/>
                  <a:pt x="913" y="6421"/>
                </a:cubicBezTo>
                <a:cubicBezTo>
                  <a:pt x="-526" y="8635"/>
                  <a:pt x="138" y="12177"/>
                  <a:pt x="913" y="14391"/>
                </a:cubicBezTo>
                <a:cubicBezTo>
                  <a:pt x="1688" y="16605"/>
                  <a:pt x="3238" y="18265"/>
                  <a:pt x="5563" y="19705"/>
                </a:cubicBezTo>
                <a:cubicBezTo>
                  <a:pt x="7887" y="21144"/>
                  <a:pt x="11541" y="22583"/>
                  <a:pt x="14862" y="23026"/>
                </a:cubicBezTo>
                <a:cubicBezTo>
                  <a:pt x="18183" y="23468"/>
                  <a:pt x="22832" y="23690"/>
                  <a:pt x="25489" y="22362"/>
                </a:cubicBezTo>
                <a:cubicBezTo>
                  <a:pt x="28145" y="21033"/>
                  <a:pt x="30028" y="17823"/>
                  <a:pt x="30803" y="15056"/>
                </a:cubicBezTo>
                <a:cubicBezTo>
                  <a:pt x="31578" y="12288"/>
                  <a:pt x="31356" y="8192"/>
                  <a:pt x="30139" y="5757"/>
                </a:cubicBezTo>
                <a:cubicBezTo>
                  <a:pt x="28921" y="3321"/>
                  <a:pt x="25820" y="1328"/>
                  <a:pt x="23496" y="443"/>
                </a:cubicBezTo>
                <a:cubicBezTo>
                  <a:pt x="21171" y="-442"/>
                  <a:pt x="17407" y="443"/>
                  <a:pt x="16190" y="443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8" name="Shape 141"/>
          <p:cNvSpPr/>
          <p:nvPr/>
        </p:nvSpPr>
        <p:spPr>
          <a:xfrm>
            <a:off x="7813191" y="5673141"/>
            <a:ext cx="783225" cy="585325"/>
          </a:xfrm>
          <a:custGeom>
            <a:avLst/>
            <a:gdLst/>
            <a:ahLst/>
            <a:cxnLst/>
            <a:rect l="0" t="0" r="0" b="0"/>
            <a:pathLst>
              <a:path w="31329" h="23413" extrusionOk="0">
                <a:moveTo>
                  <a:pt x="9548" y="1107"/>
                </a:moveTo>
                <a:cubicBezTo>
                  <a:pt x="8108" y="1992"/>
                  <a:pt x="2352" y="4207"/>
                  <a:pt x="913" y="6421"/>
                </a:cubicBezTo>
                <a:cubicBezTo>
                  <a:pt x="-526" y="8635"/>
                  <a:pt x="138" y="12177"/>
                  <a:pt x="913" y="14391"/>
                </a:cubicBezTo>
                <a:cubicBezTo>
                  <a:pt x="1688" y="16605"/>
                  <a:pt x="3238" y="18265"/>
                  <a:pt x="5563" y="19705"/>
                </a:cubicBezTo>
                <a:cubicBezTo>
                  <a:pt x="7887" y="21144"/>
                  <a:pt x="11541" y="22583"/>
                  <a:pt x="14862" y="23026"/>
                </a:cubicBezTo>
                <a:cubicBezTo>
                  <a:pt x="18183" y="23468"/>
                  <a:pt x="22832" y="23690"/>
                  <a:pt x="25489" y="22362"/>
                </a:cubicBezTo>
                <a:cubicBezTo>
                  <a:pt x="28145" y="21033"/>
                  <a:pt x="30028" y="17823"/>
                  <a:pt x="30803" y="15056"/>
                </a:cubicBezTo>
                <a:cubicBezTo>
                  <a:pt x="31578" y="12288"/>
                  <a:pt x="31356" y="8192"/>
                  <a:pt x="30139" y="5757"/>
                </a:cubicBezTo>
                <a:cubicBezTo>
                  <a:pt x="28921" y="3321"/>
                  <a:pt x="25820" y="1328"/>
                  <a:pt x="23496" y="443"/>
                </a:cubicBezTo>
                <a:cubicBezTo>
                  <a:pt x="21171" y="-442"/>
                  <a:pt x="17407" y="443"/>
                  <a:pt x="16190" y="443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9" name="Shape 142"/>
          <p:cNvSpPr/>
          <p:nvPr/>
        </p:nvSpPr>
        <p:spPr>
          <a:xfrm>
            <a:off x="8381042" y="4731808"/>
            <a:ext cx="1966600" cy="672500"/>
          </a:xfrm>
          <a:custGeom>
            <a:avLst/>
            <a:gdLst/>
            <a:ahLst/>
            <a:cxnLst/>
            <a:rect l="0" t="0" r="0" b="0"/>
            <a:pathLst>
              <a:path w="78664" h="26900" extrusionOk="0">
                <a:moveTo>
                  <a:pt x="8399" y="332"/>
                </a:moveTo>
                <a:cubicBezTo>
                  <a:pt x="7181" y="1107"/>
                  <a:pt x="2200" y="2103"/>
                  <a:pt x="1093" y="4982"/>
                </a:cubicBezTo>
                <a:cubicBezTo>
                  <a:pt x="-14" y="7860"/>
                  <a:pt x="-899" y="14059"/>
                  <a:pt x="1757" y="17602"/>
                </a:cubicBezTo>
                <a:cubicBezTo>
                  <a:pt x="4413" y="21144"/>
                  <a:pt x="9395" y="24907"/>
                  <a:pt x="17034" y="26236"/>
                </a:cubicBezTo>
                <a:cubicBezTo>
                  <a:pt x="24672" y="27564"/>
                  <a:pt x="39948" y="26014"/>
                  <a:pt x="47587" y="25572"/>
                </a:cubicBezTo>
                <a:cubicBezTo>
                  <a:pt x="55225" y="25129"/>
                  <a:pt x="58103" y="25019"/>
                  <a:pt x="62864" y="23580"/>
                </a:cubicBezTo>
                <a:cubicBezTo>
                  <a:pt x="67624" y="22140"/>
                  <a:pt x="73713" y="20368"/>
                  <a:pt x="76149" y="16937"/>
                </a:cubicBezTo>
                <a:cubicBezTo>
                  <a:pt x="78584" y="13505"/>
                  <a:pt x="79580" y="5756"/>
                  <a:pt x="77477" y="2989"/>
                </a:cubicBezTo>
                <a:cubicBezTo>
                  <a:pt x="75373" y="221"/>
                  <a:pt x="69617" y="664"/>
                  <a:pt x="63529" y="332"/>
                </a:cubicBezTo>
                <a:cubicBezTo>
                  <a:pt x="57440" y="0"/>
                  <a:pt x="48472" y="774"/>
                  <a:pt x="40945" y="996"/>
                </a:cubicBezTo>
                <a:cubicBezTo>
                  <a:pt x="33417" y="1217"/>
                  <a:pt x="22125" y="1550"/>
                  <a:pt x="18362" y="1661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80" name="Shape 143"/>
          <p:cNvSpPr/>
          <p:nvPr/>
        </p:nvSpPr>
        <p:spPr>
          <a:xfrm>
            <a:off x="7832955" y="5629545"/>
            <a:ext cx="1966600" cy="672500"/>
          </a:xfrm>
          <a:custGeom>
            <a:avLst/>
            <a:gdLst/>
            <a:ahLst/>
            <a:cxnLst/>
            <a:rect l="0" t="0" r="0" b="0"/>
            <a:pathLst>
              <a:path w="78664" h="26900" extrusionOk="0">
                <a:moveTo>
                  <a:pt x="8399" y="332"/>
                </a:moveTo>
                <a:cubicBezTo>
                  <a:pt x="7181" y="1107"/>
                  <a:pt x="2200" y="2103"/>
                  <a:pt x="1093" y="4982"/>
                </a:cubicBezTo>
                <a:cubicBezTo>
                  <a:pt x="-14" y="7860"/>
                  <a:pt x="-899" y="14059"/>
                  <a:pt x="1757" y="17602"/>
                </a:cubicBezTo>
                <a:cubicBezTo>
                  <a:pt x="4413" y="21144"/>
                  <a:pt x="9395" y="24907"/>
                  <a:pt x="17034" y="26236"/>
                </a:cubicBezTo>
                <a:cubicBezTo>
                  <a:pt x="24672" y="27564"/>
                  <a:pt x="39948" y="26014"/>
                  <a:pt x="47587" y="25572"/>
                </a:cubicBezTo>
                <a:cubicBezTo>
                  <a:pt x="55225" y="25129"/>
                  <a:pt x="58103" y="25019"/>
                  <a:pt x="62864" y="23580"/>
                </a:cubicBezTo>
                <a:cubicBezTo>
                  <a:pt x="67624" y="22140"/>
                  <a:pt x="73713" y="20368"/>
                  <a:pt x="76149" y="16937"/>
                </a:cubicBezTo>
                <a:cubicBezTo>
                  <a:pt x="78584" y="13505"/>
                  <a:pt x="79580" y="5756"/>
                  <a:pt x="77477" y="2989"/>
                </a:cubicBezTo>
                <a:cubicBezTo>
                  <a:pt x="75373" y="221"/>
                  <a:pt x="69617" y="664"/>
                  <a:pt x="63529" y="332"/>
                </a:cubicBezTo>
                <a:cubicBezTo>
                  <a:pt x="57440" y="0"/>
                  <a:pt x="48472" y="774"/>
                  <a:pt x="40945" y="996"/>
                </a:cubicBezTo>
                <a:cubicBezTo>
                  <a:pt x="33417" y="1217"/>
                  <a:pt x="22125" y="1550"/>
                  <a:pt x="18362" y="1661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sp>
    </p:spTree>
    <p:extLst>
      <p:ext uri="{BB962C8B-B14F-4D97-AF65-F5344CB8AC3E}">
        <p14:creationId xmlns:p14="http://schemas.microsoft.com/office/powerpoint/2010/main" val="140667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Eventos </a:t>
            </a:r>
            <a:r>
              <a:rPr lang="es-ES_tradnl" dirty="0" err="1" smtClean="0">
                <a:solidFill>
                  <a:srgbClr val="0E1D41"/>
                </a:solidFill>
              </a:rPr>
              <a:t>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Interactividad.</a:t>
            </a:r>
          </a:p>
          <a:p>
            <a:endParaRPr lang="es-ES_tradnl" dirty="0" smtClean="0"/>
          </a:p>
          <a:p>
            <a:r>
              <a:rPr lang="es-ES_tradnl" dirty="0" err="1" smtClean="0"/>
              <a:t>Creaci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 web </a:t>
            </a:r>
            <a:r>
              <a:rPr lang="en-US" dirty="0" err="1" smtClean="0"/>
              <a:t>interactivas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Acción</a:t>
            </a:r>
            <a:r>
              <a:rPr lang="en-US" dirty="0" smtClean="0"/>
              <a:t> y </a:t>
            </a:r>
            <a:r>
              <a:rPr lang="en-US" dirty="0" err="1" smtClean="0"/>
              <a:t>Reacción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navegadores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programados</a:t>
            </a:r>
            <a:r>
              <a:rPr lang="en-US" dirty="0" smtClean="0"/>
              <a:t> para </a:t>
            </a:r>
            <a:r>
              <a:rPr lang="en-US" dirty="0" err="1" smtClean="0"/>
              <a:t>reaccionar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Eventos </a:t>
            </a:r>
            <a:r>
              <a:rPr lang="es-ES_tradnl" dirty="0" err="1">
                <a:solidFill>
                  <a:srgbClr val="0E1D41"/>
                </a:solidFill>
              </a:rPr>
              <a:t>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problema: Los </a:t>
            </a:r>
            <a:r>
              <a:rPr lang="es-ES_tradnl" dirty="0" err="1" smtClean="0"/>
              <a:t>handler</a:t>
            </a:r>
            <a:r>
              <a:rPr lang="es-ES_tradnl" dirty="0" smtClean="0"/>
              <a:t>, asociar eventos a objetos de </a:t>
            </a:r>
            <a:r>
              <a:rPr lang="es-ES_tradnl" dirty="0" err="1" smtClean="0"/>
              <a:t>jQuery</a:t>
            </a:r>
            <a:r>
              <a:rPr lang="es-ES_tradnl" dirty="0" smtClean="0"/>
              <a:t>,</a:t>
            </a:r>
          </a:p>
          <a:p>
            <a:endParaRPr lang="es-ES_tradnl" dirty="0"/>
          </a:p>
          <a:p>
            <a:r>
              <a:rPr lang="es-ES_tradnl" dirty="0" err="1" smtClean="0"/>
              <a:t>Metodo</a:t>
            </a:r>
            <a:r>
              <a:rPr lang="es-ES_tradnl" dirty="0" smtClean="0"/>
              <a:t> </a:t>
            </a:r>
            <a:r>
              <a:rPr lang="es-ES_tradnl" dirty="0" err="1" smtClean="0"/>
              <a:t>bind</a:t>
            </a:r>
            <a:r>
              <a:rPr lang="es-ES_tradnl" dirty="0" smtClean="0"/>
              <a:t>():</a:t>
            </a:r>
          </a:p>
          <a:p>
            <a:endParaRPr lang="es-ES_tradnl" dirty="0"/>
          </a:p>
          <a:p>
            <a:pPr lvl="0" algn="just">
              <a:buNone/>
            </a:pPr>
            <a:r>
              <a:rPr lang="es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$(‘miSelector’).bind(‘click’,function(){</a:t>
            </a:r>
          </a:p>
          <a:p>
            <a:pPr lvl="0" algn="just">
              <a:buNone/>
            </a:pPr>
            <a:r>
              <a:rPr lang="es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//Código jQuery </a:t>
            </a:r>
          </a:p>
          <a:p>
            <a:pPr lvl="0" algn="just">
              <a:buNone/>
            </a:pPr>
            <a:r>
              <a:rPr lang="es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marL="0" indent="0">
              <a:buNone/>
            </a:pP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Eventos </a:t>
            </a:r>
            <a:r>
              <a:rPr lang="es-ES_tradnl" dirty="0" err="1">
                <a:solidFill>
                  <a:srgbClr val="0E1D41"/>
                </a:solidFill>
              </a:rPr>
              <a:t>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$( "table" ).delegate( "td", "click", function() {</a:t>
            </a:r>
          </a:p>
          <a:p>
            <a:pPr marL="0" indent="0">
              <a:buNone/>
            </a:pPr>
            <a:r>
              <a:rPr lang="en-US" dirty="0" smtClean="0"/>
              <a:t>	$( </a:t>
            </a:r>
            <a:r>
              <a:rPr lang="en-US" dirty="0"/>
              <a:t>this ).</a:t>
            </a:r>
            <a:r>
              <a:rPr lang="en-US" dirty="0" err="1"/>
              <a:t>toggleClass</a:t>
            </a:r>
            <a:r>
              <a:rPr lang="en-US" dirty="0"/>
              <a:t>( "chosen"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Eventos </a:t>
            </a:r>
            <a:r>
              <a:rPr lang="es-ES_tradnl" dirty="0" err="1">
                <a:solidFill>
                  <a:srgbClr val="0E1D41"/>
                </a:solidFill>
              </a:rPr>
              <a:t>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Método </a:t>
            </a:r>
            <a:r>
              <a:rPr lang="es-ES_tradnl" dirty="0" err="1" smtClean="0"/>
              <a:t>on</a:t>
            </a:r>
            <a:r>
              <a:rPr lang="es-ES_tradnl" dirty="0" smtClean="0"/>
              <a:t>()</a:t>
            </a:r>
          </a:p>
          <a:p>
            <a:endParaRPr lang="es-ES_tradnl" dirty="0" smtClean="0"/>
          </a:p>
          <a:p>
            <a:r>
              <a:rPr lang="es-ES_tradnl" dirty="0" smtClean="0"/>
              <a:t>Reemplaza a los antiguos </a:t>
            </a:r>
            <a:r>
              <a:rPr lang="es-ES_tradnl" dirty="0" err="1" smtClean="0"/>
              <a:t>bind</a:t>
            </a:r>
            <a:r>
              <a:rPr lang="es-ES_tradnl" dirty="0" smtClean="0"/>
              <a:t>(), </a:t>
            </a:r>
            <a:r>
              <a:rPr lang="es-ES_tradnl" dirty="0" err="1" smtClean="0"/>
              <a:t>live</a:t>
            </a:r>
            <a:r>
              <a:rPr lang="es-ES_tradnl" dirty="0" smtClean="0"/>
              <a:t>(), </a:t>
            </a:r>
            <a:r>
              <a:rPr lang="es-ES_tradnl" dirty="0" err="1" smtClean="0"/>
              <a:t>delegate</a:t>
            </a:r>
            <a:r>
              <a:rPr lang="es-ES_tradnl" dirty="0" smtClean="0"/>
              <a:t>().</a:t>
            </a:r>
          </a:p>
          <a:p>
            <a:endParaRPr lang="es-ES_tradnl" dirty="0"/>
          </a:p>
          <a:p>
            <a:pPr marL="0" lvl="0" indent="0"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400" b="1" dirty="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events 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2400" b="1" dirty="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selector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2400" b="1" dirty="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2400" b="1" dirty="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handler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 b="1" dirty="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buNone/>
            </a:pP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Agenda</a:t>
            </a:r>
            <a:endParaRPr lang="en-US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Fundamentos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Funcionamiento</a:t>
            </a:r>
          </a:p>
          <a:p>
            <a:endParaRPr lang="es-ES_tradnl" dirty="0" smtClean="0"/>
          </a:p>
          <a:p>
            <a:r>
              <a:rPr lang="es-ES_tradnl" dirty="0" smtClean="0"/>
              <a:t>Sintaxis</a:t>
            </a:r>
            <a:endParaRPr lang="es-ES_tradnl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9" name="Rectangle 8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Eventos </a:t>
            </a:r>
            <a:r>
              <a:rPr lang="es-ES_tradnl" dirty="0" err="1">
                <a:solidFill>
                  <a:srgbClr val="0E1D41"/>
                </a:solidFill>
              </a:rPr>
              <a:t>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Método off()</a:t>
            </a:r>
          </a:p>
          <a:p>
            <a:endParaRPr lang="es-ES_tradnl" dirty="0" smtClean="0"/>
          </a:p>
          <a:p>
            <a:r>
              <a:rPr lang="es-ES_tradnl" dirty="0" smtClean="0"/>
              <a:t>Reemplaza a los antiguos </a:t>
            </a:r>
            <a:r>
              <a:rPr lang="es-ES_tradnl" dirty="0" err="1" smtClean="0"/>
              <a:t>unbind</a:t>
            </a:r>
            <a:r>
              <a:rPr lang="es-ES_tradnl" dirty="0" smtClean="0"/>
              <a:t>(), die(), </a:t>
            </a:r>
            <a:r>
              <a:rPr lang="es-ES_tradnl" dirty="0" err="1" smtClean="0"/>
              <a:t>undelegate</a:t>
            </a:r>
            <a:r>
              <a:rPr lang="es-ES_tradnl" dirty="0" smtClean="0"/>
              <a:t>().</a:t>
            </a:r>
          </a:p>
          <a:p>
            <a:endParaRPr lang="es-ES_tradnl" dirty="0"/>
          </a:p>
          <a:p>
            <a:pPr marL="0" lvl="0" indent="0"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400" b="1" dirty="0" smtClean="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400" b="1" dirty="0" err="1" smtClean="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ff</a:t>
            </a:r>
            <a:r>
              <a:rPr lang="es" sz="2400" b="1" dirty="0" smtClean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0" b="1" dirty="0" smtClean="0">
                <a:latin typeface="Courier New"/>
                <a:ea typeface="Courier New"/>
                <a:cs typeface="Courier New"/>
                <a:sym typeface="Courier New"/>
              </a:rPr>
              <a:t>events 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2400" b="1" dirty="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selector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2400" b="1" dirty="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2400" b="1" dirty="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handler</a:t>
            </a:r>
            <a:r>
              <a:rPr lang="es" sz="2400" b="1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 b="1" dirty="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buNone/>
            </a:pP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Efectos </a:t>
            </a:r>
            <a:r>
              <a:rPr lang="es-ES_tradnl" dirty="0" err="1" smtClean="0">
                <a:solidFill>
                  <a:srgbClr val="0E1D41"/>
                </a:solidFill>
              </a:rPr>
              <a:t>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aphicFrame>
        <p:nvGraphicFramePr>
          <p:cNvPr id="9" name="Shape 61"/>
          <p:cNvGraphicFramePr/>
          <p:nvPr>
            <p:extLst>
              <p:ext uri="{D42A27DB-BD31-4B8C-83A1-F6EECF244321}">
                <p14:modId xmlns:p14="http://schemas.microsoft.com/office/powerpoint/2010/main" val="1912394809"/>
              </p:ext>
            </p:extLst>
          </p:nvPr>
        </p:nvGraphicFramePr>
        <p:xfrm>
          <a:off x="3048000" y="1927142"/>
          <a:ext cx="6096000" cy="39865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28825"/>
                <a:gridCol w="2028825"/>
                <a:gridCol w="20383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.click()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.hover()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.scroll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.mousedown()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.keydown()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.mouseout()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.keyup()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.mouseenter()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.keypress()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.mouseup()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.ready()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.mouseleave()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.on()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.mouseover()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.off()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.dblclik()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s" sz="1800" b="1"/>
                        <a:t>.resize()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Efectos </a:t>
            </a:r>
            <a:r>
              <a:rPr lang="es-ES_tradnl" dirty="0" err="1" smtClean="0">
                <a:solidFill>
                  <a:srgbClr val="0E1D41"/>
                </a:solidFill>
              </a:rPr>
              <a:t>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Reacci</a:t>
            </a:r>
            <a:r>
              <a:rPr lang="en-US" dirty="0" err="1" smtClean="0"/>
              <a:t>ón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selecciones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$(“.</a:t>
            </a:r>
            <a:r>
              <a:rPr lang="en-US" dirty="0" err="1" smtClean="0"/>
              <a:t>elemento</a:t>
            </a:r>
            <a:r>
              <a:rPr lang="en-US" dirty="0" smtClean="0"/>
              <a:t>”).</a:t>
            </a:r>
            <a:r>
              <a:rPr lang="en-US" dirty="0" smtClean="0">
                <a:solidFill>
                  <a:srgbClr val="FF0000"/>
                </a:solidFill>
              </a:rPr>
              <a:t>hide()</a:t>
            </a:r>
            <a:r>
              <a:rPr lang="en-US" dirty="0" smtClean="0"/>
              <a:t>;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Efectos </a:t>
            </a:r>
            <a:r>
              <a:rPr lang="es-ES_tradnl" dirty="0" err="1">
                <a:solidFill>
                  <a:srgbClr val="0E1D41"/>
                </a:solidFill>
              </a:rPr>
              <a:t>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10" name="Shape 78"/>
          <p:cNvSpPr/>
          <p:nvPr/>
        </p:nvSpPr>
        <p:spPr>
          <a:xfrm>
            <a:off x="1502523" y="1468438"/>
            <a:ext cx="9186954" cy="506571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128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Manipulaci</a:t>
            </a:r>
            <a:r>
              <a:rPr lang="en-US" dirty="0" err="1" smtClean="0">
                <a:solidFill>
                  <a:srgbClr val="0E1D41"/>
                </a:solidFill>
              </a:rPr>
              <a:t>ón</a:t>
            </a:r>
            <a:r>
              <a:rPr lang="en-US" dirty="0" smtClean="0">
                <a:solidFill>
                  <a:srgbClr val="0E1D41"/>
                </a:solidFill>
              </a:rPr>
              <a:t> CSS con 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jQuery</a:t>
            </a:r>
            <a:r>
              <a:rPr lang="es-ES_tradnl" dirty="0" smtClean="0"/>
              <a:t> permite la </a:t>
            </a:r>
            <a:r>
              <a:rPr lang="es-ES_tradnl" dirty="0" err="1" smtClean="0"/>
              <a:t>manipulaci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CSS </a:t>
            </a:r>
            <a:r>
              <a:rPr lang="en-US" dirty="0" err="1" smtClean="0"/>
              <a:t>que</a:t>
            </a:r>
            <a:r>
              <a:rPr lang="en-US" dirty="0" smtClean="0"/>
              <a:t> se le </a:t>
            </a:r>
            <a:r>
              <a:rPr lang="en-US" dirty="0" err="1" smtClean="0"/>
              <a:t>puedan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a </a:t>
            </a:r>
            <a:r>
              <a:rPr lang="en-US" dirty="0" err="1" smtClean="0"/>
              <a:t>cierto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través</a:t>
            </a:r>
            <a:r>
              <a:rPr lang="en-US" dirty="0" smtClean="0"/>
              <a:t> de los </a:t>
            </a:r>
            <a:r>
              <a:rPr lang="en-US" dirty="0" err="1" smtClean="0"/>
              <a:t>métodos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(), .</a:t>
            </a:r>
            <a:r>
              <a:rPr lang="en-US" dirty="0" err="1" smtClean="0">
                <a:solidFill>
                  <a:srgbClr val="FF0000"/>
                </a:solidFill>
              </a:rPr>
              <a:t>attr</a:t>
            </a:r>
            <a:r>
              <a:rPr lang="en-US" dirty="0" smtClean="0">
                <a:solidFill>
                  <a:srgbClr val="FF0000"/>
                </a:solidFill>
              </a:rPr>
              <a:t>(), .</a:t>
            </a:r>
            <a:r>
              <a:rPr lang="en-US" dirty="0" err="1" smtClean="0">
                <a:solidFill>
                  <a:srgbClr val="FF0000"/>
                </a:solidFill>
              </a:rPr>
              <a:t>addClass</a:t>
            </a:r>
            <a:r>
              <a:rPr lang="en-US" dirty="0" smtClean="0">
                <a:solidFill>
                  <a:srgbClr val="FF0000"/>
                </a:solidFill>
              </a:rPr>
              <a:t>(), .</a:t>
            </a:r>
            <a:r>
              <a:rPr lang="en-US" dirty="0" err="1" smtClean="0">
                <a:solidFill>
                  <a:srgbClr val="FF0000"/>
                </a:solidFill>
              </a:rPr>
              <a:t>removeClass</a:t>
            </a:r>
            <a:r>
              <a:rPr lang="en-US" dirty="0" smtClean="0">
                <a:solidFill>
                  <a:srgbClr val="FF0000"/>
                </a:solidFill>
              </a:rPr>
              <a:t>(), </a:t>
            </a:r>
            <a:r>
              <a:rPr lang="en-US" dirty="0" err="1" smtClean="0">
                <a:solidFill>
                  <a:srgbClr val="FF0000"/>
                </a:solidFill>
              </a:rPr>
              <a:t>toggleClass</a:t>
            </a:r>
            <a:r>
              <a:rPr lang="en-US" dirty="0" smtClean="0">
                <a:solidFill>
                  <a:srgbClr val="FF0000"/>
                </a:solidFill>
              </a:rPr>
              <a:t>(), </a:t>
            </a:r>
            <a:r>
              <a:rPr lang="en-US" dirty="0" err="1" smtClean="0">
                <a:solidFill>
                  <a:srgbClr val="FF0000"/>
                </a:solidFill>
              </a:rPr>
              <a:t>removeAttr</a:t>
            </a:r>
            <a:r>
              <a:rPr lang="en-US" dirty="0" smtClean="0">
                <a:solidFill>
                  <a:srgbClr val="FF0000"/>
                </a:solidFill>
              </a:rPr>
              <a:t>(), </a:t>
            </a:r>
            <a:r>
              <a:rPr lang="en-US" dirty="0" smtClean="0"/>
              <a:t>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jQuery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a </a:t>
            </a:r>
            <a:r>
              <a:rPr lang="en-US" dirty="0" err="1" smtClean="0"/>
              <a:t>otra</a:t>
            </a:r>
            <a:r>
              <a:rPr lang="en-US" dirty="0" smtClean="0"/>
              <a:t>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solidFill>
                  <a:srgbClr val="0E1D41"/>
                </a:solidFill>
              </a:rPr>
              <a:t>Manipulaci</a:t>
            </a:r>
            <a:r>
              <a:rPr lang="en-US" dirty="0" err="1">
                <a:solidFill>
                  <a:srgbClr val="0E1D41"/>
                </a:solidFill>
              </a:rPr>
              <a:t>ón</a:t>
            </a:r>
            <a:r>
              <a:rPr lang="en-US" dirty="0">
                <a:solidFill>
                  <a:srgbClr val="0E1D41"/>
                </a:solidFill>
              </a:rPr>
              <a:t> CSS con 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9" name="Shape 69"/>
          <p:cNvSpPr/>
          <p:nvPr/>
        </p:nvSpPr>
        <p:spPr>
          <a:xfrm>
            <a:off x="3969200" y="2122675"/>
            <a:ext cx="1654200" cy="11430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1600" b="1"/>
              <a:t>color: amarillo</a:t>
            </a:r>
          </a:p>
        </p:txBody>
      </p:sp>
      <p:sp>
        <p:nvSpPr>
          <p:cNvPr id="10" name="Shape 70"/>
          <p:cNvSpPr/>
          <p:nvPr/>
        </p:nvSpPr>
        <p:spPr>
          <a:xfrm>
            <a:off x="7016450" y="2122675"/>
            <a:ext cx="1654200" cy="1143000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1600" b="1">
                <a:solidFill>
                  <a:srgbClr val="FFFFFF"/>
                </a:solidFill>
              </a:rPr>
              <a:t>color: azul</a:t>
            </a:r>
          </a:p>
        </p:txBody>
      </p:sp>
      <p:sp>
        <p:nvSpPr>
          <p:cNvPr id="11" name="Shape 71"/>
          <p:cNvSpPr/>
          <p:nvPr/>
        </p:nvSpPr>
        <p:spPr>
          <a:xfrm>
            <a:off x="3969200" y="3584650"/>
            <a:ext cx="1654200" cy="11430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1600" b="1"/>
              <a:t>bordes: cuadrados</a:t>
            </a:r>
          </a:p>
        </p:txBody>
      </p:sp>
      <p:sp>
        <p:nvSpPr>
          <p:cNvPr id="12" name="Shape 72"/>
          <p:cNvSpPr/>
          <p:nvPr/>
        </p:nvSpPr>
        <p:spPr>
          <a:xfrm>
            <a:off x="7016450" y="3644950"/>
            <a:ext cx="1654200" cy="1143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1600" b="1"/>
              <a:t>bordes: redondeados</a:t>
            </a:r>
          </a:p>
        </p:txBody>
      </p:sp>
      <p:sp>
        <p:nvSpPr>
          <p:cNvPr id="13" name="Shape 73"/>
          <p:cNvSpPr/>
          <p:nvPr/>
        </p:nvSpPr>
        <p:spPr>
          <a:xfrm>
            <a:off x="3969200" y="5046625"/>
            <a:ext cx="1654200" cy="11430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1600" b="1"/>
              <a:t>ancho: 100px</a:t>
            </a:r>
          </a:p>
        </p:txBody>
      </p:sp>
      <p:sp>
        <p:nvSpPr>
          <p:cNvPr id="14" name="Shape 74"/>
          <p:cNvSpPr/>
          <p:nvPr/>
        </p:nvSpPr>
        <p:spPr>
          <a:xfrm>
            <a:off x="7016450" y="5046625"/>
            <a:ext cx="939599" cy="11430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1600" b="1"/>
              <a:t>ancho: 50px</a:t>
            </a:r>
          </a:p>
        </p:txBody>
      </p:sp>
      <p:sp>
        <p:nvSpPr>
          <p:cNvPr id="15" name="Shape 75"/>
          <p:cNvSpPr/>
          <p:nvPr/>
        </p:nvSpPr>
        <p:spPr>
          <a:xfrm>
            <a:off x="6113075" y="2611550"/>
            <a:ext cx="413699" cy="275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Shape 76"/>
          <p:cNvSpPr/>
          <p:nvPr/>
        </p:nvSpPr>
        <p:spPr>
          <a:xfrm>
            <a:off x="6113075" y="5425050"/>
            <a:ext cx="413699" cy="275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77"/>
          <p:cNvSpPr/>
          <p:nvPr/>
        </p:nvSpPr>
        <p:spPr>
          <a:xfrm>
            <a:off x="6113075" y="4018287"/>
            <a:ext cx="413699" cy="275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78"/>
          <p:cNvSpPr txBox="1"/>
          <p:nvPr/>
        </p:nvSpPr>
        <p:spPr>
          <a:xfrm>
            <a:off x="3107900" y="1632312"/>
            <a:ext cx="2515500" cy="27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1800" b="1"/>
              <a:t>Una Propiedad CSS:</a:t>
            </a:r>
          </a:p>
        </p:txBody>
      </p:sp>
    </p:spTree>
    <p:extLst>
      <p:ext uri="{BB962C8B-B14F-4D97-AF65-F5344CB8AC3E}">
        <p14:creationId xmlns:p14="http://schemas.microsoft.com/office/powerpoint/2010/main" val="45834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solidFill>
                  <a:srgbClr val="0E1D41"/>
                </a:solidFill>
              </a:rPr>
              <a:t>Manipulaci</a:t>
            </a:r>
            <a:r>
              <a:rPr lang="en-US" dirty="0" err="1">
                <a:solidFill>
                  <a:srgbClr val="0E1D41"/>
                </a:solidFill>
              </a:rPr>
              <a:t>ón</a:t>
            </a:r>
            <a:r>
              <a:rPr lang="en-US" dirty="0">
                <a:solidFill>
                  <a:srgbClr val="0E1D41"/>
                </a:solidFill>
              </a:rPr>
              <a:t> CSS con 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9" name="Shape 86"/>
          <p:cNvSpPr/>
          <p:nvPr/>
        </p:nvSpPr>
        <p:spPr>
          <a:xfrm>
            <a:off x="3661650" y="2484525"/>
            <a:ext cx="1654200" cy="11430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1600" b="1"/>
              <a:t>ancho: 100px</a:t>
            </a:r>
          </a:p>
          <a:p>
            <a:pPr lvl="0" rtl="0">
              <a:buNone/>
            </a:pPr>
            <a:r>
              <a:rPr lang="es" sz="1600" b="1"/>
              <a:t>altura: 70px</a:t>
            </a:r>
          </a:p>
          <a:p>
            <a:pPr>
              <a:buNone/>
            </a:pPr>
            <a:r>
              <a:rPr lang="es" sz="1600" b="1"/>
              <a:t>color: amarillo</a:t>
            </a:r>
          </a:p>
        </p:txBody>
      </p:sp>
      <p:sp>
        <p:nvSpPr>
          <p:cNvPr id="10" name="Shape 87"/>
          <p:cNvSpPr txBox="1"/>
          <p:nvPr/>
        </p:nvSpPr>
        <p:spPr>
          <a:xfrm>
            <a:off x="2714200" y="1632325"/>
            <a:ext cx="3188100" cy="27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1800" b="1"/>
              <a:t>Varias Propiedades CSS:</a:t>
            </a:r>
          </a:p>
        </p:txBody>
      </p:sp>
      <p:sp>
        <p:nvSpPr>
          <p:cNvPr id="11" name="Shape 88"/>
          <p:cNvSpPr/>
          <p:nvPr/>
        </p:nvSpPr>
        <p:spPr>
          <a:xfrm>
            <a:off x="5702125" y="2918175"/>
            <a:ext cx="413699" cy="275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89"/>
          <p:cNvSpPr/>
          <p:nvPr/>
        </p:nvSpPr>
        <p:spPr>
          <a:xfrm>
            <a:off x="6502100" y="2117300"/>
            <a:ext cx="2403899" cy="1510200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</a:rPr>
              <a:t>ancho: 150px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</a:rPr>
              <a:t>altura: 100px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</a:rPr>
              <a:t>color: azul</a:t>
            </a:r>
          </a:p>
        </p:txBody>
      </p:sp>
      <p:sp>
        <p:nvSpPr>
          <p:cNvPr id="13" name="Shape 90"/>
          <p:cNvSpPr/>
          <p:nvPr/>
        </p:nvSpPr>
        <p:spPr>
          <a:xfrm>
            <a:off x="3257650" y="4043625"/>
            <a:ext cx="2196300" cy="1510200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1600" b="1">
                <a:solidFill>
                  <a:srgbClr val="FFFFFF"/>
                </a:solidFill>
              </a:rPr>
              <a:t>ancho: 140px</a:t>
            </a:r>
          </a:p>
          <a:p>
            <a:pPr lvl="0" rtl="0">
              <a:buNone/>
            </a:pPr>
            <a:r>
              <a:rPr lang="es" sz="1600" b="1">
                <a:solidFill>
                  <a:srgbClr val="FFFFFF"/>
                </a:solidFill>
              </a:rPr>
              <a:t>altura: 100px</a:t>
            </a:r>
          </a:p>
          <a:p>
            <a:pPr lvl="0" rtl="0">
              <a:buNone/>
            </a:pPr>
            <a:r>
              <a:rPr lang="es" sz="1600" b="1">
                <a:solidFill>
                  <a:srgbClr val="FFFFFF"/>
                </a:solidFill>
              </a:rPr>
              <a:t>color: rojo</a:t>
            </a:r>
          </a:p>
          <a:p>
            <a:pPr lvl="0" rtl="0">
              <a:buNone/>
            </a:pPr>
            <a:r>
              <a:rPr lang="es" sz="1600" b="1">
                <a:solidFill>
                  <a:srgbClr val="FFFFFF"/>
                </a:solidFill>
              </a:rPr>
              <a:t>bordes:cuadrados</a:t>
            </a:r>
          </a:p>
        </p:txBody>
      </p:sp>
      <p:sp>
        <p:nvSpPr>
          <p:cNvPr id="14" name="Shape 91"/>
          <p:cNvSpPr/>
          <p:nvPr/>
        </p:nvSpPr>
        <p:spPr>
          <a:xfrm>
            <a:off x="5702125" y="4694400"/>
            <a:ext cx="413699" cy="275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92"/>
          <p:cNvSpPr/>
          <p:nvPr/>
        </p:nvSpPr>
        <p:spPr>
          <a:xfrm>
            <a:off x="6502100" y="4043625"/>
            <a:ext cx="1930200" cy="15102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</a:rPr>
              <a:t>ancho: 110px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</a:rPr>
              <a:t>altura: 100px</a:t>
            </a:r>
          </a:p>
          <a:p>
            <a:pPr lvl="0" rtl="0">
              <a:buNone/>
            </a:pPr>
            <a:r>
              <a:rPr lang="es" sz="1600" b="1">
                <a:solidFill>
                  <a:srgbClr val="FFFFFF"/>
                </a:solidFill>
              </a:rPr>
              <a:t>color: azul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</a:rPr>
              <a:t>bordes: redondeados</a:t>
            </a:r>
          </a:p>
        </p:txBody>
      </p:sp>
    </p:spTree>
    <p:extLst>
      <p:ext uri="{BB962C8B-B14F-4D97-AF65-F5344CB8AC3E}">
        <p14:creationId xmlns:p14="http://schemas.microsoft.com/office/powerpoint/2010/main" val="142542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solidFill>
                  <a:srgbClr val="0E1D41"/>
                </a:solidFill>
              </a:rPr>
              <a:t>Manipulaci</a:t>
            </a:r>
            <a:r>
              <a:rPr lang="en-US" dirty="0" err="1">
                <a:solidFill>
                  <a:srgbClr val="0E1D41"/>
                </a:solidFill>
              </a:rPr>
              <a:t>ón</a:t>
            </a:r>
            <a:r>
              <a:rPr lang="en-US" dirty="0">
                <a:solidFill>
                  <a:srgbClr val="0E1D41"/>
                </a:solidFill>
              </a:rPr>
              <a:t> CSS con 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11" name="Shape 101"/>
          <p:cNvSpPr txBox="1"/>
          <p:nvPr/>
        </p:nvSpPr>
        <p:spPr>
          <a:xfrm>
            <a:off x="838200" y="1690688"/>
            <a:ext cx="7900799" cy="421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400" b="1" i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.ClasesitaUno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#454545;</a:t>
            </a:r>
          </a:p>
          <a:p>
            <a:pPr lvl="0" rtl="0"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300px;</a:t>
            </a:r>
          </a:p>
          <a:p>
            <a:pPr lvl="0" rtl="0"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200px;</a:t>
            </a:r>
          </a:p>
          <a:p>
            <a:pPr lvl="0" rtl="0"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s" sz="2400" b="1" i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.ClasesitaDos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black;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300px;</a:t>
            </a:r>
          </a:p>
          <a:p>
            <a:pPr lvl="0" rtl="0"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200px;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border-radius:</a:t>
            </a: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3px;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s" sz="2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s"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Shape 100"/>
          <p:cNvSpPr txBox="1"/>
          <p:nvPr/>
        </p:nvSpPr>
        <p:spPr>
          <a:xfrm>
            <a:off x="999700" y="1200525"/>
            <a:ext cx="3188100" cy="27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400" b="1"/>
              <a:t>Cambiar de clases:</a:t>
            </a:r>
          </a:p>
        </p:txBody>
      </p:sp>
      <p:sp>
        <p:nvSpPr>
          <p:cNvPr id="13" name="Shape 102"/>
          <p:cNvSpPr/>
          <p:nvPr/>
        </p:nvSpPr>
        <p:spPr>
          <a:xfrm>
            <a:off x="6427425" y="2549300"/>
            <a:ext cx="379199" cy="2756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" name="Shape 103"/>
          <p:cNvSpPr/>
          <p:nvPr/>
        </p:nvSpPr>
        <p:spPr>
          <a:xfrm>
            <a:off x="6427425" y="4388450"/>
            <a:ext cx="379199" cy="2756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0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200"/>
            <a:ext cx="9221118" cy="1657600"/>
          </a:xfrm>
        </p:spPr>
        <p:txBody>
          <a:bodyPr>
            <a:norm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Fundamentos de </a:t>
            </a:r>
            <a:r>
              <a:rPr lang="es-ES_tradnl" b="1" dirty="0" err="1">
                <a:solidFill>
                  <a:schemeClr val="bg1"/>
                </a:solidFill>
              </a:rPr>
              <a:t>jQuery</a:t>
            </a:r>
            <a:endParaRPr lang="es-ES_tradnl" b="1" dirty="0">
              <a:solidFill>
                <a:schemeClr val="bg1"/>
              </a:solidFill>
            </a:endParaRPr>
          </a:p>
        </p:txBody>
      </p:sp>
      <p:pic>
        <p:nvPicPr>
          <p:cNvPr id="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10" name="Rectangle 9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27594"/>
            <a:ext cx="8389268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00200"/>
            <a:ext cx="8389268" cy="1645322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Fundamentos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21" name="Rectangle 20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¿</a:t>
            </a:r>
            <a:r>
              <a:rPr lang="en-US" dirty="0" err="1" smtClean="0">
                <a:solidFill>
                  <a:srgbClr val="0E1D41"/>
                </a:solidFill>
              </a:rPr>
              <a:t>Qué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es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smtClean="0">
                <a:solidFill>
                  <a:srgbClr val="0E1D41"/>
                </a:solidFill>
              </a:rPr>
              <a:t>jQuery?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ES_tradnl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3200" dirty="0" smtClean="0"/>
              <a:t>Es una </a:t>
            </a:r>
            <a:r>
              <a:rPr lang="es-ES_tradnl" sz="3200" dirty="0"/>
              <a:t>biblioteca de </a:t>
            </a:r>
            <a:r>
              <a:rPr lang="es-ES_tradnl" sz="3200" dirty="0" smtClean="0"/>
              <a:t>JavaScript que </a:t>
            </a:r>
            <a:r>
              <a:rPr lang="es-ES_tradnl" sz="3200" dirty="0"/>
              <a:t>permite simplificar la manera de interactuar con los documentos HTML, manipular el árbol DOM, manejar eventos, desarrollar animaciones y agregar interacción con la técnica AJAX a páginas web.</a:t>
            </a:r>
            <a:endParaRPr lang="es-E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¿</a:t>
            </a:r>
            <a:r>
              <a:rPr lang="es-ES_tradnl" dirty="0" err="1" smtClean="0">
                <a:solidFill>
                  <a:srgbClr val="0E1D41"/>
                </a:solidFill>
              </a:rPr>
              <a:t>Javascript</a:t>
            </a:r>
            <a:r>
              <a:rPr lang="es-ES_tradnl" dirty="0" smtClean="0">
                <a:solidFill>
                  <a:srgbClr val="0E1D41"/>
                </a:solidFill>
              </a:rPr>
              <a:t> o </a:t>
            </a:r>
            <a:r>
              <a:rPr lang="es-ES_tradnl" dirty="0" err="1" smtClean="0">
                <a:solidFill>
                  <a:srgbClr val="0E1D41"/>
                </a:solidFill>
              </a:rPr>
              <a:t>jQuery</a:t>
            </a:r>
            <a:r>
              <a:rPr lang="es-ES_tradnl" dirty="0" smtClean="0">
                <a:solidFill>
                  <a:srgbClr val="0E1D41"/>
                </a:solidFill>
              </a:rPr>
              <a:t>?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Cualquiera </a:t>
            </a:r>
            <a:r>
              <a:rPr lang="es-ES_tradnl" dirty="0"/>
              <a:t>de las opciones se puede usar para crear exactamente los mismo efectos, pero a menudo </a:t>
            </a:r>
            <a:r>
              <a:rPr lang="es-ES_tradnl" dirty="0" err="1"/>
              <a:t>jQuery</a:t>
            </a:r>
            <a:r>
              <a:rPr lang="es-ES_tradnl" dirty="0"/>
              <a:t> puede hacerlo con menos líneas de código.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¿</a:t>
            </a:r>
            <a:r>
              <a:rPr lang="es-ES_tradnl" dirty="0" err="1" smtClean="0">
                <a:solidFill>
                  <a:srgbClr val="0E1D41"/>
                </a:solidFill>
              </a:rPr>
              <a:t>Javascript</a:t>
            </a:r>
            <a:r>
              <a:rPr lang="es-ES_tradnl" dirty="0" smtClean="0">
                <a:solidFill>
                  <a:srgbClr val="0E1D41"/>
                </a:solidFill>
              </a:rPr>
              <a:t> o </a:t>
            </a:r>
            <a:r>
              <a:rPr lang="es-ES_tradnl" dirty="0" err="1" smtClean="0">
                <a:solidFill>
                  <a:srgbClr val="0E1D41"/>
                </a:solidFill>
              </a:rPr>
              <a:t>jQuery</a:t>
            </a:r>
            <a:r>
              <a:rPr lang="es-ES_tradnl" dirty="0" smtClean="0">
                <a:solidFill>
                  <a:srgbClr val="0E1D41"/>
                </a:solidFill>
              </a:rPr>
              <a:t>?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b="1" dirty="0" err="1" smtClean="0"/>
              <a:t>Jquery</a:t>
            </a:r>
            <a:endParaRPr lang="es-ES_tradnl" b="1" dirty="0" smtClean="0"/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/>
              <a:t>$ (‘</a:t>
            </a:r>
            <a:r>
              <a:rPr lang="es-ES_tradnl" dirty="0" err="1"/>
              <a:t>body</a:t>
            </a:r>
            <a:r>
              <a:rPr lang="es-ES_tradnl" dirty="0"/>
              <a:t>’) .</a:t>
            </a:r>
            <a:r>
              <a:rPr lang="es-ES_tradnl" dirty="0" err="1"/>
              <a:t>css</a:t>
            </a:r>
            <a:r>
              <a:rPr lang="es-ES_tradnl" dirty="0"/>
              <a:t> (‘</a:t>
            </a:r>
            <a:r>
              <a:rPr lang="es-ES_tradnl" dirty="0" err="1"/>
              <a:t>background</a:t>
            </a:r>
            <a:r>
              <a:rPr lang="es-ES_tradnl" dirty="0"/>
              <a:t>’, ‘#ccc’);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b="1" dirty="0" err="1" smtClean="0"/>
              <a:t>Javascript</a:t>
            </a:r>
            <a:endParaRPr lang="es-ES_tradnl" b="1" dirty="0" smtClean="0"/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changeBachground</a:t>
            </a:r>
            <a:r>
              <a:rPr lang="es-ES_tradnl" dirty="0"/>
              <a:t>(color</a:t>
            </a:r>
            <a:r>
              <a:rPr lang="es-ES_tradnl" dirty="0" smtClean="0"/>
              <a:t>){ </a:t>
            </a:r>
            <a:r>
              <a:rPr lang="es-ES_tradnl" dirty="0"/>
              <a:t>    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err="1" smtClean="0"/>
              <a:t>Document.body.style.background</a:t>
            </a:r>
            <a:r>
              <a:rPr lang="es-ES_tradnl" dirty="0" smtClean="0"/>
              <a:t> </a:t>
            </a:r>
            <a:r>
              <a:rPr lang="es-ES_tradnl" dirty="0"/>
              <a:t>= color; 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} </a:t>
            </a:r>
          </a:p>
          <a:p>
            <a:pPr marL="0" indent="0">
              <a:buNone/>
            </a:pPr>
            <a:r>
              <a:rPr lang="es-ES_tradnl" dirty="0" err="1" smtClean="0"/>
              <a:t>Onload</a:t>
            </a:r>
            <a:r>
              <a:rPr lang="es-ES_tradnl" dirty="0"/>
              <a:t>=”</a:t>
            </a:r>
            <a:r>
              <a:rPr lang="es-ES_tradnl" dirty="0" err="1"/>
              <a:t>changeBackground</a:t>
            </a:r>
            <a:r>
              <a:rPr lang="es-ES_tradnl" dirty="0"/>
              <a:t> (‘red</a:t>
            </a:r>
            <a:r>
              <a:rPr lang="es-ES_tradnl" dirty="0" smtClean="0"/>
              <a:t>’);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Ventajas</a:t>
            </a:r>
            <a:r>
              <a:rPr lang="en-US" dirty="0" smtClean="0">
                <a:solidFill>
                  <a:srgbClr val="0E1D41"/>
                </a:solidFill>
              </a:rPr>
              <a:t> de jQuery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jQuery</a:t>
            </a:r>
            <a:r>
              <a:rPr lang="es-ES_tradnl" dirty="0" smtClean="0"/>
              <a:t> </a:t>
            </a:r>
            <a:r>
              <a:rPr lang="es-ES_tradnl" dirty="0"/>
              <a:t>es flexible y rápido para el desarrollo </a:t>
            </a:r>
            <a:r>
              <a:rPr lang="es-ES_tradnl" dirty="0" smtClean="0"/>
              <a:t>web.</a:t>
            </a:r>
          </a:p>
          <a:p>
            <a:r>
              <a:rPr lang="es-ES_tradnl" dirty="0" smtClean="0"/>
              <a:t>Viene </a:t>
            </a:r>
            <a:r>
              <a:rPr lang="es-ES_tradnl" dirty="0"/>
              <a:t>con licencia MIT y es Open 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Tiene </a:t>
            </a:r>
            <a:r>
              <a:rPr lang="es-ES_tradnl" dirty="0"/>
              <a:t>una excelente comunidad de </a:t>
            </a:r>
            <a:r>
              <a:rPr lang="es-ES_tradnl" dirty="0" smtClean="0"/>
              <a:t>soporte.</a:t>
            </a:r>
          </a:p>
          <a:p>
            <a:r>
              <a:rPr lang="es-ES_tradnl" dirty="0" smtClean="0"/>
              <a:t>Tiene </a:t>
            </a:r>
            <a:r>
              <a:rPr lang="es-ES_tradnl" dirty="0" err="1" smtClean="0"/>
              <a:t>Plugins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Bugs </a:t>
            </a:r>
            <a:r>
              <a:rPr lang="es-ES_tradnl" dirty="0"/>
              <a:t>son resueltos </a:t>
            </a:r>
            <a:r>
              <a:rPr lang="es-ES_tradnl" dirty="0" smtClean="0"/>
              <a:t>rápidamente.    </a:t>
            </a:r>
          </a:p>
          <a:p>
            <a:r>
              <a:rPr lang="es-ES_tradnl" dirty="0" smtClean="0"/>
              <a:t>Excelente </a:t>
            </a:r>
            <a:r>
              <a:rPr lang="es-ES_tradnl" dirty="0"/>
              <a:t>integración con </a:t>
            </a:r>
            <a:r>
              <a:rPr lang="es-ES_tradnl" dirty="0" smtClean="0"/>
              <a:t>AJAX.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27594"/>
            <a:ext cx="8389268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00200"/>
            <a:ext cx="8389268" cy="1645322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Sintaxis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21" name="Rectangle 20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Funci</a:t>
            </a:r>
            <a:r>
              <a:rPr lang="en-US" dirty="0" err="1" smtClean="0">
                <a:solidFill>
                  <a:srgbClr val="0E1D41"/>
                </a:solidFill>
              </a:rPr>
              <a:t>ón</a:t>
            </a:r>
            <a:r>
              <a:rPr lang="en-US" dirty="0" smtClean="0">
                <a:solidFill>
                  <a:srgbClr val="0E1D41"/>
                </a:solidFill>
              </a:rPr>
              <a:t> jQuery()</a:t>
            </a:r>
            <a:endParaRPr lang="es-ES_tradnl" dirty="0">
              <a:solidFill>
                <a:srgbClr val="0E1D4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jQuery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err="1"/>
              <a:t>jQuery</a:t>
            </a:r>
            <a:r>
              <a:rPr lang="es-ES_tradnl" dirty="0"/>
              <a:t>(</a:t>
            </a:r>
            <a:r>
              <a:rPr lang="es-ES_tradnl" dirty="0" err="1"/>
              <a:t>document</a:t>
            </a:r>
            <a:r>
              <a:rPr lang="es-ES_tradnl" dirty="0"/>
              <a:t>)</a:t>
            </a:r>
          </a:p>
          <a:p>
            <a:pPr lvl="1"/>
            <a:r>
              <a:rPr lang="es-ES_tradnl" dirty="0" err="1" smtClean="0"/>
              <a:t>jQuery</a:t>
            </a:r>
            <a:r>
              <a:rPr lang="es-ES_tradnl" dirty="0"/>
              <a:t>(“.caja”) , </a:t>
            </a:r>
            <a:r>
              <a:rPr lang="es-ES_tradnl" dirty="0" err="1"/>
              <a:t>jQuery</a:t>
            </a:r>
            <a:r>
              <a:rPr lang="es-ES_tradnl" dirty="0"/>
              <a:t>(“#caja”)</a:t>
            </a:r>
          </a:p>
          <a:p>
            <a:pPr lvl="1"/>
            <a:r>
              <a:rPr lang="es-ES_tradnl" dirty="0" err="1" smtClean="0"/>
              <a:t>jQuery</a:t>
            </a:r>
            <a:r>
              <a:rPr lang="es-ES_tradnl" dirty="0"/>
              <a:t>(“div”), </a:t>
            </a:r>
            <a:r>
              <a:rPr lang="es-ES_tradnl" dirty="0" err="1"/>
              <a:t>jQuery</a:t>
            </a:r>
            <a:r>
              <a:rPr lang="es-ES_tradnl" dirty="0"/>
              <a:t>(“&lt;</a:t>
            </a:r>
            <a:r>
              <a:rPr lang="es-ES_tradnl" dirty="0" err="1"/>
              <a:t>img</a:t>
            </a:r>
            <a:r>
              <a:rPr lang="es-ES_tradnl" dirty="0"/>
              <a:t> </a:t>
            </a:r>
            <a:r>
              <a:rPr lang="es-ES_tradnl" dirty="0" err="1"/>
              <a:t>src</a:t>
            </a:r>
            <a:r>
              <a:rPr lang="es-ES_tradnl" dirty="0"/>
              <a:t>=’...’&gt;”)</a:t>
            </a:r>
          </a:p>
          <a:p>
            <a:pPr lvl="1"/>
            <a:r>
              <a:rPr lang="es-ES_tradnl" dirty="0" err="1" smtClean="0"/>
              <a:t>jQuery</a:t>
            </a:r>
            <a:r>
              <a:rPr lang="es-ES_tradnl" dirty="0" smtClean="0"/>
              <a:t>(</a:t>
            </a:r>
            <a:r>
              <a:rPr lang="es-ES_tradnl" dirty="0" err="1" smtClean="0"/>
              <a:t>function</a:t>
            </a:r>
            <a:r>
              <a:rPr lang="es-ES_tradnl" dirty="0"/>
              <a:t>())</a:t>
            </a:r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  <a:p>
            <a:r>
              <a:rPr lang="es-ES_tradnl" dirty="0"/>
              <a:t>El símbolo $(), reemplaza a la </a:t>
            </a:r>
            <a:r>
              <a:rPr lang="es-ES_tradnl" dirty="0" err="1"/>
              <a:t>funcion</a:t>
            </a:r>
            <a:r>
              <a:rPr lang="es-ES_tradnl" dirty="0"/>
              <a:t> </a:t>
            </a:r>
            <a:r>
              <a:rPr lang="es-ES_tradnl" dirty="0" err="1"/>
              <a:t>jQuery</a:t>
            </a:r>
            <a:r>
              <a:rPr lang="es-ES_tradnl" dirty="0"/>
              <a:t>()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407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C136C0-1A35-1E4E-A699-9FF7D182E2E5}" vid="{EEB47DDB-44E0-0742-81BD-5BBA7D937D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BigBangCrux</Template>
  <TotalTime>2032</TotalTime>
  <Words>761</Words>
  <Application>Microsoft Macintosh PowerPoint</Application>
  <PresentationFormat>Widescreen</PresentationFormat>
  <Paragraphs>220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Courier New</vt:lpstr>
      <vt:lpstr>Arial</vt:lpstr>
      <vt:lpstr>Office Theme</vt:lpstr>
      <vt:lpstr>Fundamentos de jQuery</vt:lpstr>
      <vt:lpstr>Agenda</vt:lpstr>
      <vt:lpstr>Fundamentos</vt:lpstr>
      <vt:lpstr>¿Qué es jQuery?</vt:lpstr>
      <vt:lpstr>¿Javascript o jQuery?</vt:lpstr>
      <vt:lpstr>¿Javascript o jQuery?</vt:lpstr>
      <vt:lpstr>Ventajas de jQuery</vt:lpstr>
      <vt:lpstr>Sintaxis</vt:lpstr>
      <vt:lpstr>Función jQuery()</vt:lpstr>
      <vt:lpstr>Selectores</vt:lpstr>
      <vt:lpstr>Selectores</vt:lpstr>
      <vt:lpstr>Pseudo-selectores</vt:lpstr>
      <vt:lpstr>Pseudo-selectores en jQuery</vt:lpstr>
      <vt:lpstr>DOM</vt:lpstr>
      <vt:lpstr>Encadenamiento de Funciones</vt:lpstr>
      <vt:lpstr>Eventos jQuery</vt:lpstr>
      <vt:lpstr>Eventos jQuery</vt:lpstr>
      <vt:lpstr>Eventos jQuery</vt:lpstr>
      <vt:lpstr>Eventos jQuery</vt:lpstr>
      <vt:lpstr>Eventos jQuery</vt:lpstr>
      <vt:lpstr>Efectos jQuery</vt:lpstr>
      <vt:lpstr>Efectos jQuery</vt:lpstr>
      <vt:lpstr>Efectos jQuery</vt:lpstr>
      <vt:lpstr>Manipulación CSS con jQuery</vt:lpstr>
      <vt:lpstr>Manipulación CSS con jQuery</vt:lpstr>
      <vt:lpstr>Manipulación CSS con jQuery</vt:lpstr>
      <vt:lpstr>Manipulación CSS con jQuery</vt:lpstr>
      <vt:lpstr>Fundamentos de jQuery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Sergio Nuñez Araya</dc:creator>
  <cp:lastModifiedBy>Sergio Nuñez Araya</cp:lastModifiedBy>
  <cp:revision>56</cp:revision>
  <dcterms:created xsi:type="dcterms:W3CDTF">2016-01-29T19:11:19Z</dcterms:created>
  <dcterms:modified xsi:type="dcterms:W3CDTF">2016-02-04T14:47:54Z</dcterms:modified>
</cp:coreProperties>
</file>