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328" r:id="rId6"/>
    <p:sldId id="337" r:id="rId7"/>
    <p:sldId id="364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63" r:id="rId30"/>
    <p:sldId id="359" r:id="rId31"/>
    <p:sldId id="360" r:id="rId32"/>
    <p:sldId id="361" r:id="rId33"/>
    <p:sldId id="362" r:id="rId34"/>
    <p:sldId id="32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D41"/>
    <a:srgbClr val="042D61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285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AF86-E27C-6642-9EC3-DB97A9ED1763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222A-0E57-6B4D-BD4C-A4BFFFE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18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7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2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9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2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6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8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87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1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1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79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0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69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3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6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22B5-CDF8-0740-AF24-AD971569CD88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Fundamentos de </a:t>
            </a:r>
            <a:r>
              <a:rPr lang="es-ES_tradnl" b="1" dirty="0" err="1" smtClean="0">
                <a:solidFill>
                  <a:schemeClr val="bg1"/>
                </a:solidFill>
              </a:rPr>
              <a:t>Javascript</a:t>
            </a:r>
            <a:endParaRPr lang="es-ES_tradnl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6" name="Rectangle 5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4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¿D</a:t>
            </a:r>
            <a:r>
              <a:rPr lang="en-US" dirty="0" err="1">
                <a:solidFill>
                  <a:srgbClr val="0E1D41"/>
                </a:solidFill>
              </a:rPr>
              <a:t>ónde</a:t>
            </a:r>
            <a:r>
              <a:rPr lang="en-US" dirty="0">
                <a:solidFill>
                  <a:srgbClr val="0E1D41"/>
                </a:solidFill>
              </a:rPr>
              <a:t> </a:t>
            </a:r>
            <a:r>
              <a:rPr lang="en-US" dirty="0" err="1">
                <a:solidFill>
                  <a:srgbClr val="0E1D41"/>
                </a:solidFill>
              </a:rPr>
              <a:t>introducir</a:t>
            </a:r>
            <a:r>
              <a:rPr lang="en-US" dirty="0">
                <a:solidFill>
                  <a:srgbClr val="0E1D41"/>
                </a:solidFill>
              </a:rPr>
              <a:t> </a:t>
            </a:r>
            <a:r>
              <a:rPr lang="en-US" dirty="0" err="1">
                <a:solidFill>
                  <a:srgbClr val="0E1D41"/>
                </a:solidFill>
              </a:rPr>
              <a:t>código</a:t>
            </a:r>
            <a:r>
              <a:rPr lang="en-US" dirty="0">
                <a:solidFill>
                  <a:srgbClr val="0E1D41"/>
                </a:solidFill>
              </a:rPr>
              <a:t> </a:t>
            </a:r>
            <a:r>
              <a:rPr lang="en-US" dirty="0" err="1">
                <a:solidFill>
                  <a:srgbClr val="0E1D41"/>
                </a:solidFill>
              </a:rPr>
              <a:t>Javascript</a:t>
            </a:r>
            <a:r>
              <a:rPr lang="en-US" dirty="0">
                <a:solidFill>
                  <a:srgbClr val="0E1D41"/>
                </a:solidFill>
              </a:rPr>
              <a:t>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&lt;head&gt; y &lt;</a:t>
            </a:r>
            <a:r>
              <a:rPr lang="es-ES_tradnl" dirty="0" err="1" smtClean="0"/>
              <a:t>body</a:t>
            </a:r>
            <a:r>
              <a:rPr lang="es-ES_tradnl" dirty="0" smtClean="0"/>
              <a:t>&gt;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515455"/>
            <a:ext cx="6210300" cy="391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92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Inclusi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r>
              <a:rPr lang="en-US" dirty="0" smtClean="0">
                <a:solidFill>
                  <a:srgbClr val="0E1D41"/>
                </a:solidFill>
              </a:rPr>
              <a:t> de </a:t>
            </a:r>
            <a:r>
              <a:rPr lang="en-US" dirty="0" err="1" smtClean="0">
                <a:solidFill>
                  <a:srgbClr val="0E1D41"/>
                </a:solidFill>
              </a:rPr>
              <a:t>una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Biblioteca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3877" y="1927142"/>
            <a:ext cx="8657547" cy="246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1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Comentarios en </a:t>
            </a:r>
            <a:r>
              <a:rPr lang="es-ES_tradnl" dirty="0" err="1" smtClean="0">
                <a:solidFill>
                  <a:srgbClr val="0E1D41"/>
                </a:solidFill>
              </a:rPr>
              <a:t>Javascript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Una línea</a:t>
            </a:r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Multi</a:t>
            </a:r>
            <a:r>
              <a:rPr lang="es-ES_tradnl" dirty="0" smtClean="0"/>
              <a:t>-línea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8007" y="1863286"/>
            <a:ext cx="5922727" cy="172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8007" y="4383079"/>
            <a:ext cx="5286398" cy="1928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41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Variables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Declaraci</a:t>
            </a:r>
            <a:r>
              <a:rPr lang="en-US" dirty="0" err="1" smtClean="0"/>
              <a:t>ón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600200"/>
            <a:ext cx="3900486" cy="4530725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" sz="3600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s-ES" sz="36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s-ES" sz="2000" dirty="0" smtClean="0"/>
              <a:t>	Produce el mismo efecto que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ES" sz="2000" dirty="0" smtClean="0"/>
          </a:p>
          <a:p>
            <a:pPr marL="342900" indent="-342900">
              <a:spcBef>
                <a:spcPct val="20000"/>
              </a:spcBef>
              <a:defRPr/>
            </a:pPr>
            <a:endParaRPr lang="es-ES" sz="36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s-ES" sz="2800" i="1" dirty="0" smtClean="0"/>
              <a:t>    Si añade un número y una cadena, el resultado será una cadena!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s-ES" sz="2800" i="1" dirty="0" smtClean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285992"/>
            <a:ext cx="17877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357562"/>
            <a:ext cx="260560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70" y="3643314"/>
            <a:ext cx="2384297" cy="2935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9 Flecha derecha"/>
          <p:cNvSpPr/>
          <p:nvPr/>
        </p:nvSpPr>
        <p:spPr>
          <a:xfrm>
            <a:off x="4071934" y="4929198"/>
            <a:ext cx="128588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Operadores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Aritm</a:t>
            </a:r>
            <a:r>
              <a:rPr lang="en-US" dirty="0" err="1" smtClean="0"/>
              <a:t>éticos</a:t>
            </a:r>
            <a:endParaRPr lang="en-US" dirty="0" smtClean="0"/>
          </a:p>
          <a:p>
            <a:endParaRPr lang="en-US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2714620"/>
            <a:ext cx="9410724" cy="2772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32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Operadores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 </a:t>
            </a:r>
            <a:r>
              <a:rPr lang="es-ES_tradnl" dirty="0" err="1" smtClean="0"/>
              <a:t>asignaci</a:t>
            </a:r>
            <a:r>
              <a:rPr lang="en-US" dirty="0" err="1" smtClean="0"/>
              <a:t>ón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5" y="2714620"/>
            <a:ext cx="9356617" cy="241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99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Operadores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 </a:t>
            </a:r>
            <a:r>
              <a:rPr lang="es-ES_tradnl" dirty="0" err="1" smtClean="0"/>
              <a:t>comparaci</a:t>
            </a:r>
            <a:r>
              <a:rPr lang="en-US" dirty="0" err="1" smtClean="0"/>
              <a:t>ón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672550"/>
            <a:ext cx="9935999" cy="315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0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Operadores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</a:t>
            </a:r>
            <a:r>
              <a:rPr lang="en-US" dirty="0" err="1" smtClean="0"/>
              <a:t>ógicos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777326"/>
            <a:ext cx="10020300" cy="159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84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Estructuras de </a:t>
            </a:r>
            <a:r>
              <a:rPr lang="es-ES_tradnl" dirty="0" err="1" smtClean="0">
                <a:solidFill>
                  <a:srgbClr val="0E1D41"/>
                </a:solidFill>
              </a:rPr>
              <a:t>Condici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if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2345" y="2423955"/>
            <a:ext cx="4967310" cy="315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70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Estructuras de </a:t>
            </a:r>
            <a:r>
              <a:rPr lang="es-ES_tradnl" dirty="0" err="1">
                <a:solidFill>
                  <a:srgbClr val="0E1D41"/>
                </a:solidFill>
              </a:rPr>
              <a:t>Condici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If</a:t>
            </a:r>
            <a:r>
              <a:rPr lang="es-ES_tradnl" dirty="0" smtClean="0"/>
              <a:t> - </a:t>
            </a:r>
            <a:r>
              <a:rPr lang="es-ES_tradnl" dirty="0" err="1" smtClean="0"/>
              <a:t>else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0558" y="2757085"/>
            <a:ext cx="7330884" cy="35548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61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Agenda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Fundamentos</a:t>
            </a:r>
          </a:p>
          <a:p>
            <a:endParaRPr lang="es-ES_tradnl" dirty="0" smtClean="0"/>
          </a:p>
          <a:p>
            <a:r>
              <a:rPr lang="es-ES_tradnl" dirty="0" smtClean="0"/>
              <a:t>Propósito de JS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Funcionamiento</a:t>
            </a:r>
          </a:p>
          <a:p>
            <a:endParaRPr lang="es-ES_tradnl" dirty="0" smtClean="0"/>
          </a:p>
          <a:p>
            <a:r>
              <a:rPr lang="es-ES_tradnl" dirty="0" smtClean="0"/>
              <a:t>Sintaxis</a:t>
            </a:r>
            <a:endParaRPr lang="es-ES_tradnl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9" name="Rectangle 8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Estructuras de </a:t>
            </a:r>
            <a:r>
              <a:rPr lang="es-ES_tradnl" dirty="0" err="1">
                <a:solidFill>
                  <a:srgbClr val="0E1D41"/>
                </a:solidFill>
              </a:rPr>
              <a:t>Condici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switch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64667" y="1594640"/>
            <a:ext cx="5862666" cy="480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99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Mensajes Emergentes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Alert</a:t>
            </a:r>
            <a:r>
              <a:rPr lang="es-ES_tradnl" dirty="0" smtClean="0"/>
              <a:t>()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736" y="2462238"/>
            <a:ext cx="8572528" cy="33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59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Mensajes Emergentes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Confirm</a:t>
            </a:r>
            <a:r>
              <a:rPr lang="es-ES_tradnl" dirty="0" smtClean="0"/>
              <a:t>()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5538" y="2143125"/>
            <a:ext cx="7000924" cy="426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28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Mensajes Emergentes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Prompt</a:t>
            </a:r>
            <a:r>
              <a:rPr lang="es-ES_tradnl" dirty="0" smtClean="0"/>
              <a:t>()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2672" y="1677988"/>
            <a:ext cx="6786655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21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Funciones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Tambien</a:t>
            </a:r>
            <a:r>
              <a:rPr lang="es-ES_tradnl" dirty="0" smtClean="0"/>
              <a:t> es posible retornar valores.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1292" y="1555751"/>
            <a:ext cx="7858708" cy="392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90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Estructuras de </a:t>
            </a:r>
            <a:r>
              <a:rPr lang="es-ES_tradnl" dirty="0" err="1" smtClean="0">
                <a:solidFill>
                  <a:srgbClr val="0E1D41"/>
                </a:solidFill>
              </a:rPr>
              <a:t>Iteraci</a:t>
            </a:r>
            <a:r>
              <a:rPr lang="en-US" dirty="0" err="1" smtClean="0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for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7284" y="2143125"/>
            <a:ext cx="5524516" cy="376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02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Estructuras de </a:t>
            </a:r>
            <a:r>
              <a:rPr lang="es-ES_tradnl" dirty="0" err="1">
                <a:solidFill>
                  <a:srgbClr val="0E1D41"/>
                </a:solidFill>
              </a:rPr>
              <a:t>Iteraci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while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62007" y="2143125"/>
            <a:ext cx="5667985" cy="405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733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Estructuras de </a:t>
            </a:r>
            <a:r>
              <a:rPr lang="es-ES_tradnl" dirty="0" err="1">
                <a:solidFill>
                  <a:srgbClr val="0E1D41"/>
                </a:solidFill>
              </a:rPr>
              <a:t>Iteraci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Do </a:t>
            </a:r>
            <a:r>
              <a:rPr lang="es-ES_tradnl" dirty="0" err="1" smtClean="0"/>
              <a:t>while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13923" y="2143125"/>
            <a:ext cx="5164154" cy="4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23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Estructuras de </a:t>
            </a:r>
            <a:r>
              <a:rPr lang="es-ES_tradnl" dirty="0" err="1">
                <a:solidFill>
                  <a:srgbClr val="0E1D41"/>
                </a:solidFill>
              </a:rPr>
              <a:t>Iteraci</a:t>
            </a:r>
            <a:r>
              <a:rPr lang="en-US" dirty="0" err="1">
                <a:solidFill>
                  <a:srgbClr val="0E1D41"/>
                </a:solidFill>
              </a:rPr>
              <a:t>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is-IS" dirty="0" smtClean="0"/>
              <a:t>… in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1895" y="1967157"/>
            <a:ext cx="4548210" cy="4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2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solidFill>
                  <a:srgbClr val="0E1D41"/>
                </a:solidFill>
              </a:rPr>
              <a:t>Eventos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err="1"/>
              <a:t>Javascript</a:t>
            </a:r>
            <a:r>
              <a:rPr lang="es-ES" dirty="0"/>
              <a:t> es capaz de detectar y manejar  eventos relacionados con elementos de una página WEB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/>
              <a:t>Cada elemento de una página WEB tiene una serie de eventos que pueden ser manejados vía </a:t>
            </a:r>
            <a:r>
              <a:rPr lang="es-ES" dirty="0" smtClean="0"/>
              <a:t>JS, por ejemplo:</a:t>
            </a:r>
            <a:endParaRPr lang="es-ES" dirty="0"/>
          </a:p>
          <a:p>
            <a:pPr lvl="1"/>
            <a:r>
              <a:rPr lang="es-ES_tradnl" dirty="0" err="1" smtClean="0"/>
              <a:t>Click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Carga de p</a:t>
            </a:r>
            <a:r>
              <a:rPr lang="en-US" dirty="0" err="1" smtClean="0"/>
              <a:t>ágina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Pasar</a:t>
            </a:r>
            <a:r>
              <a:rPr lang="en-US" dirty="0" smtClean="0"/>
              <a:t> el </a:t>
            </a:r>
            <a:r>
              <a:rPr lang="en-US" dirty="0" err="1" smtClean="0"/>
              <a:t>puntero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algún</a:t>
            </a:r>
            <a:r>
              <a:rPr lang="en-US" dirty="0" smtClean="0"/>
              <a:t> campo</a:t>
            </a:r>
          </a:p>
          <a:p>
            <a:pPr lvl="1"/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solicitud</a:t>
            </a:r>
            <a:r>
              <a:rPr lang="en-US" dirty="0" smtClean="0"/>
              <a:t> al 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Teclear</a:t>
            </a:r>
            <a:r>
              <a:rPr lang="en-US" dirty="0" smtClean="0"/>
              <a:t> un </a:t>
            </a:r>
            <a:r>
              <a:rPr lang="en-US" dirty="0" err="1" smtClean="0"/>
              <a:t>botón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Fundamentos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Eventos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onLoad</a:t>
            </a:r>
            <a:r>
              <a:rPr lang="es-ES_tradnl" dirty="0" smtClean="0"/>
              <a:t> y </a:t>
            </a:r>
            <a:r>
              <a:rPr lang="es-ES_tradnl" dirty="0" err="1" smtClean="0"/>
              <a:t>onUnload</a:t>
            </a:r>
            <a:r>
              <a:rPr lang="es-ES_tradnl" dirty="0" smtClean="0"/>
              <a:t>: Se dispara cada vez que el usuario entra o sale de la p</a:t>
            </a:r>
            <a:r>
              <a:rPr lang="en-US" dirty="0" err="1" smtClean="0"/>
              <a:t>ágina</a:t>
            </a:r>
            <a:r>
              <a:rPr lang="en-US" dirty="0" smtClean="0"/>
              <a:t>.</a:t>
            </a:r>
            <a:r>
              <a:rPr lang="es-ES_tradnl" dirty="0" smtClean="0"/>
              <a:t> 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9206" y="2663402"/>
            <a:ext cx="5933587" cy="37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13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rgbClr val="0E1D41"/>
                </a:solidFill>
              </a:rPr>
              <a:t>Eventos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onFocus</a:t>
            </a:r>
            <a:r>
              <a:rPr lang="es-ES_tradnl" dirty="0" smtClean="0"/>
              <a:t>, </a:t>
            </a:r>
            <a:r>
              <a:rPr lang="es-ES_tradnl" dirty="0" err="1" smtClean="0"/>
              <a:t>onBlur</a:t>
            </a:r>
            <a:r>
              <a:rPr lang="es-ES_tradnl" dirty="0" smtClean="0"/>
              <a:t> y </a:t>
            </a:r>
            <a:r>
              <a:rPr lang="es-ES_tradnl" dirty="0" err="1" smtClean="0"/>
              <a:t>onChange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S</a:t>
            </a:r>
            <a:r>
              <a:rPr lang="es-ES_tradnl" dirty="0" smtClean="0"/>
              <a:t>on usados en </a:t>
            </a:r>
            <a:r>
              <a:rPr lang="es-ES_tradnl" dirty="0" err="1" smtClean="0"/>
              <a:t>combinaci</a:t>
            </a:r>
            <a:r>
              <a:rPr lang="en-US" dirty="0" err="1" smtClean="0"/>
              <a:t>ón</a:t>
            </a:r>
            <a:r>
              <a:rPr lang="en-US" dirty="0" smtClean="0"/>
              <a:t> con </a:t>
            </a:r>
            <a:r>
              <a:rPr lang="en-US" dirty="0" err="1" smtClean="0"/>
              <a:t>validaciones</a:t>
            </a:r>
            <a:r>
              <a:rPr lang="en-US" dirty="0" smtClean="0"/>
              <a:t> de entrada.</a:t>
            </a:r>
          </a:p>
          <a:p>
            <a:endParaRPr lang="en-US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9" name="7 Rectángulo"/>
          <p:cNvSpPr/>
          <p:nvPr/>
        </p:nvSpPr>
        <p:spPr>
          <a:xfrm>
            <a:off x="838200" y="3683000"/>
            <a:ext cx="1018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&lt;input type="text" size="30" id="email" </a:t>
            </a:r>
            <a:r>
              <a:rPr lang="en-US" sz="2800" dirty="0" err="1" smtClean="0">
                <a:solidFill>
                  <a:srgbClr val="FF0000"/>
                </a:solidFill>
              </a:rPr>
              <a:t>onchange</a:t>
            </a:r>
            <a:r>
              <a:rPr lang="en-US" sz="2800" dirty="0" smtClean="0">
                <a:solidFill>
                  <a:srgbClr val="FF0000"/>
                </a:solidFill>
              </a:rPr>
              <a:t>="</a:t>
            </a:r>
            <a:r>
              <a:rPr lang="en-US" sz="2800" dirty="0" err="1" smtClean="0">
                <a:solidFill>
                  <a:srgbClr val="FF0000"/>
                </a:solidFill>
              </a:rPr>
              <a:t>checkEmail</a:t>
            </a:r>
            <a:r>
              <a:rPr lang="en-US" sz="2800" dirty="0" smtClean="0">
                <a:solidFill>
                  <a:srgbClr val="FF0000"/>
                </a:solidFill>
              </a:rPr>
              <a:t>()"</a:t>
            </a:r>
            <a:r>
              <a:rPr lang="en-US" sz="2800" dirty="0" smtClean="0"/>
              <a:t>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606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solidFill>
                  <a:srgbClr val="0E1D41"/>
                </a:solidFill>
              </a:rPr>
              <a:t>Eventos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onSubmit</a:t>
            </a:r>
            <a:r>
              <a:rPr lang="es-ES_tradnl" dirty="0" smtClean="0"/>
              <a:t>: </a:t>
            </a:r>
          </a:p>
          <a:p>
            <a:pPr lvl="1"/>
            <a:r>
              <a:rPr lang="es-ES_tradnl" dirty="0" smtClean="0"/>
              <a:t>Este evento se dispara cuando se requiere validar todos los campos de un formulario antes de enviarlo.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9" name="7 Rectángulo"/>
          <p:cNvSpPr/>
          <p:nvPr/>
        </p:nvSpPr>
        <p:spPr>
          <a:xfrm>
            <a:off x="838200" y="3743270"/>
            <a:ext cx="1107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&lt;form method="post" action="xxx.htm" </a:t>
            </a:r>
            <a:r>
              <a:rPr lang="en-US" sz="2800" dirty="0" err="1" smtClean="0">
                <a:solidFill>
                  <a:srgbClr val="FF0000"/>
                </a:solidFill>
              </a:rPr>
              <a:t>onsubmit</a:t>
            </a:r>
            <a:r>
              <a:rPr lang="en-US" sz="2800" dirty="0" smtClean="0">
                <a:solidFill>
                  <a:srgbClr val="FF0000"/>
                </a:solidFill>
              </a:rPr>
              <a:t>="return </a:t>
            </a:r>
            <a:r>
              <a:rPr lang="en-US" sz="2800" dirty="0" err="1" smtClean="0">
                <a:solidFill>
                  <a:srgbClr val="FF0000"/>
                </a:solidFill>
              </a:rPr>
              <a:t>checkForm</a:t>
            </a:r>
            <a:r>
              <a:rPr lang="en-US" sz="2800" dirty="0" smtClean="0">
                <a:solidFill>
                  <a:srgbClr val="FF0000"/>
                </a:solidFill>
              </a:rPr>
              <a:t>()"</a:t>
            </a:r>
            <a:r>
              <a:rPr lang="en-US" sz="2800" dirty="0" smtClean="0"/>
              <a:t>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1016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solidFill>
                  <a:srgbClr val="0E1D41"/>
                </a:solidFill>
              </a:rPr>
              <a:t>Eventos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onMouseOver</a:t>
            </a:r>
            <a:r>
              <a:rPr lang="es-ES_tradnl" dirty="0" smtClean="0"/>
              <a:t> y </a:t>
            </a:r>
            <a:r>
              <a:rPr lang="es-ES_tradnl" dirty="0" err="1" smtClean="0"/>
              <a:t>onMouseOut</a:t>
            </a:r>
            <a:endParaRPr lang="es-ES_tradnl" dirty="0" smtClean="0"/>
          </a:p>
          <a:p>
            <a:pPr lvl="1"/>
            <a:r>
              <a:rPr lang="es-ES_tradnl" dirty="0" smtClean="0"/>
              <a:t>Usados generalmente para generar animaciones y comportamiento relativo al cursor, en interacción con elementos de la página WEB</a:t>
            </a:r>
            <a:endParaRPr lang="es-ES_tradnl" dirty="0" smtClean="0"/>
          </a:p>
          <a:p>
            <a:pPr lvl="1"/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9" name="7 Rectángulo"/>
          <p:cNvSpPr/>
          <p:nvPr/>
        </p:nvSpPr>
        <p:spPr>
          <a:xfrm>
            <a:off x="838200" y="3806100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/>
              <a:t>&lt;a </a:t>
            </a:r>
            <a:r>
              <a:rPr lang="es-ES" sz="2800" dirty="0" err="1" smtClean="0"/>
              <a:t>href</a:t>
            </a:r>
            <a:r>
              <a:rPr lang="es-ES" sz="2800" dirty="0" smtClean="0"/>
              <a:t>="http://www.w3schools.com</a:t>
            </a:r>
            <a:r>
              <a:rPr lang="es-ES" sz="2800" dirty="0" smtClean="0">
                <a:solidFill>
                  <a:srgbClr val="FF0000"/>
                </a:solidFill>
              </a:rPr>
              <a:t>" </a:t>
            </a:r>
            <a:r>
              <a:rPr lang="es-ES" sz="2800" dirty="0" err="1" smtClean="0">
                <a:solidFill>
                  <a:srgbClr val="FF0000"/>
                </a:solidFill>
              </a:rPr>
              <a:t>onmouseover</a:t>
            </a:r>
            <a:r>
              <a:rPr lang="es-ES" sz="2800" dirty="0" smtClean="0">
                <a:solidFill>
                  <a:srgbClr val="FF0000"/>
                </a:solidFill>
              </a:rPr>
              <a:t>="</a:t>
            </a:r>
            <a:r>
              <a:rPr lang="es-ES" sz="2800" dirty="0" err="1" smtClean="0">
                <a:solidFill>
                  <a:srgbClr val="FF0000"/>
                </a:solidFill>
              </a:rPr>
              <a:t>alert</a:t>
            </a:r>
            <a:r>
              <a:rPr lang="es-ES" sz="2800" dirty="0" smtClean="0">
                <a:solidFill>
                  <a:srgbClr val="FF0000"/>
                </a:solidFill>
              </a:rPr>
              <a:t>('</a:t>
            </a:r>
            <a:r>
              <a:rPr lang="es-ES" sz="2800" dirty="0" err="1" smtClean="0">
                <a:solidFill>
                  <a:srgbClr val="FF0000"/>
                </a:solidFill>
              </a:rPr>
              <a:t>An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onMouseOver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event</a:t>
            </a:r>
            <a:r>
              <a:rPr lang="es-ES" sz="2800" dirty="0" smtClean="0">
                <a:solidFill>
                  <a:srgbClr val="FF0000"/>
                </a:solidFill>
              </a:rPr>
              <a:t>');</a:t>
            </a:r>
            <a:r>
              <a:rPr lang="es-ES" sz="2800" dirty="0" err="1" smtClean="0">
                <a:solidFill>
                  <a:srgbClr val="FF0000"/>
                </a:solidFill>
              </a:rPr>
              <a:t>return</a:t>
            </a:r>
            <a:r>
              <a:rPr lang="es-ES" sz="2800" dirty="0" smtClean="0">
                <a:solidFill>
                  <a:srgbClr val="FF0000"/>
                </a:solidFill>
              </a:rPr>
              <a:t> false"</a:t>
            </a:r>
            <a:r>
              <a:rPr lang="es-ES" sz="2800" dirty="0" smtClean="0"/>
              <a:t>&gt;&lt;</a:t>
            </a:r>
            <a:r>
              <a:rPr lang="es-ES" sz="2800" dirty="0" err="1" smtClean="0"/>
              <a:t>img</a:t>
            </a:r>
            <a:r>
              <a:rPr lang="es-ES" sz="2800" dirty="0" smtClean="0"/>
              <a:t> </a:t>
            </a:r>
            <a:r>
              <a:rPr lang="es-ES" sz="2800" dirty="0" err="1" smtClean="0"/>
              <a:t>src</a:t>
            </a:r>
            <a:r>
              <a:rPr lang="es-ES" sz="2800" dirty="0" smtClean="0"/>
              <a:t>="w3s.gif" </a:t>
            </a:r>
            <a:r>
              <a:rPr lang="es-ES" sz="2800" dirty="0" err="1" smtClean="0"/>
              <a:t>alt</a:t>
            </a:r>
            <a:r>
              <a:rPr lang="es-ES" sz="2800" dirty="0" smtClean="0"/>
              <a:t>="W3Schools" /&gt;&lt;/a&gt;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852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Fundamentos de </a:t>
            </a:r>
            <a:r>
              <a:rPr lang="es-ES_tradnl" b="1" dirty="0" err="1" smtClean="0">
                <a:solidFill>
                  <a:schemeClr val="bg1"/>
                </a:solidFill>
              </a:rPr>
              <a:t>Javascript</a:t>
            </a:r>
            <a:endParaRPr lang="es-ES_tradnl" b="1" dirty="0">
              <a:solidFill>
                <a:schemeClr val="bg1"/>
              </a:solidFill>
            </a:endParaRPr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10" name="Rectangle 9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¿</a:t>
            </a:r>
            <a:r>
              <a:rPr lang="en-US" dirty="0" err="1" smtClean="0">
                <a:solidFill>
                  <a:srgbClr val="0E1D41"/>
                </a:solidFill>
              </a:rPr>
              <a:t>Qué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es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Javascript</a:t>
            </a:r>
            <a:r>
              <a:rPr lang="en-US" dirty="0" smtClean="0">
                <a:solidFill>
                  <a:srgbClr val="0E1D41"/>
                </a:solidFill>
              </a:rPr>
              <a:t>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sz="3200" dirty="0"/>
              <a:t>Diseñado para añadir interactividad a las páginas HTML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smtClean="0"/>
              <a:t>Integrado </a:t>
            </a:r>
            <a:r>
              <a:rPr lang="es-ES" dirty="0"/>
              <a:t>directamente en páginas HTML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smtClean="0"/>
              <a:t>JavaScript </a:t>
            </a:r>
            <a:r>
              <a:rPr lang="es-ES" dirty="0"/>
              <a:t>es un lenguaje interpretado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Javascript</a:t>
            </a:r>
            <a:r>
              <a:rPr lang="es-ES_tradnl" dirty="0" smtClean="0">
                <a:solidFill>
                  <a:srgbClr val="0E1D41"/>
                </a:solidFill>
              </a:rPr>
              <a:t> != Java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 smtClean="0"/>
          </a:p>
          <a:p>
            <a:r>
              <a:rPr lang="es-ES_tradnl" dirty="0" smtClean="0"/>
              <a:t>NO están relacionados!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>
                <a:solidFill>
                  <a:srgbClr val="0E1D41"/>
                </a:solidFill>
              </a:rPr>
              <a:t>Prop</a:t>
            </a:r>
            <a:r>
              <a:rPr lang="en-US" dirty="0" err="1" smtClean="0">
                <a:solidFill>
                  <a:srgbClr val="0E1D41"/>
                </a:solidFill>
              </a:rPr>
              <a:t>ósitos</a:t>
            </a:r>
            <a:r>
              <a:rPr lang="en-US" dirty="0" smtClean="0">
                <a:solidFill>
                  <a:srgbClr val="0E1D41"/>
                </a:solidFill>
              </a:rPr>
              <a:t> de </a:t>
            </a:r>
            <a:r>
              <a:rPr lang="en-US" dirty="0" err="1" smtClean="0">
                <a:solidFill>
                  <a:srgbClr val="0E1D41"/>
                </a:solidFill>
              </a:rPr>
              <a:t>Javascript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err="1"/>
              <a:t>Javascript</a:t>
            </a:r>
            <a:r>
              <a:rPr lang="es-ES" dirty="0"/>
              <a:t> ofrece a los diseñadores una herramienta de programación </a:t>
            </a:r>
            <a:r>
              <a:rPr lang="es-ES" dirty="0" smtClean="0"/>
              <a:t>HTML.</a:t>
            </a:r>
            <a:endParaRPr lang="es-E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smtClean="0"/>
              <a:t>Texto </a:t>
            </a:r>
            <a:r>
              <a:rPr lang="es-ES" dirty="0"/>
              <a:t>dinámico en una página </a:t>
            </a:r>
            <a:r>
              <a:rPr lang="es-ES" dirty="0" smtClean="0"/>
              <a:t>HTML.</a:t>
            </a:r>
            <a:endParaRPr lang="es-E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smtClean="0"/>
              <a:t>Captura </a:t>
            </a:r>
            <a:r>
              <a:rPr lang="es-ES" dirty="0"/>
              <a:t>de </a:t>
            </a:r>
            <a:r>
              <a:rPr lang="es-ES" dirty="0" smtClean="0"/>
              <a:t>Eventos.</a:t>
            </a:r>
            <a:endParaRPr lang="es-E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smtClean="0"/>
              <a:t>Validar </a:t>
            </a:r>
            <a:r>
              <a:rPr lang="es-ES" dirty="0"/>
              <a:t>los </a:t>
            </a:r>
            <a:r>
              <a:rPr lang="es-ES" dirty="0" smtClean="0"/>
              <a:t>datos.</a:t>
            </a:r>
            <a:endParaRPr lang="es-E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/>
              <a:t>Crear </a:t>
            </a:r>
            <a:r>
              <a:rPr lang="es-ES" dirty="0" smtClean="0"/>
              <a:t>cookies.</a:t>
            </a:r>
            <a:endParaRPr lang="es-ES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s-ES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ES" dirty="0" smtClean="0"/>
              <a:t>Entre </a:t>
            </a:r>
            <a:r>
              <a:rPr lang="es-ES" dirty="0"/>
              <a:t>muchas otras </a:t>
            </a:r>
            <a:r>
              <a:rPr lang="es-ES" dirty="0" smtClean="0"/>
              <a:t>funciones.</a:t>
            </a:r>
            <a:endParaRPr lang="es-ES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Sint</a:t>
            </a:r>
            <a:r>
              <a:rPr lang="es-ES_tradnl" dirty="0" smtClean="0">
                <a:solidFill>
                  <a:schemeClr val="bg1"/>
                </a:solidFill>
              </a:rPr>
              <a:t>a</a:t>
            </a:r>
            <a:r>
              <a:rPr lang="es-ES_tradnl" dirty="0" smtClean="0">
                <a:solidFill>
                  <a:schemeClr val="bg1"/>
                </a:solidFill>
              </a:rPr>
              <a:t>xis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Ejemplo </a:t>
            </a:r>
            <a:r>
              <a:rPr lang="es-ES_tradnl" dirty="0" err="1" smtClean="0">
                <a:solidFill>
                  <a:srgbClr val="0E1D41"/>
                </a:solidFill>
              </a:rPr>
              <a:t>Javascript</a:t>
            </a:r>
            <a:endParaRPr lang="es-ES_tradnl" dirty="0">
              <a:solidFill>
                <a:srgbClr val="0E1D4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29156" y="2362200"/>
            <a:ext cx="5743864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07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0E1D41"/>
                </a:solidFill>
              </a:rPr>
              <a:t>¿D</a:t>
            </a:r>
            <a:r>
              <a:rPr lang="en-US" dirty="0" err="1" smtClean="0">
                <a:solidFill>
                  <a:srgbClr val="0E1D41"/>
                </a:solidFill>
              </a:rPr>
              <a:t>ónde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introducir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código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Javascript</a:t>
            </a:r>
            <a:r>
              <a:rPr lang="en-US" dirty="0" smtClean="0">
                <a:solidFill>
                  <a:srgbClr val="0E1D41"/>
                </a:solidFill>
              </a:rPr>
              <a:t>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&lt;head&gt;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&lt;</a:t>
            </a:r>
            <a:r>
              <a:rPr lang="es-ES_tradnl" dirty="0" err="1" smtClean="0"/>
              <a:t>body</a:t>
            </a:r>
            <a:r>
              <a:rPr lang="es-ES_tradnl" dirty="0" smtClean="0"/>
              <a:t>&gt;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59099" y="1373188"/>
            <a:ext cx="4833971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59099" y="4386680"/>
            <a:ext cx="4857784" cy="2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47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C136C0-1A35-1E4E-A699-9FF7D182E2E5}" vid="{EEB47DDB-44E0-0742-81BD-5BBA7D937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BigBangCrux</Template>
  <TotalTime>648</TotalTime>
  <Words>438</Words>
  <Application>Microsoft Macintosh PowerPoint</Application>
  <PresentationFormat>Widescreen</PresentationFormat>
  <Paragraphs>152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Arial</vt:lpstr>
      <vt:lpstr>Office Theme</vt:lpstr>
      <vt:lpstr>Fundamentos de Javascript</vt:lpstr>
      <vt:lpstr>Agenda</vt:lpstr>
      <vt:lpstr>Fundamentos</vt:lpstr>
      <vt:lpstr>¿Qué es Javascript?</vt:lpstr>
      <vt:lpstr>Javascript != Java</vt:lpstr>
      <vt:lpstr>Propósitos de Javascript</vt:lpstr>
      <vt:lpstr>Sintaxis</vt:lpstr>
      <vt:lpstr>Ejemplo Javascript</vt:lpstr>
      <vt:lpstr>¿Dónde introducir código Javascript?</vt:lpstr>
      <vt:lpstr>¿Dónde introducir código Javascript?</vt:lpstr>
      <vt:lpstr>Inclusión de una Biblioteca</vt:lpstr>
      <vt:lpstr>Comentarios en Javascript</vt:lpstr>
      <vt:lpstr>Variables</vt:lpstr>
      <vt:lpstr>Operadores</vt:lpstr>
      <vt:lpstr>Operadores</vt:lpstr>
      <vt:lpstr>Operadores</vt:lpstr>
      <vt:lpstr>Operadores</vt:lpstr>
      <vt:lpstr>Estructuras de Condición</vt:lpstr>
      <vt:lpstr>Estructuras de Condición</vt:lpstr>
      <vt:lpstr>Estructuras de Condición</vt:lpstr>
      <vt:lpstr>Mensajes Emergentes</vt:lpstr>
      <vt:lpstr>Mensajes Emergentes</vt:lpstr>
      <vt:lpstr>Mensajes Emergentes</vt:lpstr>
      <vt:lpstr>Funciones</vt:lpstr>
      <vt:lpstr>Estructuras de Iteración</vt:lpstr>
      <vt:lpstr>Estructuras de Iteración</vt:lpstr>
      <vt:lpstr>Estructuras de Iteración</vt:lpstr>
      <vt:lpstr>Estructuras de Iteración</vt:lpstr>
      <vt:lpstr>Eventos</vt:lpstr>
      <vt:lpstr>Eventos</vt:lpstr>
      <vt:lpstr>Eventos</vt:lpstr>
      <vt:lpstr>Eventos</vt:lpstr>
      <vt:lpstr>Eventos</vt:lpstr>
      <vt:lpstr>Fundamentos de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Sergio Nuñez Araya</dc:creator>
  <cp:lastModifiedBy>Sergio Nuñez Araya</cp:lastModifiedBy>
  <cp:revision>49</cp:revision>
  <dcterms:created xsi:type="dcterms:W3CDTF">2016-01-29T19:11:19Z</dcterms:created>
  <dcterms:modified xsi:type="dcterms:W3CDTF">2016-02-03T14:48:53Z</dcterms:modified>
</cp:coreProperties>
</file>