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EC4F-FF6E-408E-BDC5-CF493B03837B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91608-D3EC-46A4-82FA-94082DE31B98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7514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Requisito</a:t>
            </a:r>
            <a:r>
              <a:rPr lang="en-US" baseline="0" dirty="0" smtClean="0"/>
              <a:t> --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Javascript</a:t>
            </a:r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291608-D3EC-46A4-82FA-94082DE31B98}" type="slidenum">
              <a:rPr lang="es-CR" smtClean="0"/>
              <a:t>2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5871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3797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352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0564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0901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1616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3872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0155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3580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5316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341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4290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84C9-7AA6-4E03-A12D-9070EB76BBC4}" type="datetimeFigureOut">
              <a:rPr lang="es-CR" smtClean="0"/>
              <a:t>20/9/2017</a:t>
            </a:fld>
            <a:endParaRPr lang="es-C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DD011-3774-4105-A9E8-BA7058C3DD8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6736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ado de imagen de jquer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2" y="2572883"/>
            <a:ext cx="6869801" cy="167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2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Movi</a:t>
            </a:r>
            <a:r>
              <a:rPr lang="es-CR" dirty="0" err="1" smtClean="0"/>
              <a:t>éndose</a:t>
            </a:r>
            <a:r>
              <a:rPr lang="es-CR" dirty="0" smtClean="0"/>
              <a:t> entre elementos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CR" dirty="0" smtClean="0"/>
              <a:t>Filtrar elementos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$(</a:t>
            </a:r>
            <a:r>
              <a:rPr lang="en-US" sz="3800" b="1" dirty="0" smtClean="0">
                <a:solidFill>
                  <a:srgbClr val="0070C0"/>
                </a:solidFill>
              </a:rPr>
              <a:t>‘#</a:t>
            </a:r>
            <a:r>
              <a:rPr lang="en-US" sz="3800" b="1" dirty="0" err="1" smtClean="0">
                <a:solidFill>
                  <a:srgbClr val="0070C0"/>
                </a:solidFill>
              </a:rPr>
              <a:t>header:first-child</a:t>
            </a:r>
            <a:r>
              <a:rPr lang="en-US" sz="3800" b="1" dirty="0" smtClean="0">
                <a:solidFill>
                  <a:srgbClr val="0070C0"/>
                </a:solidFill>
              </a:rPr>
              <a:t>’</a:t>
            </a:r>
            <a:r>
              <a:rPr lang="en-US" sz="2400" dirty="0" smtClean="0">
                <a:solidFill>
                  <a:srgbClr val="0070C0"/>
                </a:solidFill>
              </a:rPr>
              <a:t>).filter();</a:t>
            </a:r>
          </a:p>
          <a:p>
            <a:pPr marL="0" indent="0">
              <a:buNone/>
            </a:pPr>
            <a:endParaRPr lang="es-C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R" dirty="0" smtClean="0"/>
              <a:t>Encontrando elementos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$(‘#header’).</a:t>
            </a:r>
            <a:r>
              <a:rPr lang="en-US" sz="3800" b="1" dirty="0" smtClean="0">
                <a:solidFill>
                  <a:srgbClr val="0070C0"/>
                </a:solidFill>
              </a:rPr>
              <a:t>find(‘span’)</a:t>
            </a:r>
            <a:r>
              <a:rPr lang="en-US" sz="3300" dirty="0" smtClean="0">
                <a:solidFill>
                  <a:srgbClr val="0070C0"/>
                </a:solidFill>
              </a:rPr>
              <a:t>;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smtClean="0"/>
              <a:t>Manipulación 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Agregar </a:t>
            </a:r>
            <a:r>
              <a:rPr lang="en-US" dirty="0" smtClean="0"/>
              <a:t>/ remover </a:t>
            </a:r>
            <a:r>
              <a:rPr lang="en-US" dirty="0" err="1" smtClean="0"/>
              <a:t>clases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$(‘#header’).</a:t>
            </a:r>
            <a:r>
              <a:rPr lang="en-US" sz="3800" b="1" dirty="0" err="1" smtClean="0">
                <a:solidFill>
                  <a:srgbClr val="0070C0"/>
                </a:solidFill>
              </a:rPr>
              <a:t>addClass</a:t>
            </a:r>
            <a:r>
              <a:rPr lang="en-US" sz="3800" b="1" dirty="0" smtClean="0">
                <a:solidFill>
                  <a:srgbClr val="0070C0"/>
                </a:solidFill>
              </a:rPr>
              <a:t>(‘text-danger’)</a:t>
            </a:r>
            <a:r>
              <a:rPr lang="en-US" sz="3300" dirty="0" smtClean="0">
                <a:solidFill>
                  <a:srgbClr val="0070C0"/>
                </a:solidFill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Cambiar</a:t>
            </a:r>
            <a:r>
              <a:rPr lang="en-US" dirty="0" smtClean="0"/>
              <a:t> el </a:t>
            </a:r>
            <a:r>
              <a:rPr lang="en-US" dirty="0" err="1" smtClean="0"/>
              <a:t>estilo</a:t>
            </a:r>
            <a:r>
              <a:rPr lang="en-US" dirty="0" smtClean="0">
                <a:solidFill>
                  <a:srgbClr val="0070C0"/>
                </a:solidFill>
              </a:rPr>
              <a:t> 		$(‘#header’).</a:t>
            </a:r>
            <a:r>
              <a:rPr lang="en-US" sz="4000" b="1" dirty="0" err="1" smtClean="0">
                <a:solidFill>
                  <a:srgbClr val="0070C0"/>
                </a:solidFill>
              </a:rPr>
              <a:t>css</a:t>
            </a:r>
            <a:r>
              <a:rPr lang="en-US" sz="4000" b="1" dirty="0" smtClean="0">
                <a:solidFill>
                  <a:srgbClr val="0070C0"/>
                </a:solidFill>
              </a:rPr>
              <a:t>(‘color’, ‘#0000’)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del </a:t>
            </a:r>
            <a:r>
              <a:rPr lang="en-US" i="1" dirty="0" smtClean="0"/>
              <a:t>form 	</a:t>
            </a:r>
            <a:r>
              <a:rPr lang="en-US" dirty="0" smtClean="0">
                <a:solidFill>
                  <a:srgbClr val="0070C0"/>
                </a:solidFill>
              </a:rPr>
              <a:t>$(‘#form-input’).</a:t>
            </a:r>
            <a:r>
              <a:rPr lang="en-US" sz="4500" b="1" dirty="0" err="1" smtClean="0">
                <a:solidFill>
                  <a:srgbClr val="0070C0"/>
                </a:solidFill>
              </a:rPr>
              <a:t>val</a:t>
            </a:r>
            <a:r>
              <a:rPr lang="en-US" sz="4500" b="1" dirty="0" smtClean="0">
                <a:solidFill>
                  <a:srgbClr val="0070C0"/>
                </a:solidFill>
              </a:rPr>
              <a:t>(1)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  <a:endParaRPr lang="en-US" i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Cambiando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$(‘#header’).</a:t>
            </a:r>
            <a:r>
              <a:rPr lang="en-US" sz="4000" b="1" dirty="0" err="1" smtClean="0">
                <a:solidFill>
                  <a:srgbClr val="0070C0"/>
                </a:solidFill>
              </a:rPr>
              <a:t>attr</a:t>
            </a:r>
            <a:r>
              <a:rPr lang="en-US" sz="4000" b="1" dirty="0" smtClean="0">
                <a:solidFill>
                  <a:srgbClr val="0070C0"/>
                </a:solidFill>
              </a:rPr>
              <a:t>(‘data-</a:t>
            </a:r>
            <a:r>
              <a:rPr lang="en-US" sz="4000" b="1" dirty="0" err="1" smtClean="0">
                <a:solidFill>
                  <a:srgbClr val="0070C0"/>
                </a:solidFill>
              </a:rPr>
              <a:t>idPersona</a:t>
            </a:r>
            <a:r>
              <a:rPr lang="en-US" sz="4000" b="1" dirty="0" smtClean="0">
                <a:solidFill>
                  <a:srgbClr val="0070C0"/>
                </a:solidFill>
              </a:rPr>
              <a:t>’, 9)</a:t>
            </a:r>
            <a:r>
              <a:rPr lang="en-US" sz="2400" dirty="0" smtClean="0">
                <a:solidFill>
                  <a:srgbClr val="0070C0"/>
                </a:solidFill>
              </a:rPr>
              <a:t>;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Removiendo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$(‘#header’).first()</a:t>
            </a:r>
            <a:r>
              <a:rPr lang="en-US" sz="4500" b="1" dirty="0" smtClean="0">
                <a:solidFill>
                  <a:srgbClr val="0070C0"/>
                </a:solidFill>
              </a:rPr>
              <a:t>.remove()</a:t>
            </a:r>
            <a:r>
              <a:rPr lang="en-US" sz="2200" dirty="0" smtClean="0">
                <a:solidFill>
                  <a:srgbClr val="0070C0"/>
                </a:solidFill>
              </a:rPr>
              <a:t>;</a:t>
            </a:r>
            <a:endParaRPr lang="en-US" sz="45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0755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9871" y="2713878"/>
            <a:ext cx="2783541" cy="1325563"/>
          </a:xfrm>
        </p:spPr>
        <p:txBody>
          <a:bodyPr/>
          <a:lstStyle/>
          <a:p>
            <a:r>
              <a:rPr lang="en-US" dirty="0" err="1" smtClean="0"/>
              <a:t>Eventos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23647" y="708212"/>
            <a:ext cx="5930152" cy="61497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$(‘#header’)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.click()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keydown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.</a:t>
            </a:r>
            <a:r>
              <a:rPr lang="en-US" dirty="0" err="1" smtClean="0">
                <a:solidFill>
                  <a:srgbClr val="0070C0"/>
                </a:solidFill>
              </a:rPr>
              <a:t>keypress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mouseover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mouseout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mouseenter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r>
              <a:rPr lang="en-US" dirty="0" err="1" smtClean="0">
                <a:solidFill>
                  <a:srgbClr val="0070C0"/>
                </a:solidFill>
              </a:rPr>
              <a:t>mouseleave</a:t>
            </a:r>
            <a:r>
              <a:rPr lang="en-US" dirty="0" smtClean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.scroll()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.focus()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.blur()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smtClean="0">
                <a:solidFill>
                  <a:srgbClr val="0070C0"/>
                </a:solidFill>
              </a:rPr>
              <a:t>.resize()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Otra</a:t>
            </a:r>
            <a:r>
              <a:rPr lang="en-US" dirty="0" smtClean="0"/>
              <a:t> </a:t>
            </a:r>
            <a:r>
              <a:rPr lang="en-US" dirty="0" err="1" smtClean="0"/>
              <a:t>manera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$(‘li’).</a:t>
            </a:r>
            <a:r>
              <a:rPr lang="en-US" dirty="0" smtClean="0">
                <a:solidFill>
                  <a:srgbClr val="0070C0"/>
                </a:solidFill>
              </a:rPr>
              <a:t>on(‘click’</a:t>
            </a:r>
            <a:r>
              <a:rPr lang="en-US" dirty="0" smtClean="0"/>
              <a:t>, function () { …. });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527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smtClean="0"/>
              <a:t>$( </a:t>
            </a:r>
            <a:r>
              <a:rPr lang="es-CR" dirty="0" err="1" smtClean="0"/>
              <a:t>document</a:t>
            </a:r>
            <a:r>
              <a:rPr lang="es-CR" dirty="0" smtClean="0"/>
              <a:t> ).</a:t>
            </a:r>
            <a:r>
              <a:rPr lang="es-CR" dirty="0" err="1" smtClean="0"/>
              <a:t>on</a:t>
            </a:r>
            <a:r>
              <a:rPr lang="es-CR" dirty="0" smtClean="0"/>
              <a:t>( '</a:t>
            </a:r>
            <a:r>
              <a:rPr lang="es-CR" dirty="0" err="1" smtClean="0"/>
              <a:t>click</a:t>
            </a:r>
            <a:r>
              <a:rPr lang="es-CR" dirty="0" smtClean="0"/>
              <a:t>', </a:t>
            </a:r>
            <a:r>
              <a:rPr lang="es-CR" dirty="0" err="1" smtClean="0"/>
              <a:t>function</a:t>
            </a:r>
            <a:r>
              <a:rPr lang="es-CR" dirty="0" smtClean="0"/>
              <a:t>( </a:t>
            </a:r>
            <a:r>
              <a:rPr lang="es-CR" dirty="0" err="1" smtClean="0"/>
              <a:t>event</a:t>
            </a:r>
            <a:r>
              <a:rPr lang="es-CR" dirty="0" smtClean="0"/>
              <a:t> ) {</a:t>
            </a:r>
          </a:p>
          <a:p>
            <a:pPr marL="0" indent="0">
              <a:buNone/>
            </a:pPr>
            <a:r>
              <a:rPr lang="es-CR" dirty="0" smtClean="0"/>
              <a:t>  console.log( </a:t>
            </a:r>
            <a:r>
              <a:rPr lang="es-CR" dirty="0" err="1" smtClean="0"/>
              <a:t>event.type</a:t>
            </a:r>
            <a:r>
              <a:rPr lang="es-CR" dirty="0" smtClean="0"/>
              <a:t> );    // Tipo de evento "</a:t>
            </a:r>
            <a:r>
              <a:rPr lang="es-CR" dirty="0" err="1" smtClean="0"/>
              <a:t>click</a:t>
            </a:r>
            <a:r>
              <a:rPr lang="es-CR" dirty="0" smtClean="0"/>
              <a:t>“</a:t>
            </a:r>
          </a:p>
          <a:p>
            <a:pPr marL="0" indent="0">
              <a:buNone/>
            </a:pPr>
            <a:r>
              <a:rPr lang="es-CR" dirty="0" smtClean="0"/>
              <a:t>  console.log( </a:t>
            </a:r>
            <a:r>
              <a:rPr lang="es-CR" dirty="0" err="1" smtClean="0"/>
              <a:t>event.which</a:t>
            </a:r>
            <a:r>
              <a:rPr lang="es-CR" dirty="0" smtClean="0"/>
              <a:t> );   // </a:t>
            </a:r>
            <a:r>
              <a:rPr lang="es-CR" dirty="0" err="1" smtClean="0"/>
              <a:t>Boton</a:t>
            </a:r>
            <a:r>
              <a:rPr lang="es-CR" dirty="0" smtClean="0"/>
              <a:t> o </a:t>
            </a:r>
            <a:r>
              <a:rPr lang="es-CR" dirty="0" err="1" smtClean="0"/>
              <a:t>key</a:t>
            </a:r>
            <a:r>
              <a:rPr lang="es-CR" dirty="0" smtClean="0"/>
              <a:t> presionado</a:t>
            </a:r>
          </a:p>
          <a:p>
            <a:pPr marL="0" indent="0">
              <a:buNone/>
            </a:pPr>
            <a:r>
              <a:rPr lang="es-CR" dirty="0" smtClean="0"/>
              <a:t>  console.log( </a:t>
            </a:r>
            <a:r>
              <a:rPr lang="es-CR" dirty="0" err="1" smtClean="0"/>
              <a:t>event.target</a:t>
            </a:r>
            <a:r>
              <a:rPr lang="es-CR" dirty="0" smtClean="0"/>
              <a:t> );  // Elemento que lo originó</a:t>
            </a:r>
          </a:p>
          <a:p>
            <a:pPr marL="0" indent="0">
              <a:buNone/>
            </a:pPr>
            <a:r>
              <a:rPr lang="es-CR" dirty="0" smtClean="0"/>
              <a:t>  console.log( </a:t>
            </a:r>
            <a:r>
              <a:rPr lang="es-CR" dirty="0" err="1" smtClean="0"/>
              <a:t>event.pageX</a:t>
            </a:r>
            <a:r>
              <a:rPr lang="es-CR" dirty="0" smtClean="0"/>
              <a:t> );   // Coordenada X en el documento</a:t>
            </a:r>
          </a:p>
          <a:p>
            <a:pPr marL="0" indent="0">
              <a:buNone/>
            </a:pPr>
            <a:r>
              <a:rPr lang="es-CR" dirty="0" smtClean="0"/>
              <a:t>  console.log( </a:t>
            </a:r>
            <a:r>
              <a:rPr lang="es-CR" dirty="0" err="1" smtClean="0"/>
              <a:t>event.pageY</a:t>
            </a:r>
            <a:r>
              <a:rPr lang="es-CR" dirty="0" smtClean="0"/>
              <a:t> );   // Coordenada Y en el documento</a:t>
            </a:r>
          </a:p>
          <a:p>
            <a:pPr marL="0" indent="0">
              <a:buNone/>
            </a:pPr>
            <a:r>
              <a:rPr lang="es-CR" dirty="0" smtClean="0"/>
              <a:t>});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904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Efectos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 smtClean="0"/>
              <a:t>Pre construidos: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.show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.hide()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fadeIn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.fadeout()				</a:t>
            </a:r>
            <a:r>
              <a:rPr lang="en-US" sz="4400" dirty="0" smtClean="0">
                <a:solidFill>
                  <a:srgbClr val="0070C0"/>
                </a:solidFill>
              </a:rPr>
              <a:t>$(‘.hidden’).show();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slideDown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slideUp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  <a:r>
              <a:rPr lang="en-US" dirty="0" err="1" smtClean="0"/>
              <a:t>slideToggle</a:t>
            </a:r>
            <a:r>
              <a:rPr lang="en-US" dirty="0" smtClean="0"/>
              <a:t>()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5717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AJAX 	</a:t>
            </a:r>
            <a:r>
              <a:rPr lang="en-US" dirty="0" smtClean="0">
                <a:solidFill>
                  <a:srgbClr val="0070C0"/>
                </a:solidFill>
              </a:rPr>
              <a:t>$.</a:t>
            </a:r>
            <a:r>
              <a:rPr lang="en-US" dirty="0" err="1" smtClean="0">
                <a:solidFill>
                  <a:srgbClr val="0070C0"/>
                </a:solidFill>
              </a:rPr>
              <a:t>ajax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5894" cy="435133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rgbClr val="0070C0"/>
                </a:solidFill>
              </a:rPr>
              <a:t>AJAX = Asynchronous JavaScript and XML</a:t>
            </a:r>
          </a:p>
          <a:p>
            <a:pPr marL="0" indent="0">
              <a:buNone/>
            </a:pPr>
            <a:r>
              <a:rPr lang="en-US" sz="5500" dirty="0" err="1"/>
              <a:t>U</a:t>
            </a:r>
            <a:r>
              <a:rPr lang="en-US" sz="5500" dirty="0" err="1" smtClean="0"/>
              <a:t>na</a:t>
            </a:r>
            <a:r>
              <a:rPr lang="en-US" sz="5500" dirty="0" smtClean="0"/>
              <a:t> </a:t>
            </a:r>
            <a:r>
              <a:rPr lang="en-US" sz="5500" dirty="0" err="1" smtClean="0"/>
              <a:t>manera</a:t>
            </a:r>
            <a:r>
              <a:rPr lang="en-US" sz="5500" dirty="0" smtClean="0"/>
              <a:t> de </a:t>
            </a:r>
            <a:r>
              <a:rPr lang="en-US" sz="5500" dirty="0" err="1" smtClean="0"/>
              <a:t>cargar</a:t>
            </a:r>
            <a:r>
              <a:rPr lang="en-US" sz="5500" dirty="0" smtClean="0"/>
              <a:t> </a:t>
            </a:r>
            <a:r>
              <a:rPr lang="en-US" sz="5500" dirty="0" err="1" smtClean="0"/>
              <a:t>datos</a:t>
            </a:r>
            <a:r>
              <a:rPr lang="en-US" sz="5500" dirty="0" smtClean="0"/>
              <a:t> </a:t>
            </a:r>
            <a:r>
              <a:rPr lang="en-US" sz="5500" dirty="0" err="1" smtClean="0"/>
              <a:t>desde</a:t>
            </a:r>
            <a:r>
              <a:rPr lang="en-US" sz="5500" dirty="0" smtClean="0"/>
              <a:t> un </a:t>
            </a:r>
            <a:r>
              <a:rPr lang="en-US" sz="5500" dirty="0" err="1" smtClean="0"/>
              <a:t>servidor</a:t>
            </a:r>
            <a:r>
              <a:rPr lang="en-US" sz="5500" dirty="0" smtClean="0"/>
              <a:t> sin </a:t>
            </a:r>
            <a:r>
              <a:rPr lang="en-US" sz="5500" dirty="0" err="1" smtClean="0"/>
              <a:t>requerir</a:t>
            </a:r>
            <a:r>
              <a:rPr lang="en-US" sz="5500" dirty="0" smtClean="0"/>
              <a:t> </a:t>
            </a:r>
            <a:r>
              <a:rPr lang="en-US" sz="5500" dirty="0" err="1" smtClean="0"/>
              <a:t>recargar</a:t>
            </a:r>
            <a:r>
              <a:rPr lang="en-US" sz="5500" dirty="0" smtClean="0"/>
              <a:t> la p</a:t>
            </a:r>
            <a:r>
              <a:rPr lang="es-CR" sz="5500" dirty="0" err="1" smtClean="0"/>
              <a:t>ágina</a:t>
            </a:r>
            <a:endParaRPr lang="es-CR" sz="5500" dirty="0" smtClean="0"/>
          </a:p>
          <a:p>
            <a:pPr marL="0" indent="0">
              <a:buNone/>
            </a:pPr>
            <a:r>
              <a:rPr lang="es-CR" sz="5500" dirty="0" smtClean="0"/>
              <a:t>Usa la funcionalidad del browser pre construida </a:t>
            </a:r>
            <a:r>
              <a:rPr lang="es-CR" sz="6400" dirty="0" err="1" smtClean="0">
                <a:solidFill>
                  <a:srgbClr val="0070C0"/>
                </a:solidFill>
              </a:rPr>
              <a:t>XMLRequest</a:t>
            </a:r>
            <a:r>
              <a:rPr lang="es-CR" sz="6400" dirty="0">
                <a:solidFill>
                  <a:srgbClr val="0070C0"/>
                </a:solidFill>
              </a:rPr>
              <a:t> </a:t>
            </a:r>
            <a:r>
              <a:rPr lang="es-CR" sz="6400" dirty="0" smtClean="0">
                <a:solidFill>
                  <a:srgbClr val="0070C0"/>
                </a:solidFill>
              </a:rPr>
              <a:t>(XHR) </a:t>
            </a:r>
            <a:r>
              <a:rPr lang="es-CR" sz="6400" dirty="0" smtClean="0"/>
              <a:t>para solicitar y manejar datos que retorne el servidor</a:t>
            </a:r>
            <a:endParaRPr lang="en-US" sz="5500" dirty="0" smtClean="0"/>
          </a:p>
          <a:p>
            <a:pPr marL="0" indent="0">
              <a:buNone/>
            </a:pPr>
            <a:endParaRPr lang="en-US" sz="4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R" sz="4800" dirty="0" smtClean="0"/>
              <a:t>// Crea un objeto que </a:t>
            </a:r>
            <a:r>
              <a:rPr lang="es-CR" sz="4800" dirty="0" err="1" smtClean="0"/>
              <a:t>desribe</a:t>
            </a:r>
            <a:r>
              <a:rPr lang="es-CR" sz="4800" dirty="0" smtClean="0"/>
              <a:t> la solicitud AJAX</a:t>
            </a:r>
          </a:p>
          <a:p>
            <a:pPr marL="0" indent="0">
              <a:buNone/>
            </a:pPr>
            <a:r>
              <a:rPr lang="es-CR" sz="4800" dirty="0" err="1" smtClean="0"/>
              <a:t>var</a:t>
            </a:r>
            <a:r>
              <a:rPr lang="es-CR" sz="4800" dirty="0" smtClean="0"/>
              <a:t> </a:t>
            </a:r>
            <a:r>
              <a:rPr lang="es-CR" sz="4800" dirty="0" err="1" smtClean="0"/>
              <a:t>ajaxOptions</a:t>
            </a:r>
            <a:r>
              <a:rPr lang="es-CR" sz="4800" dirty="0" smtClean="0"/>
              <a:t> = {</a:t>
            </a:r>
          </a:p>
          <a:p>
            <a:pPr marL="0" indent="0">
              <a:buNone/>
            </a:pPr>
            <a:r>
              <a:rPr lang="es-CR" sz="4800" dirty="0" smtClean="0"/>
              <a:t>  url: '/data/</a:t>
            </a:r>
            <a:r>
              <a:rPr lang="es-CR" sz="4800" dirty="0" err="1" smtClean="0"/>
              <a:t>people.json</a:t>
            </a:r>
            <a:r>
              <a:rPr lang="es-CR" sz="4800" dirty="0" smtClean="0"/>
              <a:t>',</a:t>
            </a:r>
          </a:p>
          <a:p>
            <a:pPr marL="0" indent="0">
              <a:buNone/>
            </a:pPr>
            <a:r>
              <a:rPr lang="es-CR" sz="4800" dirty="0" smtClean="0"/>
              <a:t>  </a:t>
            </a:r>
            <a:r>
              <a:rPr lang="es-CR" sz="4800" dirty="0" err="1" smtClean="0"/>
              <a:t>dataType</a:t>
            </a:r>
            <a:r>
              <a:rPr lang="es-CR" sz="4800" dirty="0" smtClean="0"/>
              <a:t>: '</a:t>
            </a:r>
            <a:r>
              <a:rPr lang="es-CR" sz="4800" dirty="0" err="1" smtClean="0"/>
              <a:t>json</a:t>
            </a:r>
            <a:r>
              <a:rPr lang="es-CR" sz="4800" dirty="0" smtClean="0"/>
              <a:t>',</a:t>
            </a:r>
          </a:p>
          <a:p>
            <a:pPr marL="0" indent="0">
              <a:buNone/>
            </a:pPr>
            <a:r>
              <a:rPr lang="es-CR" sz="4800" dirty="0" smtClean="0"/>
              <a:t>  </a:t>
            </a:r>
            <a:r>
              <a:rPr lang="es-CR" sz="4800" dirty="0" err="1" smtClean="0"/>
              <a:t>success</a:t>
            </a:r>
            <a:r>
              <a:rPr lang="es-CR" sz="4800" dirty="0" smtClean="0"/>
              <a:t>: </a:t>
            </a:r>
            <a:r>
              <a:rPr lang="es-CR" sz="4800" dirty="0" err="1" smtClean="0"/>
              <a:t>updatePage</a:t>
            </a:r>
            <a:r>
              <a:rPr lang="es-CR" sz="4800" dirty="0" smtClean="0"/>
              <a:t>,</a:t>
            </a:r>
          </a:p>
          <a:p>
            <a:pPr marL="0" indent="0">
              <a:buNone/>
            </a:pPr>
            <a:r>
              <a:rPr lang="es-CR" sz="4800" dirty="0" smtClean="0"/>
              <a:t>  error: </a:t>
            </a:r>
            <a:r>
              <a:rPr lang="es-CR" sz="4800" dirty="0" err="1" smtClean="0"/>
              <a:t>printError</a:t>
            </a:r>
            <a:endParaRPr lang="es-CR" sz="4800" dirty="0" smtClean="0"/>
          </a:p>
          <a:p>
            <a:pPr marL="0" indent="0">
              <a:buNone/>
            </a:pPr>
            <a:r>
              <a:rPr lang="es-CR" sz="4800" dirty="0" smtClean="0"/>
              <a:t>};</a:t>
            </a:r>
          </a:p>
          <a:p>
            <a:pPr marL="0" indent="0">
              <a:buNone/>
            </a:pPr>
            <a:r>
              <a:rPr lang="es-CR" sz="9000" dirty="0" smtClean="0">
                <a:solidFill>
                  <a:srgbClr val="0070C0"/>
                </a:solidFill>
              </a:rPr>
              <a:t>$.</a:t>
            </a:r>
            <a:r>
              <a:rPr lang="es-CR" sz="9000" dirty="0" err="1" smtClean="0">
                <a:solidFill>
                  <a:srgbClr val="0070C0"/>
                </a:solidFill>
              </a:rPr>
              <a:t>ajax</a:t>
            </a:r>
            <a:r>
              <a:rPr lang="es-CR" sz="4800" dirty="0" smtClean="0"/>
              <a:t>(</a:t>
            </a:r>
            <a:r>
              <a:rPr lang="es-CR" sz="4800" dirty="0" err="1" smtClean="0"/>
              <a:t>ajaxOptions</a:t>
            </a:r>
            <a:r>
              <a:rPr lang="es-CR" sz="4800" dirty="0" smtClean="0"/>
              <a:t>);</a:t>
            </a:r>
            <a:endParaRPr lang="es-CR" sz="4800" dirty="0"/>
          </a:p>
        </p:txBody>
      </p:sp>
    </p:spTree>
    <p:extLst>
      <p:ext uri="{BB962C8B-B14F-4D97-AF65-F5344CB8AC3E}">
        <p14:creationId xmlns:p14="http://schemas.microsoft.com/office/powerpoint/2010/main" val="31529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Enviando datos por medio de formularios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22376" y="1825625"/>
            <a:ext cx="7131424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R" dirty="0" smtClean="0"/>
              <a:t>$( '</a:t>
            </a:r>
            <a:r>
              <a:rPr lang="es-CR" dirty="0" err="1" smtClean="0"/>
              <a:t>form</a:t>
            </a:r>
            <a:r>
              <a:rPr lang="es-CR" dirty="0" smtClean="0"/>
              <a:t>' ).</a:t>
            </a:r>
            <a:r>
              <a:rPr lang="es-CR" b="1" dirty="0" err="1" smtClean="0">
                <a:solidFill>
                  <a:srgbClr val="0070C0"/>
                </a:solidFill>
              </a:rPr>
              <a:t>submit</a:t>
            </a:r>
            <a:r>
              <a:rPr lang="es-CR" dirty="0" smtClean="0"/>
              <a:t>(</a:t>
            </a:r>
            <a:r>
              <a:rPr lang="es-CR" dirty="0" err="1" smtClean="0"/>
              <a:t>function</a:t>
            </a:r>
            <a:r>
              <a:rPr lang="es-CR" dirty="0" smtClean="0"/>
              <a:t>( </a:t>
            </a:r>
            <a:r>
              <a:rPr lang="es-CR" dirty="0" err="1" smtClean="0"/>
              <a:t>event</a:t>
            </a:r>
            <a:r>
              <a:rPr lang="es-CR" dirty="0" smtClean="0"/>
              <a:t> ) {</a:t>
            </a:r>
          </a:p>
          <a:p>
            <a:pPr marL="0" indent="0">
              <a:buNone/>
            </a:pPr>
            <a:r>
              <a:rPr lang="es-CR" dirty="0" smtClean="0"/>
              <a:t>  </a:t>
            </a:r>
            <a:r>
              <a:rPr lang="es-CR" dirty="0" err="1" smtClean="0"/>
              <a:t>event.preventDefault</a:t>
            </a:r>
            <a:r>
              <a:rPr lang="es-CR" dirty="0" smtClean="0"/>
              <a:t>();</a:t>
            </a:r>
          </a:p>
          <a:p>
            <a:pPr marL="0" indent="0">
              <a:buNone/>
            </a:pP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  </a:t>
            </a:r>
            <a:r>
              <a:rPr lang="es-CR" dirty="0" err="1" smtClean="0"/>
              <a:t>var</a:t>
            </a:r>
            <a:r>
              <a:rPr lang="es-CR" dirty="0" smtClean="0"/>
              <a:t> </a:t>
            </a:r>
            <a:r>
              <a:rPr lang="es-CR" dirty="0" err="1" smtClean="0"/>
              <a:t>form</a:t>
            </a:r>
            <a:r>
              <a:rPr lang="es-CR" dirty="0" smtClean="0"/>
              <a:t> = $( </a:t>
            </a:r>
            <a:r>
              <a:rPr lang="es-CR" dirty="0" err="1" smtClean="0"/>
              <a:t>this</a:t>
            </a:r>
            <a:r>
              <a:rPr lang="es-CR" dirty="0" smtClean="0"/>
              <a:t> );</a:t>
            </a:r>
          </a:p>
          <a:p>
            <a:pPr marL="0" indent="0">
              <a:buNone/>
            </a:pPr>
            <a:endParaRPr lang="es-CR" dirty="0" smtClean="0"/>
          </a:p>
          <a:p>
            <a:pPr marL="0" indent="0">
              <a:buNone/>
            </a:pPr>
            <a:r>
              <a:rPr lang="es-CR" dirty="0" smtClean="0"/>
              <a:t>  $.</a:t>
            </a:r>
            <a:r>
              <a:rPr lang="es-CR" dirty="0" err="1" smtClean="0">
                <a:solidFill>
                  <a:srgbClr val="0070C0"/>
                </a:solidFill>
              </a:rPr>
              <a:t>ajax</a:t>
            </a:r>
            <a:r>
              <a:rPr lang="es-CR" dirty="0" smtClean="0"/>
              <a:t>({</a:t>
            </a:r>
          </a:p>
          <a:p>
            <a:pPr marL="0" indent="0">
              <a:buNone/>
            </a:pPr>
            <a:r>
              <a:rPr lang="es-CR" dirty="0" smtClean="0"/>
              <a:t>    </a:t>
            </a:r>
            <a:r>
              <a:rPr lang="es-CR" dirty="0" err="1" smtClean="0"/>
              <a:t>type</a:t>
            </a:r>
            <a:r>
              <a:rPr lang="es-CR" dirty="0" smtClean="0"/>
              <a:t>: </a:t>
            </a:r>
            <a:r>
              <a:rPr lang="es-CR" dirty="0" smtClean="0">
                <a:solidFill>
                  <a:srgbClr val="0070C0"/>
                </a:solidFill>
              </a:rPr>
              <a:t>'POST</a:t>
            </a:r>
            <a:r>
              <a:rPr lang="es-CR" dirty="0" smtClean="0"/>
              <a:t>',</a:t>
            </a:r>
          </a:p>
          <a:p>
            <a:pPr marL="0" indent="0">
              <a:buNone/>
            </a:pPr>
            <a:r>
              <a:rPr lang="es-CR" dirty="0" smtClean="0"/>
              <a:t>    url: '/data/</a:t>
            </a:r>
            <a:r>
              <a:rPr lang="es-CR" dirty="0" err="1" smtClean="0"/>
              <a:t>save</a:t>
            </a:r>
            <a:r>
              <a:rPr lang="es-CR" dirty="0" smtClean="0"/>
              <a:t>',</a:t>
            </a:r>
          </a:p>
          <a:p>
            <a:pPr marL="0" indent="0">
              <a:buNone/>
            </a:pPr>
            <a:r>
              <a:rPr lang="es-CR" dirty="0" smtClean="0"/>
              <a:t>    data: </a:t>
            </a:r>
            <a:r>
              <a:rPr lang="es-CR" dirty="0" err="1" smtClean="0"/>
              <a:t>form.serialize</a:t>
            </a:r>
            <a:r>
              <a:rPr lang="es-CR" dirty="0" smtClean="0"/>
              <a:t>(),</a:t>
            </a:r>
          </a:p>
          <a:p>
            <a:pPr marL="0" indent="0">
              <a:buNone/>
            </a:pPr>
            <a:r>
              <a:rPr lang="es-CR" dirty="0" smtClean="0"/>
              <a:t>    </a:t>
            </a:r>
            <a:r>
              <a:rPr lang="es-CR" dirty="0" err="1" smtClean="0"/>
              <a:t>dataType</a:t>
            </a:r>
            <a:r>
              <a:rPr lang="es-CR" dirty="0" smtClean="0"/>
              <a:t>: '</a:t>
            </a:r>
            <a:r>
              <a:rPr lang="es-CR" dirty="0" err="1" smtClean="0"/>
              <a:t>json</a:t>
            </a:r>
            <a:r>
              <a:rPr lang="es-CR" dirty="0" smtClean="0"/>
              <a:t>',</a:t>
            </a:r>
          </a:p>
          <a:p>
            <a:pPr marL="0" indent="0">
              <a:buNone/>
            </a:pPr>
            <a:r>
              <a:rPr lang="es-CR" dirty="0" smtClean="0"/>
              <a:t>    </a:t>
            </a:r>
            <a:r>
              <a:rPr lang="es-CR" dirty="0" err="1" smtClean="0"/>
              <a:t>success</a:t>
            </a:r>
            <a:r>
              <a:rPr lang="es-CR" dirty="0" smtClean="0"/>
              <a:t>: </a:t>
            </a:r>
            <a:r>
              <a:rPr lang="es-CR" dirty="0" err="1" smtClean="0"/>
              <a:t>function</a:t>
            </a:r>
            <a:r>
              <a:rPr lang="es-CR" dirty="0" smtClean="0"/>
              <a:t>( </a:t>
            </a:r>
            <a:r>
              <a:rPr lang="es-CR" dirty="0" err="1" smtClean="0"/>
              <a:t>resp</a:t>
            </a:r>
            <a:r>
              <a:rPr lang="es-CR" dirty="0" smtClean="0"/>
              <a:t> ) {</a:t>
            </a:r>
          </a:p>
          <a:p>
            <a:pPr marL="0" indent="0">
              <a:buNone/>
            </a:pPr>
            <a:r>
              <a:rPr lang="es-CR" dirty="0" smtClean="0"/>
              <a:t>      console.log( </a:t>
            </a:r>
            <a:r>
              <a:rPr lang="es-CR" dirty="0" err="1" smtClean="0"/>
              <a:t>resp</a:t>
            </a:r>
            <a:r>
              <a:rPr lang="es-CR" dirty="0" smtClean="0"/>
              <a:t> );</a:t>
            </a:r>
          </a:p>
          <a:p>
            <a:pPr marL="0" indent="0">
              <a:buNone/>
            </a:pPr>
            <a:r>
              <a:rPr lang="es-CR" dirty="0" smtClean="0"/>
              <a:t>    }</a:t>
            </a:r>
          </a:p>
          <a:p>
            <a:pPr marL="0" indent="0">
              <a:buNone/>
            </a:pPr>
            <a:r>
              <a:rPr lang="es-CR" dirty="0" smtClean="0"/>
              <a:t>  });</a:t>
            </a:r>
          </a:p>
          <a:p>
            <a:pPr marL="0" indent="0">
              <a:buNone/>
            </a:pPr>
            <a:r>
              <a:rPr lang="es-CR" dirty="0" smtClean="0"/>
              <a:t>});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9631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jQuery?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70186" y="2225614"/>
            <a:ext cx="6856562" cy="31313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R" dirty="0"/>
              <a:t>E</a:t>
            </a:r>
            <a:r>
              <a:rPr lang="es-CR" dirty="0" smtClean="0"/>
              <a:t>s una librería de </a:t>
            </a:r>
            <a:r>
              <a:rPr lang="es-CR" dirty="0" err="1" smtClean="0">
                <a:solidFill>
                  <a:srgbClr val="0070C0"/>
                </a:solidFill>
              </a:rPr>
              <a:t>Javascript</a:t>
            </a:r>
            <a:r>
              <a:rPr lang="es-CR" dirty="0" smtClean="0">
                <a:solidFill>
                  <a:srgbClr val="0070C0"/>
                </a:solidFill>
              </a:rPr>
              <a:t> </a:t>
            </a:r>
            <a:r>
              <a:rPr lang="es-CR" dirty="0" smtClean="0"/>
              <a:t>rápida, liviana y rico en características tales como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Manipulación del documento HTML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Manejo de eventos</a:t>
            </a:r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err="1" smtClean="0"/>
              <a:t>Animation</a:t>
            </a:r>
            <a:endParaRPr lang="es-CR" dirty="0" smtClean="0"/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Ajax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smtClean="0">
                <a:hlinkClick r:id="rId3"/>
              </a:rPr>
              <a:t>Documentación API</a:t>
            </a:r>
            <a:r>
              <a:rPr lang="es-C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86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267309" cy="5811838"/>
          </a:xfrm>
        </p:spPr>
        <p:txBody>
          <a:bodyPr/>
          <a:lstStyle/>
          <a:p>
            <a:r>
              <a:rPr lang="es-CR" sz="9600" dirty="0">
                <a:solidFill>
                  <a:srgbClr val="0070C0"/>
                </a:solidFill>
              </a:rPr>
              <a:t>$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803585" y="1290788"/>
            <a:ext cx="855884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R" dirty="0" smtClean="0"/>
              <a:t>La librería provee la función </a:t>
            </a:r>
            <a:r>
              <a:rPr lang="es-CR" dirty="0" err="1" smtClean="0">
                <a:solidFill>
                  <a:srgbClr val="0070C0"/>
                </a:solidFill>
              </a:rPr>
              <a:t>jQuery</a:t>
            </a:r>
            <a:r>
              <a:rPr lang="es-CR" dirty="0" smtClean="0">
                <a:solidFill>
                  <a:srgbClr val="0070C0"/>
                </a:solidFill>
              </a:rPr>
              <a:t> </a:t>
            </a:r>
            <a:r>
              <a:rPr lang="es-CR" dirty="0" smtClean="0"/>
              <a:t>la cual permite seleccionar elementos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/>
              <a:t>	</a:t>
            </a:r>
            <a:r>
              <a:rPr lang="es-CR" dirty="0" smtClean="0"/>
              <a:t>			</a:t>
            </a:r>
            <a:r>
              <a:rPr lang="en-US" dirty="0" smtClean="0"/>
              <a:t>= </a:t>
            </a:r>
            <a:r>
              <a:rPr lang="es-CR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accesar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0070C0"/>
                </a:solidFill>
              </a:rPr>
              <a:t>jQuery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medio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0070C0"/>
                </a:solidFill>
              </a:rPr>
              <a:t>$</a:t>
            </a:r>
            <a:r>
              <a:rPr lang="en-US" dirty="0" smtClean="0"/>
              <a:t> </a:t>
            </a:r>
            <a:r>
              <a:rPr lang="en-US" dirty="0" err="1" smtClean="0"/>
              <a:t>tambien</a:t>
            </a:r>
            <a:r>
              <a:rPr lang="en-US" dirty="0" smtClean="0"/>
              <a:t>, la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versi</a:t>
            </a:r>
            <a:r>
              <a:rPr lang="es-CR" dirty="0" err="1" smtClean="0"/>
              <a:t>ón</a:t>
            </a:r>
            <a:r>
              <a:rPr lang="es-CR" dirty="0" smtClean="0"/>
              <a:t> corta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dirty="0" smtClean="0"/>
              <a:t>Cuando llamamos a </a:t>
            </a:r>
            <a:r>
              <a:rPr lang="es-CR" dirty="0" smtClean="0">
                <a:solidFill>
                  <a:srgbClr val="0070C0"/>
                </a:solidFill>
              </a:rPr>
              <a:t>$(</a:t>
            </a:r>
            <a:r>
              <a:rPr lang="es-CR" i="1" dirty="0" smtClean="0">
                <a:solidFill>
                  <a:srgbClr val="0070C0"/>
                </a:solidFill>
              </a:rPr>
              <a:t>elemento</a:t>
            </a:r>
            <a:r>
              <a:rPr lang="es-CR" dirty="0" smtClean="0">
                <a:solidFill>
                  <a:srgbClr val="0070C0"/>
                </a:solidFill>
              </a:rPr>
              <a:t>) </a:t>
            </a:r>
            <a:r>
              <a:rPr lang="es-CR" dirty="0" smtClean="0"/>
              <a:t>este crea un objeto </a:t>
            </a:r>
            <a:r>
              <a:rPr lang="es-CR" dirty="0" smtClean="0">
                <a:solidFill>
                  <a:srgbClr val="0070C0"/>
                </a:solidFill>
              </a:rPr>
              <a:t>new </a:t>
            </a:r>
            <a:r>
              <a:rPr lang="es-CR" dirty="0" err="1" smtClean="0">
                <a:solidFill>
                  <a:srgbClr val="0070C0"/>
                </a:solidFill>
              </a:rPr>
              <a:t>jQuery</a:t>
            </a:r>
            <a:r>
              <a:rPr lang="es-CR" dirty="0" smtClean="0"/>
              <a:t>, a partir de acá podemos usar todas sus características</a:t>
            </a:r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080" y="2700600"/>
            <a:ext cx="2571750" cy="4191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642" y="2733410"/>
            <a:ext cx="25622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>
                <a:solidFill>
                  <a:srgbClr val="0070C0"/>
                </a:solidFill>
              </a:rPr>
              <a:t>$</a:t>
            </a:r>
            <a:r>
              <a:rPr lang="es-CR" dirty="0" smtClean="0"/>
              <a:t>(</a:t>
            </a:r>
            <a:r>
              <a:rPr lang="es-CR" i="1" dirty="0" err="1" smtClean="0"/>
              <a:t>document</a:t>
            </a:r>
            <a:r>
              <a:rPr lang="es-CR" dirty="0" smtClean="0"/>
              <a:t>).</a:t>
            </a:r>
            <a:r>
              <a:rPr lang="es-CR" dirty="0" err="1" smtClean="0">
                <a:solidFill>
                  <a:srgbClr val="0070C0"/>
                </a:solidFill>
              </a:rPr>
              <a:t>ready</a:t>
            </a:r>
            <a:r>
              <a:rPr lang="es-CR" dirty="0" smtClean="0"/>
              <a:t>()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Antes de hacer algo con </a:t>
            </a:r>
            <a:r>
              <a:rPr lang="es-CR" dirty="0" err="1" smtClean="0"/>
              <a:t>jQuery</a:t>
            </a:r>
            <a:r>
              <a:rPr lang="es-CR" dirty="0" smtClean="0"/>
              <a:t>, nos debemos asegurar que esté cargado y en un estado (</a:t>
            </a:r>
            <a:r>
              <a:rPr lang="es-CR" dirty="0" err="1" smtClean="0"/>
              <a:t>ready</a:t>
            </a:r>
            <a:r>
              <a:rPr lang="es-CR" dirty="0" smtClean="0"/>
              <a:t>) para poder manipular el DOM.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32" y="4245656"/>
            <a:ext cx="2580217" cy="62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6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Obteniendo elementos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463800"/>
            <a:ext cx="10515600" cy="3281363"/>
          </a:xfrm>
        </p:spPr>
        <p:txBody>
          <a:bodyPr/>
          <a:lstStyle/>
          <a:p>
            <a:pPr marL="0" indent="0">
              <a:buNone/>
            </a:pPr>
            <a:r>
              <a:rPr lang="es-CR" i="1" dirty="0" smtClean="0">
                <a:solidFill>
                  <a:srgbClr val="0070C0"/>
                </a:solidFill>
              </a:rPr>
              <a:t>$(‘#elemento-id’)</a:t>
            </a:r>
            <a:r>
              <a:rPr lang="es-CR" dirty="0" smtClean="0"/>
              <a:t>	</a:t>
            </a:r>
            <a:r>
              <a:rPr lang="es-CR" sz="2400" dirty="0" smtClean="0"/>
              <a:t>selecciona un elemento por su </a:t>
            </a:r>
            <a:r>
              <a:rPr lang="es-CR" sz="2400" i="1" dirty="0" smtClean="0"/>
              <a:t>id en este caso ‘elemento-id</a:t>
            </a:r>
            <a:endParaRPr lang="es-CR" i="1" dirty="0" smtClean="0"/>
          </a:p>
          <a:p>
            <a:pPr marL="0" indent="0">
              <a:buNone/>
            </a:pPr>
            <a:r>
              <a:rPr lang="es-CR" i="1" dirty="0" smtClean="0">
                <a:solidFill>
                  <a:srgbClr val="0070C0"/>
                </a:solidFill>
              </a:rPr>
              <a:t>$(‘li’)			</a:t>
            </a:r>
            <a:r>
              <a:rPr lang="es-CR" sz="2400" dirty="0" smtClean="0"/>
              <a:t>selecciona todos los li (</a:t>
            </a:r>
            <a:r>
              <a:rPr lang="es-CR" sz="2400" dirty="0" err="1" smtClean="0"/>
              <a:t>list</a:t>
            </a:r>
            <a:r>
              <a:rPr lang="es-CR" sz="2400" dirty="0" smtClean="0"/>
              <a:t> ítems) en la página</a:t>
            </a:r>
            <a:r>
              <a:rPr lang="es-CR" i="1" dirty="0" smtClean="0">
                <a:solidFill>
                  <a:srgbClr val="0070C0"/>
                </a:solidFill>
              </a:rPr>
              <a:t>		</a:t>
            </a:r>
          </a:p>
          <a:p>
            <a:pPr marL="0" indent="0">
              <a:buNone/>
            </a:pPr>
            <a:r>
              <a:rPr lang="es-CR" i="1" dirty="0" smtClean="0">
                <a:solidFill>
                  <a:srgbClr val="0070C0"/>
                </a:solidFill>
              </a:rPr>
              <a:t>$(‘</a:t>
            </a:r>
            <a:r>
              <a:rPr lang="es-CR" i="1" dirty="0" err="1" smtClean="0">
                <a:solidFill>
                  <a:srgbClr val="0070C0"/>
                </a:solidFill>
              </a:rPr>
              <a:t>ul</a:t>
            </a:r>
            <a:r>
              <a:rPr lang="es-CR" i="1" dirty="0" smtClean="0">
                <a:solidFill>
                  <a:srgbClr val="0070C0"/>
                </a:solidFill>
              </a:rPr>
              <a:t> li’)		</a:t>
            </a:r>
            <a:r>
              <a:rPr lang="es-CR" sz="2400" dirty="0" smtClean="0"/>
              <a:t>selecciona los </a:t>
            </a:r>
            <a:r>
              <a:rPr lang="es-CR" sz="2400" dirty="0" smtClean="0">
                <a:solidFill>
                  <a:srgbClr val="0070C0"/>
                </a:solidFill>
              </a:rPr>
              <a:t>li</a:t>
            </a:r>
            <a:r>
              <a:rPr lang="es-CR" sz="2400" dirty="0" smtClean="0"/>
              <a:t> (</a:t>
            </a:r>
            <a:r>
              <a:rPr lang="es-CR" sz="2400" dirty="0" err="1" smtClean="0"/>
              <a:t>list</a:t>
            </a:r>
            <a:r>
              <a:rPr lang="es-CR" sz="2400" dirty="0" smtClean="0"/>
              <a:t> ítems) </a:t>
            </a:r>
            <a:r>
              <a:rPr lang="es-CR" sz="2400" dirty="0" err="1" smtClean="0"/>
              <a:t>pertencientes</a:t>
            </a:r>
            <a:r>
              <a:rPr lang="es-CR" sz="2400" dirty="0" smtClean="0"/>
              <a:t> a un </a:t>
            </a:r>
            <a:r>
              <a:rPr lang="es-CR" sz="2000" dirty="0" err="1" smtClean="0">
                <a:solidFill>
                  <a:srgbClr val="0070C0"/>
                </a:solidFill>
              </a:rPr>
              <a:t>ul</a:t>
            </a:r>
            <a:r>
              <a:rPr lang="es-CR" sz="2000" dirty="0" smtClean="0">
                <a:solidFill>
                  <a:srgbClr val="0070C0"/>
                </a:solidFill>
              </a:rPr>
              <a:t> (</a:t>
            </a:r>
            <a:r>
              <a:rPr lang="es-CR" sz="2000" dirty="0" err="1" smtClean="0">
                <a:solidFill>
                  <a:srgbClr val="0070C0"/>
                </a:solidFill>
              </a:rPr>
              <a:t>unordered</a:t>
            </a:r>
            <a:r>
              <a:rPr lang="es-CR" sz="2000" dirty="0" smtClean="0">
                <a:solidFill>
                  <a:srgbClr val="0070C0"/>
                </a:solidFill>
              </a:rPr>
              <a:t> </a:t>
            </a:r>
            <a:r>
              <a:rPr lang="es-CR" sz="2000" dirty="0" err="1" smtClean="0">
                <a:solidFill>
                  <a:srgbClr val="0070C0"/>
                </a:solidFill>
              </a:rPr>
              <a:t>list</a:t>
            </a:r>
            <a:r>
              <a:rPr lang="es-CR" sz="2000" dirty="0">
                <a:solidFill>
                  <a:srgbClr val="0070C0"/>
                </a:solidFill>
              </a:rPr>
              <a:t>)</a:t>
            </a:r>
            <a:endParaRPr lang="es-CR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R" i="1" dirty="0" smtClean="0">
                <a:solidFill>
                  <a:srgbClr val="0070C0"/>
                </a:solidFill>
              </a:rPr>
              <a:t>$(‘.clase-</a:t>
            </a:r>
            <a:r>
              <a:rPr lang="es-CR" i="1" dirty="0" err="1" smtClean="0">
                <a:solidFill>
                  <a:srgbClr val="0070C0"/>
                </a:solidFill>
              </a:rPr>
              <a:t>css</a:t>
            </a:r>
            <a:r>
              <a:rPr lang="es-CR" i="1" dirty="0" smtClean="0">
                <a:solidFill>
                  <a:srgbClr val="0070C0"/>
                </a:solidFill>
              </a:rPr>
              <a:t>’)	</a:t>
            </a:r>
            <a:r>
              <a:rPr lang="es-CR" sz="2400" dirty="0" smtClean="0"/>
              <a:t>selecciona todos los elementos que contengan la clase</a:t>
            </a:r>
            <a:endParaRPr lang="es-C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0753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Otras maneras de crear elementos </a:t>
            </a:r>
            <a:r>
              <a:rPr lang="es-CR" dirty="0" err="1" smtClean="0">
                <a:solidFill>
                  <a:srgbClr val="0070C0"/>
                </a:solidFill>
              </a:rPr>
              <a:t>jQuery</a:t>
            </a:r>
            <a:endParaRPr lang="es-CR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crea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jQuery </a:t>
            </a:r>
            <a:r>
              <a:rPr lang="en-US" dirty="0" err="1" smtClean="0"/>
              <a:t>desde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 del DOM</a:t>
            </a:r>
            <a:endParaRPr lang="es-CR" dirty="0" smtClean="0"/>
          </a:p>
          <a:p>
            <a:pPr marL="0" indent="0">
              <a:buNone/>
            </a:pPr>
            <a:r>
              <a:rPr lang="es-CR" dirty="0" smtClean="0">
                <a:solidFill>
                  <a:srgbClr val="0070C0"/>
                </a:solidFill>
              </a:rPr>
              <a:t>$( </a:t>
            </a:r>
            <a:r>
              <a:rPr lang="es-CR" dirty="0" err="1" smtClean="0">
                <a:solidFill>
                  <a:srgbClr val="0070C0"/>
                </a:solidFill>
              </a:rPr>
              <a:t>document.body.children</a:t>
            </a:r>
            <a:r>
              <a:rPr lang="es-CR" dirty="0" smtClean="0">
                <a:solidFill>
                  <a:srgbClr val="0070C0"/>
                </a:solidFill>
              </a:rPr>
              <a:t>[0])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 create un </a:t>
            </a:r>
            <a:r>
              <a:rPr lang="en-US" dirty="0" err="1" smtClean="0"/>
              <a:t>objeto</a:t>
            </a:r>
            <a:r>
              <a:rPr lang="en-US" dirty="0" smtClean="0"/>
              <a:t> jQuery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de </a:t>
            </a:r>
            <a:r>
              <a:rPr lang="en-US" dirty="0" err="1" smtClean="0"/>
              <a:t>elementos</a:t>
            </a:r>
            <a:r>
              <a:rPr lang="en-US" dirty="0" smtClean="0"/>
              <a:t> del DOM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$([window, document])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selecci</a:t>
            </a:r>
            <a:r>
              <a:rPr lang="es-CR" dirty="0" err="1" smtClean="0"/>
              <a:t>ón</a:t>
            </a:r>
            <a:r>
              <a:rPr lang="es-CR" dirty="0" smtClean="0"/>
              <a:t> en el contexto de un elemento del DOM</a:t>
            </a:r>
          </a:p>
          <a:p>
            <a:pPr marL="0" indent="0">
              <a:buNone/>
            </a:pPr>
            <a:r>
              <a:rPr lang="es-CR" dirty="0" smtClean="0">
                <a:solidFill>
                  <a:srgbClr val="0070C0"/>
                </a:solidFill>
              </a:rPr>
              <a:t>$</a:t>
            </a:r>
            <a:r>
              <a:rPr lang="en-US" dirty="0" smtClean="0">
                <a:solidFill>
                  <a:srgbClr val="0070C0"/>
                </a:solidFill>
              </a:rPr>
              <a:t>(‘li’, </a:t>
            </a:r>
            <a:r>
              <a:rPr lang="en-US" dirty="0" err="1" smtClean="0">
                <a:solidFill>
                  <a:srgbClr val="0070C0"/>
                </a:solidFill>
              </a:rPr>
              <a:t>document.body.children</a:t>
            </a:r>
            <a:r>
              <a:rPr lang="en-US" dirty="0" smtClean="0">
                <a:solidFill>
                  <a:srgbClr val="0070C0"/>
                </a:solidFill>
              </a:rPr>
              <a:t>[0])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selecci</a:t>
            </a:r>
            <a:r>
              <a:rPr lang="es-CR" dirty="0" err="1" smtClean="0"/>
              <a:t>ón</a:t>
            </a:r>
            <a:r>
              <a:rPr lang="es-CR" dirty="0" smtClean="0"/>
              <a:t> dentro de una selección previa</a:t>
            </a:r>
          </a:p>
          <a:p>
            <a:pPr marL="0" indent="0">
              <a:buNone/>
            </a:pPr>
            <a:r>
              <a:rPr lang="es-CR" dirty="0" err="1" smtClean="0">
                <a:solidFill>
                  <a:srgbClr val="0070C0"/>
                </a:solidFill>
              </a:rPr>
              <a:t>var</a:t>
            </a:r>
            <a:r>
              <a:rPr lang="es-CR" dirty="0" smtClean="0">
                <a:solidFill>
                  <a:srgbClr val="0070C0"/>
                </a:solidFill>
              </a:rPr>
              <a:t> </a:t>
            </a:r>
            <a:r>
              <a:rPr lang="es-CR" dirty="0" err="1" smtClean="0">
                <a:solidFill>
                  <a:srgbClr val="0070C0"/>
                </a:solidFill>
              </a:rPr>
              <a:t>parrafo</a:t>
            </a:r>
            <a:r>
              <a:rPr lang="es-CR" dirty="0" smtClean="0">
                <a:solidFill>
                  <a:srgbClr val="0070C0"/>
                </a:solidFill>
              </a:rPr>
              <a:t> = $(‘p’);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$(‘a’, </a:t>
            </a:r>
            <a:r>
              <a:rPr lang="en-US" dirty="0" err="1" smtClean="0">
                <a:solidFill>
                  <a:srgbClr val="0070C0"/>
                </a:solidFill>
              </a:rPr>
              <a:t>parrafo</a:t>
            </a:r>
            <a:r>
              <a:rPr lang="en-US" dirty="0" smtClean="0">
                <a:solidFill>
                  <a:srgbClr val="0070C0"/>
                </a:solidFill>
              </a:rPr>
              <a:t>);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C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</a:t>
            </a:r>
            <a:r>
              <a:rPr lang="es-CR" sz="3600" dirty="0" err="1" smtClean="0"/>
              <a:t>ómo</a:t>
            </a:r>
            <a:r>
              <a:rPr lang="es-CR" sz="3600" dirty="0" smtClean="0"/>
              <a:t> saber si mi selección obtuvo un objeto </a:t>
            </a:r>
            <a:r>
              <a:rPr lang="es-CR" sz="3600" dirty="0" err="1" smtClean="0">
                <a:solidFill>
                  <a:srgbClr val="0070C0"/>
                </a:solidFill>
              </a:rPr>
              <a:t>jQuery</a:t>
            </a:r>
            <a:r>
              <a:rPr lang="es-CR" sz="3600" dirty="0" smtClean="0"/>
              <a:t>?</a:t>
            </a:r>
            <a:endParaRPr lang="es-CR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0" y="2584186"/>
            <a:ext cx="99250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Creando nuevos elementos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R" dirty="0" smtClean="0"/>
              <a:t>Puedo crear elementos con </a:t>
            </a:r>
            <a:r>
              <a:rPr lang="es-CR" dirty="0" err="1" smtClean="0"/>
              <a:t>jQuery</a:t>
            </a:r>
            <a:r>
              <a:rPr lang="es-CR" dirty="0" smtClean="0"/>
              <a:t> para luego adjuntarlos a un elemento existente. </a:t>
            </a:r>
          </a:p>
          <a:p>
            <a:pPr marL="0" indent="0">
              <a:buNone/>
            </a:pPr>
            <a:r>
              <a:rPr lang="es-CR" dirty="0" smtClean="0"/>
              <a:t>Ejemplo:</a:t>
            </a:r>
          </a:p>
          <a:p>
            <a:pPr marL="0" indent="0">
              <a:buNone/>
            </a:pPr>
            <a:r>
              <a:rPr lang="es-CR" sz="2000" dirty="0" err="1" smtClean="0"/>
              <a:t>var</a:t>
            </a:r>
            <a:r>
              <a:rPr lang="es-CR" sz="2000" dirty="0" smtClean="0"/>
              <a:t> </a:t>
            </a:r>
            <a:r>
              <a:rPr lang="es-CR" sz="2000" dirty="0" err="1" smtClean="0"/>
              <a:t>nuevoElemento</a:t>
            </a:r>
            <a:r>
              <a:rPr lang="es-CR" sz="2000" dirty="0" smtClean="0"/>
              <a:t> </a:t>
            </a:r>
            <a:r>
              <a:rPr lang="en-US" sz="2000" dirty="0" smtClean="0"/>
              <a:t>= $(‘&lt;p&gt;’, {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html: ‘</a:t>
            </a:r>
            <a:r>
              <a:rPr lang="en-US" sz="2000" dirty="0" err="1" smtClean="0"/>
              <a:t>Hola</a:t>
            </a:r>
            <a:r>
              <a:rPr lang="en-US" sz="2000" dirty="0" smtClean="0"/>
              <a:t> Crux’,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class: ‘</a:t>
            </a:r>
            <a:r>
              <a:rPr lang="en-US" sz="2000" dirty="0" err="1" smtClean="0"/>
              <a:t>clase-ejemplo</a:t>
            </a:r>
            <a:r>
              <a:rPr lang="en-US" sz="2000" dirty="0" smtClean="0"/>
              <a:t>’</a:t>
            </a:r>
          </a:p>
          <a:p>
            <a:pPr marL="0" indent="0">
              <a:buNone/>
            </a:pPr>
            <a:r>
              <a:rPr lang="en-US" sz="2000" dirty="0" smtClean="0"/>
              <a:t>});</a:t>
            </a:r>
          </a:p>
          <a:p>
            <a:pPr marL="0" indent="0">
              <a:buNone/>
            </a:pPr>
            <a:r>
              <a:rPr lang="en-US" sz="2000" dirty="0" smtClean="0"/>
              <a:t>$(‘body’).append(</a:t>
            </a:r>
            <a:r>
              <a:rPr lang="en-US" sz="2000" dirty="0" err="1" smtClean="0"/>
              <a:t>nuevoEjemplo</a:t>
            </a:r>
            <a:r>
              <a:rPr lang="en-US" sz="2000" dirty="0" smtClean="0"/>
              <a:t>);</a:t>
            </a:r>
            <a:endParaRPr lang="en-US" sz="2000" dirty="0"/>
          </a:p>
          <a:p>
            <a:pPr marL="0" indent="0">
              <a:buNone/>
            </a:pPr>
            <a:endParaRPr lang="es-CR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10238"/>
            <a:ext cx="95154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</a:t>
            </a:r>
            <a:r>
              <a:rPr lang="es-CR" sz="4000" dirty="0" smtClean="0"/>
              <a:t>é podemos hacer con una selección en </a:t>
            </a:r>
            <a:r>
              <a:rPr lang="es-CR" sz="4000" dirty="0" err="1" smtClean="0">
                <a:solidFill>
                  <a:srgbClr val="0070C0"/>
                </a:solidFill>
              </a:rPr>
              <a:t>jQuery</a:t>
            </a:r>
            <a:r>
              <a:rPr lang="en-US" sz="4000" dirty="0" smtClean="0"/>
              <a:t>? </a:t>
            </a:r>
            <a:endParaRPr lang="es-CR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seleccionamos</a:t>
            </a:r>
            <a:r>
              <a:rPr lang="en-US" dirty="0" smtClean="0"/>
              <a:t> un </a:t>
            </a:r>
            <a:r>
              <a:rPr lang="en-US" dirty="0" err="1" smtClean="0"/>
              <a:t>elemento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adopta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serie</a:t>
            </a:r>
            <a:r>
              <a:rPr lang="en-US" dirty="0" smtClean="0"/>
              <a:t> de m</a:t>
            </a:r>
            <a:r>
              <a:rPr lang="es-CR" dirty="0" err="1" smtClean="0"/>
              <a:t>étodos</a:t>
            </a:r>
            <a:r>
              <a:rPr lang="es-CR" dirty="0" smtClean="0"/>
              <a:t> que podemos llamar para manipularlo.</a:t>
            </a:r>
          </a:p>
          <a:p>
            <a:pPr marL="0" indent="0">
              <a:buNone/>
            </a:pPr>
            <a:r>
              <a:rPr lang="es-CR" dirty="0" smtClean="0"/>
              <a:t>Estos métodos tienen 2 categorías:</a:t>
            </a:r>
          </a:p>
          <a:p>
            <a:pPr marL="0" indent="0">
              <a:buNone/>
            </a:pPr>
            <a:r>
              <a:rPr lang="es-CR" dirty="0">
                <a:solidFill>
                  <a:srgbClr val="0070C0"/>
                </a:solidFill>
              </a:rPr>
              <a:t>	</a:t>
            </a:r>
            <a:endParaRPr lang="es-C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R" sz="4000" dirty="0">
                <a:solidFill>
                  <a:srgbClr val="0070C0"/>
                </a:solidFill>
              </a:rPr>
              <a:t>	</a:t>
            </a:r>
            <a:r>
              <a:rPr lang="es-CR" sz="4000" dirty="0" err="1" smtClean="0">
                <a:solidFill>
                  <a:srgbClr val="0070C0"/>
                </a:solidFill>
              </a:rPr>
              <a:t>Getters</a:t>
            </a:r>
            <a:r>
              <a:rPr lang="es-CR" sz="4000" dirty="0" smtClean="0">
                <a:solidFill>
                  <a:srgbClr val="0070C0"/>
                </a:solidFill>
              </a:rPr>
              <a:t>    </a:t>
            </a:r>
            <a:r>
              <a:rPr lang="en-US" sz="4000" dirty="0" smtClean="0">
                <a:solidFill>
                  <a:srgbClr val="0070C0"/>
                </a:solidFill>
              </a:rPr>
              <a:t> 					Setters</a:t>
            </a:r>
            <a:endParaRPr lang="es-CR" sz="4000" dirty="0">
              <a:solidFill>
                <a:srgbClr val="0070C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41" y="4544919"/>
            <a:ext cx="3486150" cy="4000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44919"/>
            <a:ext cx="5048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3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462</Words>
  <Application>Microsoft Office PowerPoint</Application>
  <PresentationFormat>Panorámica</PresentationFormat>
  <Paragraphs>130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Qué es jQuery?</vt:lpstr>
      <vt:lpstr>$</vt:lpstr>
      <vt:lpstr>$(document).ready()</vt:lpstr>
      <vt:lpstr>Obteniendo elementos</vt:lpstr>
      <vt:lpstr>Otras maneras de crear elementos jQuery</vt:lpstr>
      <vt:lpstr>Cómo saber si mi selección obtuvo un objeto jQuery?</vt:lpstr>
      <vt:lpstr>Creando nuevos elementos</vt:lpstr>
      <vt:lpstr>Qué podemos hacer con una selección en jQuery? </vt:lpstr>
      <vt:lpstr>Moviéndose entre elementos</vt:lpstr>
      <vt:lpstr>Eventos</vt:lpstr>
      <vt:lpstr>Eventos</vt:lpstr>
      <vt:lpstr>Efectos</vt:lpstr>
      <vt:lpstr>AJAX  $.ajax</vt:lpstr>
      <vt:lpstr>Enviando datos por medio de formularios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Walter B</dc:creator>
  <cp:lastModifiedBy>Walter B</cp:lastModifiedBy>
  <cp:revision>18</cp:revision>
  <dcterms:created xsi:type="dcterms:W3CDTF">2017-09-20T14:36:13Z</dcterms:created>
  <dcterms:modified xsi:type="dcterms:W3CDTF">2017-09-21T15:47:30Z</dcterms:modified>
</cp:coreProperties>
</file>