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jdhani"/>
      <p:regular r:id="rId19"/>
      <p:bold r:id="rId20"/>
    </p:embeddedFont>
    <p:embeddedFont>
      <p:font typeface="Open Sans Light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jdhani-bold.fntdata"/><Relationship Id="rId22" Type="http://schemas.openxmlformats.org/officeDocument/2006/relationships/font" Target="fonts/OpenSansLight-bold.fntdata"/><Relationship Id="rId21" Type="http://schemas.openxmlformats.org/officeDocument/2006/relationships/font" Target="fonts/OpenSansLight-regular.fntdata"/><Relationship Id="rId24" Type="http://schemas.openxmlformats.org/officeDocument/2006/relationships/font" Target="fonts/OpenSansLight-boldItalic.fntdata"/><Relationship Id="rId23" Type="http://schemas.openxmlformats.org/officeDocument/2006/relationships/font" Target="fonts/OpenSansLight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jdhani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d1baf1a06_3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d1baf1a06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29f8a49c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29f8a49c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2bd313af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2bd313af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e6c83523f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e6c83523f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e6c83523f_0_1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e6c83523f_0_1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94e6711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94e6711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29f8a49c1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29f8a49c1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94e6711b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94e6711b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94e6711b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94e6711b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29f8a49c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29f8a49c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94e6711b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94e6711b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29f8a49c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29f8a49c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" name="Google Shape;4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4" name="Google Shape;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">
  <p:cSld name="BLANK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96550" y="1749000"/>
            <a:ext cx="76791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2" type="title"/>
          </p:nvPr>
        </p:nvSpPr>
        <p:spPr>
          <a:xfrm>
            <a:off x="720000" y="227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2 1 1 1 1 1">
  <p:cSld name="BLANK_1_1_1_4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type="title"/>
          </p:nvPr>
        </p:nvSpPr>
        <p:spPr>
          <a:xfrm>
            <a:off x="720000" y="922675"/>
            <a:ext cx="7679100" cy="21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4800"/>
              <a:buFont typeface="Rajdhani"/>
              <a:buNone/>
              <a:defRPr b="1" i="0" sz="48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50" name="Google Shape;50;p16"/>
          <p:cNvSpPr txBox="1"/>
          <p:nvPr>
            <p:ph idx="2" type="title"/>
          </p:nvPr>
        </p:nvSpPr>
        <p:spPr>
          <a:xfrm>
            <a:off x="720000" y="3261525"/>
            <a:ext cx="76791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Open Sans Light"/>
              <a:buNone/>
              <a:defRPr i="0" sz="23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Open Sans Light"/>
              <a:buNone/>
              <a:defRPr sz="23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Open Sans Light"/>
              <a:buNone/>
              <a:defRPr sz="23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Open Sans Light"/>
              <a:buNone/>
              <a:defRPr sz="23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Open Sans Light"/>
              <a:buNone/>
              <a:defRPr sz="23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Open Sans Light"/>
              <a:buNone/>
              <a:defRPr sz="23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Open Sans Light"/>
              <a:buNone/>
              <a:defRPr sz="23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Open Sans Light"/>
              <a:buNone/>
              <a:defRPr sz="23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Open Sans Light"/>
              <a:buNone/>
              <a:defRPr sz="23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51" name="Google Shape;51;p16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55" name="Google Shape;5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4" name="Google Shape;64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9" name="Google Shape;69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75" name="Google Shape;75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6" name="Google Shape;76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81" name="Google Shape;81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9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0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8" name="Google Shape;88;p30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1" name="Google Shape;3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Ciclo de vida de las pruebas 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7.xml"/><Relationship Id="rId4" Type="http://schemas.openxmlformats.org/officeDocument/2006/relationships/slide" Target="/ppt/slides/slide9.xml"/><Relationship Id="rId5" Type="http://schemas.openxmlformats.org/officeDocument/2006/relationships/slide" Target="/ppt/slides/slide9.xml"/><Relationship Id="rId6" Type="http://schemas.openxmlformats.org/officeDocument/2006/relationships/slide" Target="/ppt/slides/slide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1"/>
          <p:cNvSpPr txBox="1"/>
          <p:nvPr>
            <p:ph type="title"/>
          </p:nvPr>
        </p:nvSpPr>
        <p:spPr>
          <a:xfrm>
            <a:off x="3407874" y="352700"/>
            <a:ext cx="5082900" cy="2860200"/>
          </a:xfrm>
          <a:prstGeom prst="rect">
            <a:avLst/>
          </a:prstGeom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Ciclo de vida de las pruebas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software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0"/>
          <p:cNvSpPr/>
          <p:nvPr/>
        </p:nvSpPr>
        <p:spPr>
          <a:xfrm>
            <a:off x="6372350" y="2716550"/>
            <a:ext cx="2237100" cy="1849500"/>
          </a:xfrm>
          <a:prstGeom prst="rect">
            <a:avLst/>
          </a:prstGeom>
          <a:solidFill>
            <a:srgbClr val="B8F3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0"/>
          <p:cNvSpPr/>
          <p:nvPr/>
        </p:nvSpPr>
        <p:spPr>
          <a:xfrm>
            <a:off x="4071750" y="2716550"/>
            <a:ext cx="2237100" cy="1849500"/>
          </a:xfrm>
          <a:prstGeom prst="rect">
            <a:avLst/>
          </a:prstGeom>
          <a:solidFill>
            <a:srgbClr val="FCD3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0"/>
          <p:cNvSpPr/>
          <p:nvPr/>
        </p:nvSpPr>
        <p:spPr>
          <a:xfrm>
            <a:off x="6372350" y="811550"/>
            <a:ext cx="2237100" cy="1849500"/>
          </a:xfrm>
          <a:prstGeom prst="rect">
            <a:avLst/>
          </a:prstGeom>
          <a:solidFill>
            <a:srgbClr val="FCD8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0"/>
          <p:cNvSpPr/>
          <p:nvPr/>
        </p:nvSpPr>
        <p:spPr>
          <a:xfrm>
            <a:off x="4071750" y="811550"/>
            <a:ext cx="2237100" cy="1849500"/>
          </a:xfrm>
          <a:prstGeom prst="rect">
            <a:avLst/>
          </a:prstGeom>
          <a:solidFill>
            <a:srgbClr val="CFCF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40"/>
          <p:cNvSpPr/>
          <p:nvPr/>
        </p:nvSpPr>
        <p:spPr>
          <a:xfrm>
            <a:off x="5118175" y="1493825"/>
            <a:ext cx="2368800" cy="234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0"/>
          <p:cNvSpPr txBox="1"/>
          <p:nvPr/>
        </p:nvSpPr>
        <p:spPr>
          <a:xfrm>
            <a:off x="681450" y="568300"/>
            <a:ext cx="3246000" cy="3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Conociendo la importancia y eficiencia que tiene la aplicación del Ciclo de Deming y teniendo en cuenta que persigue el mismo objetivo que el ciclo de vida de la prueba, es decir,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“La entrega de un producto de calidad, a través de la mejora continua de sus procesos”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s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 pueden ubicar las actividades del ciclo de vida de prueba de software en el ciclo de Deming de la siguiente forma: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4" name="Google Shape;16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075" y="1225163"/>
            <a:ext cx="2928323" cy="2928323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40"/>
          <p:cNvSpPr txBox="1"/>
          <p:nvPr/>
        </p:nvSpPr>
        <p:spPr>
          <a:xfrm>
            <a:off x="4168000" y="798700"/>
            <a:ext cx="14823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Rajdhani"/>
                <a:ea typeface="Rajdhani"/>
                <a:cs typeface="Rajdhani"/>
                <a:sym typeface="Rajdhani"/>
              </a:rPr>
              <a:t>Actuar</a:t>
            </a:r>
            <a:endParaRPr b="1" sz="2000"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s" sz="1300">
                <a:latin typeface="Open Sans"/>
                <a:ea typeface="Open Sans"/>
                <a:cs typeface="Open Sans"/>
                <a:sym typeface="Open Sans"/>
              </a:rPr>
              <a:t>Compleción 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Open Sans"/>
                <a:ea typeface="Open Sans"/>
                <a:cs typeface="Open Sans"/>
                <a:sym typeface="Open Sans"/>
              </a:rPr>
              <a:t>de la prueba.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40"/>
          <p:cNvSpPr txBox="1"/>
          <p:nvPr/>
        </p:nvSpPr>
        <p:spPr>
          <a:xfrm>
            <a:off x="7044675" y="836900"/>
            <a:ext cx="14823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Planificar</a:t>
            </a:r>
            <a:endParaRPr b="1" sz="2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- Planificación 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de la prueba.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- Análisis de la prueba.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40"/>
          <p:cNvSpPr txBox="1"/>
          <p:nvPr/>
        </p:nvSpPr>
        <p:spPr>
          <a:xfrm>
            <a:off x="4168000" y="3465700"/>
            <a:ext cx="1596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B45F06"/>
                </a:solidFill>
                <a:latin typeface="Rajdhani"/>
                <a:ea typeface="Rajdhani"/>
                <a:cs typeface="Rajdhani"/>
                <a:sym typeface="Rajdhani"/>
              </a:rPr>
              <a:t>Verificar</a:t>
            </a:r>
            <a:endParaRPr b="1" sz="2000">
              <a:solidFill>
                <a:srgbClr val="B45F06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- Seguimiento y control de la prueba.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40"/>
          <p:cNvSpPr txBox="1"/>
          <p:nvPr/>
        </p:nvSpPr>
        <p:spPr>
          <a:xfrm>
            <a:off x="6453150" y="3122900"/>
            <a:ext cx="2060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accent5"/>
                </a:solidFill>
                <a:latin typeface="Rajdhani"/>
                <a:ea typeface="Rajdhani"/>
                <a:cs typeface="Rajdhani"/>
                <a:sym typeface="Rajdhani"/>
              </a:rPr>
              <a:t>Hacer</a:t>
            </a:r>
            <a:endParaRPr b="1" sz="2000">
              <a:solidFill>
                <a:schemeClr val="accent5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- Diseño de 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la prueba.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- Implementación 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de la prueba.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- Ejecución de la prueba.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1"/>
          <p:cNvSpPr txBox="1"/>
          <p:nvPr/>
        </p:nvSpPr>
        <p:spPr>
          <a:xfrm>
            <a:off x="718200" y="1004100"/>
            <a:ext cx="7707600" cy="12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El ciclo de vida de las pruebas de software consiste en las siguientes actividades principales —aunque no siempre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están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agrupadas de esta manera en todos los proyectos de software—: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41"/>
          <p:cNvSpPr/>
          <p:nvPr/>
        </p:nvSpPr>
        <p:spPr>
          <a:xfrm>
            <a:off x="1735525" y="2248475"/>
            <a:ext cx="2523000" cy="520800"/>
          </a:xfrm>
          <a:prstGeom prst="roundRect">
            <a:avLst>
              <a:gd fmla="val 16667" name="adj"/>
            </a:avLst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41"/>
          <p:cNvSpPr txBox="1"/>
          <p:nvPr/>
        </p:nvSpPr>
        <p:spPr>
          <a:xfrm>
            <a:off x="1954164" y="2293525"/>
            <a:ext cx="2102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Planificación 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76" name="Google Shape;176;p41"/>
          <p:cNvSpPr/>
          <p:nvPr/>
        </p:nvSpPr>
        <p:spPr>
          <a:xfrm>
            <a:off x="1735525" y="2858075"/>
            <a:ext cx="2523000" cy="520800"/>
          </a:xfrm>
          <a:prstGeom prst="roundRect">
            <a:avLst>
              <a:gd fmla="val 16667" name="adj"/>
            </a:avLst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41"/>
          <p:cNvSpPr txBox="1"/>
          <p:nvPr/>
        </p:nvSpPr>
        <p:spPr>
          <a:xfrm>
            <a:off x="1735525" y="2902725"/>
            <a:ext cx="252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Seguimiento y control</a:t>
            </a:r>
            <a:endParaRPr b="1"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41"/>
          <p:cNvSpPr/>
          <p:nvPr/>
        </p:nvSpPr>
        <p:spPr>
          <a:xfrm>
            <a:off x="1735525" y="3467675"/>
            <a:ext cx="2523000" cy="520800"/>
          </a:xfrm>
          <a:prstGeom prst="roundRect">
            <a:avLst>
              <a:gd fmla="val 16667" name="adj"/>
            </a:avLst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1"/>
          <p:cNvSpPr txBox="1"/>
          <p:nvPr/>
        </p:nvSpPr>
        <p:spPr>
          <a:xfrm>
            <a:off x="1954164" y="3512325"/>
            <a:ext cx="2102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Análisis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0" name="Google Shape;180;p41"/>
          <p:cNvSpPr/>
          <p:nvPr/>
        </p:nvSpPr>
        <p:spPr>
          <a:xfrm>
            <a:off x="1735525" y="4077275"/>
            <a:ext cx="2523000" cy="520800"/>
          </a:xfrm>
          <a:prstGeom prst="roundRect">
            <a:avLst>
              <a:gd fmla="val 16667" name="adj"/>
            </a:avLst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41"/>
          <p:cNvSpPr txBox="1"/>
          <p:nvPr/>
        </p:nvSpPr>
        <p:spPr>
          <a:xfrm>
            <a:off x="1954164" y="4121925"/>
            <a:ext cx="2102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Diseño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2" name="Google Shape;182;p41"/>
          <p:cNvSpPr/>
          <p:nvPr/>
        </p:nvSpPr>
        <p:spPr>
          <a:xfrm>
            <a:off x="4334892" y="2248475"/>
            <a:ext cx="2523000" cy="520800"/>
          </a:xfrm>
          <a:prstGeom prst="roundRect">
            <a:avLst>
              <a:gd fmla="val 16667" name="adj"/>
            </a:avLst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41"/>
          <p:cNvSpPr txBox="1"/>
          <p:nvPr/>
        </p:nvSpPr>
        <p:spPr>
          <a:xfrm>
            <a:off x="4553531" y="2293125"/>
            <a:ext cx="2102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Implementación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4" name="Google Shape;184;p41"/>
          <p:cNvSpPr/>
          <p:nvPr/>
        </p:nvSpPr>
        <p:spPr>
          <a:xfrm>
            <a:off x="4334892" y="2858075"/>
            <a:ext cx="2523000" cy="520800"/>
          </a:xfrm>
          <a:prstGeom prst="roundRect">
            <a:avLst>
              <a:gd fmla="val 16667" name="adj"/>
            </a:avLst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41"/>
          <p:cNvSpPr txBox="1"/>
          <p:nvPr/>
        </p:nvSpPr>
        <p:spPr>
          <a:xfrm>
            <a:off x="4553531" y="2902725"/>
            <a:ext cx="2102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Ejecución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6" name="Google Shape;186;p41"/>
          <p:cNvSpPr/>
          <p:nvPr/>
        </p:nvSpPr>
        <p:spPr>
          <a:xfrm>
            <a:off x="4334892" y="3467675"/>
            <a:ext cx="2523000" cy="520800"/>
          </a:xfrm>
          <a:prstGeom prst="roundRect">
            <a:avLst>
              <a:gd fmla="val 16667" name="adj"/>
            </a:avLst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41"/>
          <p:cNvSpPr txBox="1"/>
          <p:nvPr/>
        </p:nvSpPr>
        <p:spPr>
          <a:xfrm>
            <a:off x="4553531" y="3512325"/>
            <a:ext cx="2102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Conclusión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2"/>
          <p:cNvSpPr txBox="1"/>
          <p:nvPr/>
        </p:nvSpPr>
        <p:spPr>
          <a:xfrm>
            <a:off x="4278550" y="1375575"/>
            <a:ext cx="40209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>
                <a:latin typeface="Rajdhani"/>
                <a:ea typeface="Rajdhani"/>
                <a:cs typeface="Rajdhani"/>
                <a:sym typeface="Rajdhani"/>
              </a:rPr>
              <a:t>Pilares del Testing</a:t>
            </a:r>
            <a:endParaRPr b="1" sz="2000"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QA / QC</a:t>
            </a:r>
            <a:endParaRPr/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jdhani"/>
              <a:buAutoNum type="arabicPeriod"/>
            </a:pPr>
            <a:r>
              <a:rPr b="1" lang="es" sz="2000">
                <a:solidFill>
                  <a:schemeClr val="dk1"/>
                </a:solidFill>
                <a:uFill>
                  <a:noFill/>
                </a:uFill>
                <a:latin typeface="Rajdhani"/>
                <a:ea typeface="Rajdhani"/>
                <a:cs typeface="Rajdhani"/>
                <a:sym typeface="Rajdhani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Ciclo de Deming </a:t>
            </a:r>
            <a:endParaRPr b="1" sz="20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jdhani"/>
              <a:buAutoNum type="arabicPeriod"/>
            </a:pPr>
            <a:r>
              <a:rPr b="1" lang="es" sz="2000">
                <a:solidFill>
                  <a:schemeClr val="dk1"/>
                </a:solidFill>
                <a:uFill>
                  <a:noFill/>
                </a:uFill>
                <a:latin typeface="Rajdhani"/>
                <a:ea typeface="Rajdhani"/>
                <a:cs typeface="Rajdhani"/>
                <a:sym typeface="Rajdhani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Ciclo de vida de las pruebas de Software (</a:t>
            </a:r>
            <a:r>
              <a:rPr b="1" lang="es" sz="2000">
                <a:solidFill>
                  <a:schemeClr val="dk1"/>
                </a:solidFill>
                <a:uFill>
                  <a:noFill/>
                </a:uFill>
                <a:latin typeface="Rajdhani"/>
                <a:ea typeface="Rajdhani"/>
                <a:cs typeface="Rajdhani"/>
                <a:sym typeface="Rajdhani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STLC</a:t>
            </a:r>
            <a:r>
              <a:rPr b="1" lang="es" sz="2000">
                <a:solidFill>
                  <a:schemeClr val="dk1"/>
                </a:solidFill>
                <a:uFill>
                  <a:noFill/>
                </a:uFill>
                <a:latin typeface="Rajdhani"/>
                <a:ea typeface="Rajdhani"/>
                <a:cs typeface="Rajdhani"/>
                <a:sym typeface="Rajdhani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)</a:t>
            </a:r>
            <a:endParaRPr b="1" sz="20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9" name="Google Shape;99;p32"/>
          <p:cNvSpPr txBox="1"/>
          <p:nvPr/>
        </p:nvSpPr>
        <p:spPr>
          <a:xfrm>
            <a:off x="819200" y="2442825"/>
            <a:ext cx="3021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00" name="Google Shape;100;p32"/>
          <p:cNvCxnSpPr/>
          <p:nvPr/>
        </p:nvCxnSpPr>
        <p:spPr>
          <a:xfrm flipH="1">
            <a:off x="40499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3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PILARES DEL TESTING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6" name="Google Shape;106;p3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7" name="Google Shape;107;p3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4"/>
          <p:cNvSpPr txBox="1"/>
          <p:nvPr/>
        </p:nvSpPr>
        <p:spPr>
          <a:xfrm>
            <a:off x="641550" y="3966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PILARES DEL TESTING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13" name="Google Shape;1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650" y="1223675"/>
            <a:ext cx="560070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5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QA / QC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9" name="Google Shape;119;p3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0" name="Google Shape;120;p3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6"/>
          <p:cNvSpPr/>
          <p:nvPr/>
        </p:nvSpPr>
        <p:spPr>
          <a:xfrm>
            <a:off x="1143125" y="271100"/>
            <a:ext cx="2523000" cy="651300"/>
          </a:xfrm>
          <a:prstGeom prst="roundRect">
            <a:avLst>
              <a:gd fmla="val 16667" name="adj"/>
            </a:avLst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6"/>
          <p:cNvSpPr txBox="1"/>
          <p:nvPr/>
        </p:nvSpPr>
        <p:spPr>
          <a:xfrm>
            <a:off x="1180325" y="221400"/>
            <a:ext cx="2448600" cy="1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QA</a:t>
            </a:r>
            <a:endParaRPr b="1"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(Quality Assurance)</a:t>
            </a:r>
            <a:endParaRPr b="1"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36"/>
          <p:cNvSpPr/>
          <p:nvPr/>
        </p:nvSpPr>
        <p:spPr>
          <a:xfrm>
            <a:off x="5291825" y="251000"/>
            <a:ext cx="2523000" cy="651300"/>
          </a:xfrm>
          <a:prstGeom prst="roundRect">
            <a:avLst>
              <a:gd fmla="val 16667" name="adj"/>
            </a:avLst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6"/>
          <p:cNvSpPr txBox="1"/>
          <p:nvPr/>
        </p:nvSpPr>
        <p:spPr>
          <a:xfrm>
            <a:off x="5510464" y="201200"/>
            <a:ext cx="2102400" cy="7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QC</a:t>
            </a:r>
            <a:endParaRPr b="1"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(Quality Control 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29" name="Google Shape;129;p36"/>
          <p:cNvSpPr txBox="1"/>
          <p:nvPr/>
        </p:nvSpPr>
        <p:spPr>
          <a:xfrm>
            <a:off x="1143125" y="1161875"/>
            <a:ext cx="25230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5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  S</a:t>
            </a:r>
            <a:r>
              <a:rPr lang="es" sz="165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 centra en asegurar que los </a:t>
            </a:r>
            <a:r>
              <a:rPr lang="es" sz="1650">
                <a:solidFill>
                  <a:schemeClr val="dk1"/>
                </a:solidFill>
                <a:highlight>
                  <a:srgbClr val="DDFF99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s" sz="1650">
                <a:solidFill>
                  <a:schemeClr val="dk1"/>
                </a:solidFill>
                <a:highlight>
                  <a:srgbClr val="DDFF99"/>
                </a:highlight>
                <a:latin typeface="Open Sans"/>
                <a:ea typeface="Open Sans"/>
                <a:cs typeface="Open Sans"/>
                <a:sym typeface="Open Sans"/>
              </a:rPr>
              <a:t>procesos</a:t>
            </a:r>
            <a:r>
              <a:rPr lang="es" sz="1650">
                <a:solidFill>
                  <a:schemeClr val="dk1"/>
                </a:solidFill>
                <a:highlight>
                  <a:srgbClr val="DDFF99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165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que intervienen en el desarrollo de software se cumplen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36"/>
          <p:cNvSpPr txBox="1"/>
          <p:nvPr/>
        </p:nvSpPr>
        <p:spPr>
          <a:xfrm>
            <a:off x="5291825" y="1213588"/>
            <a:ext cx="25230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5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  </a:t>
            </a:r>
            <a:r>
              <a:rPr lang="es" sz="16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Se encarga de que los </a:t>
            </a:r>
            <a:r>
              <a:rPr lang="es" sz="1600">
                <a:solidFill>
                  <a:schemeClr val="dk1"/>
                </a:solidFill>
                <a:highlight>
                  <a:srgbClr val="DDFF99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s" sz="1600">
                <a:solidFill>
                  <a:schemeClr val="dk1"/>
                </a:solidFill>
                <a:highlight>
                  <a:srgbClr val="DDFF99"/>
                </a:highlight>
                <a:latin typeface="Open Sans"/>
                <a:ea typeface="Open Sans"/>
                <a:cs typeface="Open Sans"/>
                <a:sym typeface="Open Sans"/>
              </a:rPr>
              <a:t>entregables</a:t>
            </a:r>
            <a:r>
              <a:rPr lang="es" sz="16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del proyecto cumplan con los criterios de calidad definidos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1" name="Google Shape;1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600" y="2616575"/>
            <a:ext cx="2004056" cy="18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9651" y="2737615"/>
            <a:ext cx="2004049" cy="1650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7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Ciclo de Deming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8" name="Google Shape;138;p37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9" name="Google Shape;139;p37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/>
          <p:nvPr/>
        </p:nvSpPr>
        <p:spPr>
          <a:xfrm>
            <a:off x="641550" y="3966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Ciclo de Deming o Ciclo PHVA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5" name="Google Shape;145;p38"/>
          <p:cNvSpPr txBox="1"/>
          <p:nvPr/>
        </p:nvSpPr>
        <p:spPr>
          <a:xfrm>
            <a:off x="641550" y="1024275"/>
            <a:ext cx="4286400" cy="3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 la metodología más usada para solucionar problemas y ejecutar sistemas de mejora continua. Su aplicación ayuda a que las organizaciones mejoren su rendimiento y aumenten su productividad.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6" name="Google Shape;14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000" y="1024275"/>
            <a:ext cx="3321273" cy="3321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9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Ciclo de vida de las pruebas de software 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( STLC)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2" name="Google Shape;152;p3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3" name="Google Shape;153;p3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