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activeX/activeX2.xml" ContentType="application/vnd.ms-office.activeX+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Default Extension="bin" ContentType="application/vnd.ms-office.activeX"/>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activeX/activeX3.xml" ContentType="application/vnd.ms-office.activeX+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activeX/activeX1.xml" ContentType="application/vnd.ms-office.activeX+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4">
  <p:sldMasterIdLst>
    <p:sldMasterId id="2147483768" r:id="rId1"/>
  </p:sldMasterIdLst>
  <p:notesMasterIdLst>
    <p:notesMasterId r:id="rId45"/>
  </p:notesMasterIdLst>
  <p:handoutMasterIdLst>
    <p:handoutMasterId r:id="rId46"/>
  </p:handoutMasterIdLst>
  <p:sldIdLst>
    <p:sldId id="256" r:id="rId2"/>
    <p:sldId id="298" r:id="rId3"/>
    <p:sldId id="257" r:id="rId4"/>
    <p:sldId id="305" r:id="rId5"/>
    <p:sldId id="306" r:id="rId6"/>
    <p:sldId id="318" r:id="rId7"/>
    <p:sldId id="309" r:id="rId8"/>
    <p:sldId id="308" r:id="rId9"/>
    <p:sldId id="310" r:id="rId10"/>
    <p:sldId id="311" r:id="rId11"/>
    <p:sldId id="312" r:id="rId12"/>
    <p:sldId id="313" r:id="rId13"/>
    <p:sldId id="322" r:id="rId14"/>
    <p:sldId id="314" r:id="rId15"/>
    <p:sldId id="315" r:id="rId16"/>
    <p:sldId id="316" r:id="rId17"/>
    <p:sldId id="317" r:id="rId18"/>
    <p:sldId id="319" r:id="rId19"/>
    <p:sldId id="320" r:id="rId20"/>
    <p:sldId id="321" r:id="rId21"/>
    <p:sldId id="323" r:id="rId22"/>
    <p:sldId id="324" r:id="rId23"/>
    <p:sldId id="325" r:id="rId24"/>
    <p:sldId id="326" r:id="rId25"/>
    <p:sldId id="327" r:id="rId26"/>
    <p:sldId id="328" r:id="rId27"/>
    <p:sldId id="331" r:id="rId28"/>
    <p:sldId id="332" r:id="rId29"/>
    <p:sldId id="334" r:id="rId30"/>
    <p:sldId id="333" r:id="rId31"/>
    <p:sldId id="335" r:id="rId32"/>
    <p:sldId id="336" r:id="rId33"/>
    <p:sldId id="338" r:id="rId34"/>
    <p:sldId id="337" r:id="rId35"/>
    <p:sldId id="340" r:id="rId36"/>
    <p:sldId id="339" r:id="rId37"/>
    <p:sldId id="341" r:id="rId38"/>
    <p:sldId id="342" r:id="rId39"/>
    <p:sldId id="343" r:id="rId40"/>
    <p:sldId id="344" r:id="rId41"/>
    <p:sldId id="345" r:id="rId42"/>
    <p:sldId id="346" r:id="rId43"/>
    <p:sldId id="297" r:id="rId44"/>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4" autoAdjust="0"/>
    <p:restoredTop sz="92473" autoAdjust="0"/>
  </p:normalViewPr>
  <p:slideViewPr>
    <p:cSldViewPr>
      <p:cViewPr>
        <p:scale>
          <a:sx n="66" d="100"/>
          <a:sy n="66" d="100"/>
        </p:scale>
        <p:origin x="-1440" y="-12"/>
      </p:cViewPr>
      <p:guideLst>
        <p:guide orient="horz" pos="2160"/>
        <p:guide pos="2880"/>
      </p:guideLst>
    </p:cSldViewPr>
  </p:slideViewPr>
  <p:outlineViewPr>
    <p:cViewPr>
      <p:scale>
        <a:sx n="33" d="100"/>
        <a:sy n="33" d="100"/>
      </p:scale>
      <p:origin x="0" y="783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41CC10-7005-4ED2-8F87-BBFF6BA23190}"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s-ES"/>
        </a:p>
      </dgm:t>
    </dgm:pt>
    <dgm:pt modelId="{D391E3E5-B6F5-42A5-B889-AFD1431E49B5}">
      <dgm:prSet/>
      <dgm:spPr/>
      <dgm:t>
        <a:bodyPr/>
        <a:lstStyle/>
        <a:p>
          <a:pPr rtl="0"/>
          <a:r>
            <a:rPr lang="es-ES" dirty="0" smtClean="0"/>
            <a:t>Problemas de optimización combinatoria</a:t>
          </a:r>
          <a:endParaRPr lang="es-ES" dirty="0"/>
        </a:p>
      </dgm:t>
    </dgm:pt>
    <dgm:pt modelId="{D068C3EA-ED27-453F-B6F5-8B87582E8E63}" type="parTrans" cxnId="{87807945-CD43-4C70-BF21-7C021567DDF1}">
      <dgm:prSet/>
      <dgm:spPr/>
      <dgm:t>
        <a:bodyPr/>
        <a:lstStyle/>
        <a:p>
          <a:endParaRPr lang="es-ES"/>
        </a:p>
      </dgm:t>
    </dgm:pt>
    <dgm:pt modelId="{6D1481CD-C993-4477-8140-67FB51A587E9}" type="sibTrans" cxnId="{87807945-CD43-4C70-BF21-7C021567DDF1}">
      <dgm:prSet/>
      <dgm:spPr/>
      <dgm:t>
        <a:bodyPr/>
        <a:lstStyle/>
        <a:p>
          <a:endParaRPr lang="es-ES"/>
        </a:p>
      </dgm:t>
    </dgm:pt>
    <dgm:pt modelId="{16F68D73-52B7-404E-A94D-BAB74D971515}">
      <dgm:prSet custT="1"/>
      <dgm:spPr/>
      <dgm:t>
        <a:bodyPr/>
        <a:lstStyle/>
        <a:p>
          <a:pPr rtl="0"/>
          <a:r>
            <a:rPr lang="es-ES" sz="1200" dirty="0" smtClean="0"/>
            <a:t>Espacio de soluciones</a:t>
          </a:r>
          <a:endParaRPr lang="es-ES" sz="1200" dirty="0"/>
        </a:p>
      </dgm:t>
    </dgm:pt>
    <dgm:pt modelId="{CA5767CD-6B3C-429E-A8A5-A21EE660ED6F}" type="parTrans" cxnId="{D1EB3671-0C4B-4D19-ADD6-BBCA622D8C84}">
      <dgm:prSet/>
      <dgm:spPr/>
      <dgm:t>
        <a:bodyPr/>
        <a:lstStyle/>
        <a:p>
          <a:endParaRPr lang="es-ES"/>
        </a:p>
      </dgm:t>
    </dgm:pt>
    <dgm:pt modelId="{152F9AE2-0E07-4800-9574-BAE931F6DDE3}" type="sibTrans" cxnId="{D1EB3671-0C4B-4D19-ADD6-BBCA622D8C84}">
      <dgm:prSet/>
      <dgm:spPr/>
      <dgm:t>
        <a:bodyPr/>
        <a:lstStyle/>
        <a:p>
          <a:endParaRPr lang="es-ES"/>
        </a:p>
      </dgm:t>
    </dgm:pt>
    <dgm:pt modelId="{56811784-D9DE-47C3-A35D-D09CB6E7E206}">
      <dgm:prSet custT="1"/>
      <dgm:spPr/>
      <dgm:t>
        <a:bodyPr/>
        <a:lstStyle/>
        <a:p>
          <a:pPr rtl="0"/>
          <a:r>
            <a:rPr lang="es-ES" sz="1200" dirty="0" smtClean="0"/>
            <a:t>Conjunto de restricciones</a:t>
          </a:r>
          <a:endParaRPr lang="es-ES" sz="1200" dirty="0"/>
        </a:p>
      </dgm:t>
    </dgm:pt>
    <dgm:pt modelId="{7FC5D475-0BA6-41D0-8767-6840EDA1C887}" type="parTrans" cxnId="{5E890DF1-3425-424E-89EA-1F7CA24F9BEC}">
      <dgm:prSet/>
      <dgm:spPr/>
      <dgm:t>
        <a:bodyPr/>
        <a:lstStyle/>
        <a:p>
          <a:endParaRPr lang="es-ES"/>
        </a:p>
      </dgm:t>
    </dgm:pt>
    <dgm:pt modelId="{5D06986C-08E8-45BC-B600-E49F6845B838}" type="sibTrans" cxnId="{5E890DF1-3425-424E-89EA-1F7CA24F9BEC}">
      <dgm:prSet/>
      <dgm:spPr/>
      <dgm:t>
        <a:bodyPr/>
        <a:lstStyle/>
        <a:p>
          <a:endParaRPr lang="es-ES"/>
        </a:p>
      </dgm:t>
    </dgm:pt>
    <dgm:pt modelId="{642BD576-37BA-41F8-A33D-8A16FAF508AE}">
      <dgm:prSet/>
      <dgm:spPr/>
      <dgm:t>
        <a:bodyPr/>
        <a:lstStyle/>
        <a:p>
          <a:pPr rtl="0"/>
          <a:r>
            <a:rPr lang="es-ES" dirty="0" smtClean="0"/>
            <a:t>Conjunto de soluciones factibles</a:t>
          </a:r>
          <a:endParaRPr lang="es-ES" dirty="0"/>
        </a:p>
      </dgm:t>
    </dgm:pt>
    <dgm:pt modelId="{BAD6C302-DA2A-4C6F-9BF9-0143F2D5D440}" type="parTrans" cxnId="{D589CE1B-69F8-4A54-8292-541B93E4655E}">
      <dgm:prSet/>
      <dgm:spPr/>
      <dgm:t>
        <a:bodyPr/>
        <a:lstStyle/>
        <a:p>
          <a:endParaRPr lang="es-ES"/>
        </a:p>
      </dgm:t>
    </dgm:pt>
    <dgm:pt modelId="{9713359D-C0B5-4303-AA08-C6011459307D}" type="sibTrans" cxnId="{D589CE1B-69F8-4A54-8292-541B93E4655E}">
      <dgm:prSet/>
      <dgm:spPr/>
      <dgm:t>
        <a:bodyPr/>
        <a:lstStyle/>
        <a:p>
          <a:endParaRPr lang="es-ES"/>
        </a:p>
      </dgm:t>
    </dgm:pt>
    <dgm:pt modelId="{0309B329-25DB-457A-83D1-85A6643B282E}">
      <dgm:prSet/>
      <dgm:spPr/>
      <dgm:t>
        <a:bodyPr/>
        <a:lstStyle/>
        <a:p>
          <a:pPr rtl="0"/>
          <a:r>
            <a:rPr lang="es-ES" dirty="0" smtClean="0"/>
            <a:t>Una función objetivo</a:t>
          </a:r>
          <a:endParaRPr lang="es-ES" dirty="0"/>
        </a:p>
      </dgm:t>
    </dgm:pt>
    <dgm:pt modelId="{482D7D22-8C13-46EF-A4FA-733D66575460}" type="parTrans" cxnId="{47514B52-4812-4B5B-B6B8-8280FF924D9B}">
      <dgm:prSet/>
      <dgm:spPr/>
      <dgm:t>
        <a:bodyPr/>
        <a:lstStyle/>
        <a:p>
          <a:endParaRPr lang="es-ES"/>
        </a:p>
      </dgm:t>
    </dgm:pt>
    <dgm:pt modelId="{5D6190D2-C672-4CCA-AE32-B72406E37ADF}" type="sibTrans" cxnId="{47514B52-4812-4B5B-B6B8-8280FF924D9B}">
      <dgm:prSet/>
      <dgm:spPr/>
      <dgm:t>
        <a:bodyPr/>
        <a:lstStyle/>
        <a:p>
          <a:endParaRPr lang="es-ES"/>
        </a:p>
      </dgm:t>
    </dgm:pt>
    <dgm:pt modelId="{8A6C0932-72B6-4EDB-B708-BC9829B75DB0}">
      <dgm:prSet/>
      <dgm:spPr/>
      <dgm:t>
        <a:bodyPr/>
        <a:lstStyle/>
        <a:p>
          <a:pPr rtl="0"/>
          <a:r>
            <a:rPr lang="es-ES" dirty="0" smtClean="0"/>
            <a:t>Un extremo</a:t>
          </a:r>
          <a:endParaRPr lang="es-ES" dirty="0"/>
        </a:p>
      </dgm:t>
    </dgm:pt>
    <dgm:pt modelId="{FDBC67E4-7264-4E88-879C-59CC96C89DED}" type="parTrans" cxnId="{CEE69680-F196-4074-AB33-1DDC7D60EBE1}">
      <dgm:prSet/>
      <dgm:spPr/>
      <dgm:t>
        <a:bodyPr/>
        <a:lstStyle/>
        <a:p>
          <a:endParaRPr lang="es-ES"/>
        </a:p>
      </dgm:t>
    </dgm:pt>
    <dgm:pt modelId="{26295457-D81A-45EB-83F1-6D1E041EF64C}" type="sibTrans" cxnId="{CEE69680-F196-4074-AB33-1DDC7D60EBE1}">
      <dgm:prSet/>
      <dgm:spPr/>
      <dgm:t>
        <a:bodyPr/>
        <a:lstStyle/>
        <a:p>
          <a:endParaRPr lang="es-ES"/>
        </a:p>
      </dgm:t>
    </dgm:pt>
    <dgm:pt modelId="{FF6B0C9A-2DF3-404F-B484-4E78A99D8157}" type="pres">
      <dgm:prSet presAssocID="{6841CC10-7005-4ED2-8F87-BBFF6BA23190}" presName="composite" presStyleCnt="0">
        <dgm:presLayoutVars>
          <dgm:chMax val="1"/>
          <dgm:dir/>
          <dgm:resizeHandles val="exact"/>
        </dgm:presLayoutVars>
      </dgm:prSet>
      <dgm:spPr/>
      <dgm:t>
        <a:bodyPr/>
        <a:lstStyle/>
        <a:p>
          <a:endParaRPr lang="es-ES"/>
        </a:p>
      </dgm:t>
    </dgm:pt>
    <dgm:pt modelId="{FD22FC66-1EEE-4E8A-AEB6-9E0220D64D7D}" type="pres">
      <dgm:prSet presAssocID="{6841CC10-7005-4ED2-8F87-BBFF6BA23190}" presName="radial" presStyleCnt="0">
        <dgm:presLayoutVars>
          <dgm:animLvl val="ctr"/>
        </dgm:presLayoutVars>
      </dgm:prSet>
      <dgm:spPr/>
    </dgm:pt>
    <dgm:pt modelId="{D10438D4-0103-4730-B712-90A886C8E586}" type="pres">
      <dgm:prSet presAssocID="{D391E3E5-B6F5-42A5-B889-AFD1431E49B5}" presName="centerShape" presStyleLbl="vennNode1" presStyleIdx="0" presStyleCnt="6"/>
      <dgm:spPr/>
      <dgm:t>
        <a:bodyPr/>
        <a:lstStyle/>
        <a:p>
          <a:endParaRPr lang="es-ES"/>
        </a:p>
      </dgm:t>
    </dgm:pt>
    <dgm:pt modelId="{CFB07110-E68D-4E59-9319-F2E0D96726B4}" type="pres">
      <dgm:prSet presAssocID="{16F68D73-52B7-404E-A94D-BAB74D971515}" presName="node" presStyleLbl="vennNode1" presStyleIdx="1" presStyleCnt="6">
        <dgm:presLayoutVars>
          <dgm:bulletEnabled val="1"/>
        </dgm:presLayoutVars>
      </dgm:prSet>
      <dgm:spPr/>
      <dgm:t>
        <a:bodyPr/>
        <a:lstStyle/>
        <a:p>
          <a:endParaRPr lang="es-ES"/>
        </a:p>
      </dgm:t>
    </dgm:pt>
    <dgm:pt modelId="{42164796-8ED5-4D03-85C5-272DABBB14F6}" type="pres">
      <dgm:prSet presAssocID="{56811784-D9DE-47C3-A35D-D09CB6E7E206}" presName="node" presStyleLbl="vennNode1" presStyleIdx="2" presStyleCnt="6">
        <dgm:presLayoutVars>
          <dgm:bulletEnabled val="1"/>
        </dgm:presLayoutVars>
      </dgm:prSet>
      <dgm:spPr/>
      <dgm:t>
        <a:bodyPr/>
        <a:lstStyle/>
        <a:p>
          <a:endParaRPr lang="es-ES"/>
        </a:p>
      </dgm:t>
    </dgm:pt>
    <dgm:pt modelId="{F32E9A97-26ED-44F0-98D1-63BDA17A9CD1}" type="pres">
      <dgm:prSet presAssocID="{642BD576-37BA-41F8-A33D-8A16FAF508AE}" presName="node" presStyleLbl="vennNode1" presStyleIdx="3" presStyleCnt="6">
        <dgm:presLayoutVars>
          <dgm:bulletEnabled val="1"/>
        </dgm:presLayoutVars>
      </dgm:prSet>
      <dgm:spPr/>
      <dgm:t>
        <a:bodyPr/>
        <a:lstStyle/>
        <a:p>
          <a:endParaRPr lang="es-ES"/>
        </a:p>
      </dgm:t>
    </dgm:pt>
    <dgm:pt modelId="{69ADF8E5-DA29-43D8-A2EA-B5C33ACFD222}" type="pres">
      <dgm:prSet presAssocID="{0309B329-25DB-457A-83D1-85A6643B282E}" presName="node" presStyleLbl="vennNode1" presStyleIdx="4" presStyleCnt="6">
        <dgm:presLayoutVars>
          <dgm:bulletEnabled val="1"/>
        </dgm:presLayoutVars>
      </dgm:prSet>
      <dgm:spPr/>
      <dgm:t>
        <a:bodyPr/>
        <a:lstStyle/>
        <a:p>
          <a:endParaRPr lang="es-ES"/>
        </a:p>
      </dgm:t>
    </dgm:pt>
    <dgm:pt modelId="{2D1B9998-AEF0-4CE8-BED7-98E8CD5957F4}" type="pres">
      <dgm:prSet presAssocID="{8A6C0932-72B6-4EDB-B708-BC9829B75DB0}" presName="node" presStyleLbl="vennNode1" presStyleIdx="5" presStyleCnt="6">
        <dgm:presLayoutVars>
          <dgm:bulletEnabled val="1"/>
        </dgm:presLayoutVars>
      </dgm:prSet>
      <dgm:spPr/>
      <dgm:t>
        <a:bodyPr/>
        <a:lstStyle/>
        <a:p>
          <a:endParaRPr lang="es-ES"/>
        </a:p>
      </dgm:t>
    </dgm:pt>
  </dgm:ptLst>
  <dgm:cxnLst>
    <dgm:cxn modelId="{5E890DF1-3425-424E-89EA-1F7CA24F9BEC}" srcId="{D391E3E5-B6F5-42A5-B889-AFD1431E49B5}" destId="{56811784-D9DE-47C3-A35D-D09CB6E7E206}" srcOrd="1" destOrd="0" parTransId="{7FC5D475-0BA6-41D0-8767-6840EDA1C887}" sibTransId="{5D06986C-08E8-45BC-B600-E49F6845B838}"/>
    <dgm:cxn modelId="{D1EB3671-0C4B-4D19-ADD6-BBCA622D8C84}" srcId="{D391E3E5-B6F5-42A5-B889-AFD1431E49B5}" destId="{16F68D73-52B7-404E-A94D-BAB74D971515}" srcOrd="0" destOrd="0" parTransId="{CA5767CD-6B3C-429E-A8A5-A21EE660ED6F}" sibTransId="{152F9AE2-0E07-4800-9574-BAE931F6DDE3}"/>
    <dgm:cxn modelId="{87807945-CD43-4C70-BF21-7C021567DDF1}" srcId="{6841CC10-7005-4ED2-8F87-BBFF6BA23190}" destId="{D391E3E5-B6F5-42A5-B889-AFD1431E49B5}" srcOrd="0" destOrd="0" parTransId="{D068C3EA-ED27-453F-B6F5-8B87582E8E63}" sibTransId="{6D1481CD-C993-4477-8140-67FB51A587E9}"/>
    <dgm:cxn modelId="{47514B52-4812-4B5B-B6B8-8280FF924D9B}" srcId="{D391E3E5-B6F5-42A5-B889-AFD1431E49B5}" destId="{0309B329-25DB-457A-83D1-85A6643B282E}" srcOrd="3" destOrd="0" parTransId="{482D7D22-8C13-46EF-A4FA-733D66575460}" sibTransId="{5D6190D2-C672-4CCA-AE32-B72406E37ADF}"/>
    <dgm:cxn modelId="{C9D9A643-19F6-4C7A-891E-7EA6174BEA3C}" type="presOf" srcId="{642BD576-37BA-41F8-A33D-8A16FAF508AE}" destId="{F32E9A97-26ED-44F0-98D1-63BDA17A9CD1}" srcOrd="0" destOrd="0" presId="urn:microsoft.com/office/officeart/2005/8/layout/radial3"/>
    <dgm:cxn modelId="{4278FF29-D3AC-462C-A5DC-CA7F06D61A88}" type="presOf" srcId="{0309B329-25DB-457A-83D1-85A6643B282E}" destId="{69ADF8E5-DA29-43D8-A2EA-B5C33ACFD222}" srcOrd="0" destOrd="0" presId="urn:microsoft.com/office/officeart/2005/8/layout/radial3"/>
    <dgm:cxn modelId="{C996EAC1-BDDC-4EAB-9257-132882BD5053}" type="presOf" srcId="{6841CC10-7005-4ED2-8F87-BBFF6BA23190}" destId="{FF6B0C9A-2DF3-404F-B484-4E78A99D8157}" srcOrd="0" destOrd="0" presId="urn:microsoft.com/office/officeart/2005/8/layout/radial3"/>
    <dgm:cxn modelId="{4667C801-B38F-4BBB-8CDD-7DFEAC01017E}" type="presOf" srcId="{D391E3E5-B6F5-42A5-B889-AFD1431E49B5}" destId="{D10438D4-0103-4730-B712-90A886C8E586}" srcOrd="0" destOrd="0" presId="urn:microsoft.com/office/officeart/2005/8/layout/radial3"/>
    <dgm:cxn modelId="{658250B2-0662-40A0-87A3-B0FD8F53E5BD}" type="presOf" srcId="{8A6C0932-72B6-4EDB-B708-BC9829B75DB0}" destId="{2D1B9998-AEF0-4CE8-BED7-98E8CD5957F4}" srcOrd="0" destOrd="0" presId="urn:microsoft.com/office/officeart/2005/8/layout/radial3"/>
    <dgm:cxn modelId="{D589CE1B-69F8-4A54-8292-541B93E4655E}" srcId="{D391E3E5-B6F5-42A5-B889-AFD1431E49B5}" destId="{642BD576-37BA-41F8-A33D-8A16FAF508AE}" srcOrd="2" destOrd="0" parTransId="{BAD6C302-DA2A-4C6F-9BF9-0143F2D5D440}" sibTransId="{9713359D-C0B5-4303-AA08-C6011459307D}"/>
    <dgm:cxn modelId="{9C070C64-C21B-488C-9B73-19F86C9EBB0A}" type="presOf" srcId="{56811784-D9DE-47C3-A35D-D09CB6E7E206}" destId="{42164796-8ED5-4D03-85C5-272DABBB14F6}" srcOrd="0" destOrd="0" presId="urn:microsoft.com/office/officeart/2005/8/layout/radial3"/>
    <dgm:cxn modelId="{CEE69680-F196-4074-AB33-1DDC7D60EBE1}" srcId="{D391E3E5-B6F5-42A5-B889-AFD1431E49B5}" destId="{8A6C0932-72B6-4EDB-B708-BC9829B75DB0}" srcOrd="4" destOrd="0" parTransId="{FDBC67E4-7264-4E88-879C-59CC96C89DED}" sibTransId="{26295457-D81A-45EB-83F1-6D1E041EF64C}"/>
    <dgm:cxn modelId="{30B36593-6D30-4DDC-97A0-5DD8C7DF26E6}" type="presOf" srcId="{16F68D73-52B7-404E-A94D-BAB74D971515}" destId="{CFB07110-E68D-4E59-9319-F2E0D96726B4}" srcOrd="0" destOrd="0" presId="urn:microsoft.com/office/officeart/2005/8/layout/radial3"/>
    <dgm:cxn modelId="{402DD278-FE1E-45DB-8148-B57E98E42A42}" type="presParOf" srcId="{FF6B0C9A-2DF3-404F-B484-4E78A99D8157}" destId="{FD22FC66-1EEE-4E8A-AEB6-9E0220D64D7D}" srcOrd="0" destOrd="0" presId="urn:microsoft.com/office/officeart/2005/8/layout/radial3"/>
    <dgm:cxn modelId="{0EE8975D-1D4F-46B1-88E8-0D17F0F44225}" type="presParOf" srcId="{FD22FC66-1EEE-4E8A-AEB6-9E0220D64D7D}" destId="{D10438D4-0103-4730-B712-90A886C8E586}" srcOrd="0" destOrd="0" presId="urn:microsoft.com/office/officeart/2005/8/layout/radial3"/>
    <dgm:cxn modelId="{B6CC7980-1020-4795-B63A-8EC231D7149E}" type="presParOf" srcId="{FD22FC66-1EEE-4E8A-AEB6-9E0220D64D7D}" destId="{CFB07110-E68D-4E59-9319-F2E0D96726B4}" srcOrd="1" destOrd="0" presId="urn:microsoft.com/office/officeart/2005/8/layout/radial3"/>
    <dgm:cxn modelId="{84B61A8B-2315-4FC2-AA23-C1409D17A3CB}" type="presParOf" srcId="{FD22FC66-1EEE-4E8A-AEB6-9E0220D64D7D}" destId="{42164796-8ED5-4D03-85C5-272DABBB14F6}" srcOrd="2" destOrd="0" presId="urn:microsoft.com/office/officeart/2005/8/layout/radial3"/>
    <dgm:cxn modelId="{C4CF4956-F4AE-40E5-8624-07947F6460C7}" type="presParOf" srcId="{FD22FC66-1EEE-4E8A-AEB6-9E0220D64D7D}" destId="{F32E9A97-26ED-44F0-98D1-63BDA17A9CD1}" srcOrd="3" destOrd="0" presId="urn:microsoft.com/office/officeart/2005/8/layout/radial3"/>
    <dgm:cxn modelId="{84869CA8-26F8-4232-BD28-17C8E04CC2F8}" type="presParOf" srcId="{FD22FC66-1EEE-4E8A-AEB6-9E0220D64D7D}" destId="{69ADF8E5-DA29-43D8-A2EA-B5C33ACFD222}" srcOrd="4" destOrd="0" presId="urn:microsoft.com/office/officeart/2005/8/layout/radial3"/>
    <dgm:cxn modelId="{B6E4FA9A-2B86-44A9-A91D-F44D8234DAEC}" type="presParOf" srcId="{FD22FC66-1EEE-4E8A-AEB6-9E0220D64D7D}" destId="{2D1B9998-AEF0-4CE8-BED7-98E8CD5957F4}" srcOrd="5" destOrd="0" presId="urn:microsoft.com/office/officeart/2005/8/layout/radial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27650D-601D-4347-9C16-70AE35B7CBD6}" type="doc">
      <dgm:prSet loTypeId="urn:microsoft.com/office/officeart/2005/8/layout/matrix1" loCatId="matrix" qsTypeId="urn:microsoft.com/office/officeart/2005/8/quickstyle/3d4" qsCatId="3D" csTypeId="urn:microsoft.com/office/officeart/2005/8/colors/accent1_2" csCatId="accent1" phldr="1"/>
      <dgm:spPr/>
      <dgm:t>
        <a:bodyPr/>
        <a:lstStyle/>
        <a:p>
          <a:endParaRPr lang="es-ES"/>
        </a:p>
      </dgm:t>
    </dgm:pt>
    <dgm:pt modelId="{414C0EBA-E0A3-4EA9-B39A-6D3C63AF9ED7}">
      <dgm:prSet/>
      <dgm:spPr/>
      <dgm:t>
        <a:bodyPr/>
        <a:lstStyle/>
        <a:p>
          <a:pPr rtl="0"/>
          <a:r>
            <a:rPr lang="es-ES" dirty="0" smtClean="0"/>
            <a:t>“problema de corte de piezas”</a:t>
          </a:r>
          <a:endParaRPr lang="es-ES" dirty="0"/>
        </a:p>
      </dgm:t>
    </dgm:pt>
    <dgm:pt modelId="{7056E6D1-58DE-476E-8F6B-1F637626539A}" type="parTrans" cxnId="{7C0250E7-8FA2-4FA6-BC0E-1B944C87844F}">
      <dgm:prSet/>
      <dgm:spPr/>
      <dgm:t>
        <a:bodyPr/>
        <a:lstStyle/>
        <a:p>
          <a:endParaRPr lang="es-ES"/>
        </a:p>
      </dgm:t>
    </dgm:pt>
    <dgm:pt modelId="{ACBB8BA4-2937-42CC-95C5-819D2F631D8A}" type="sibTrans" cxnId="{7C0250E7-8FA2-4FA6-BC0E-1B944C87844F}">
      <dgm:prSet/>
      <dgm:spPr/>
      <dgm:t>
        <a:bodyPr/>
        <a:lstStyle/>
        <a:p>
          <a:endParaRPr lang="es-ES"/>
        </a:p>
      </dgm:t>
    </dgm:pt>
    <dgm:pt modelId="{7A332536-87B9-4B67-A6CB-19A4F66A2690}">
      <dgm:prSet custT="1"/>
      <dgm:spPr/>
      <dgm:t>
        <a:bodyPr/>
        <a:lstStyle/>
        <a:p>
          <a:pPr rtl="0"/>
          <a:r>
            <a:rPr lang="es-ES" sz="2000" dirty="0" smtClean="0"/>
            <a:t>disposición de figuras pequeñas en regiones contenedoras</a:t>
          </a:r>
          <a:endParaRPr lang="es-ES" sz="2000" dirty="0"/>
        </a:p>
      </dgm:t>
    </dgm:pt>
    <dgm:pt modelId="{D268CF4A-59D0-4EE8-B240-9A0FB948F272}" type="parTrans" cxnId="{4CB0DB8E-5D8A-4A48-83C3-AC0743E70275}">
      <dgm:prSet/>
      <dgm:spPr/>
      <dgm:t>
        <a:bodyPr/>
        <a:lstStyle/>
        <a:p>
          <a:endParaRPr lang="es-ES"/>
        </a:p>
      </dgm:t>
    </dgm:pt>
    <dgm:pt modelId="{24628787-1756-4912-909A-41FFB822CFDE}" type="sibTrans" cxnId="{4CB0DB8E-5D8A-4A48-83C3-AC0743E70275}">
      <dgm:prSet/>
      <dgm:spPr/>
      <dgm:t>
        <a:bodyPr/>
        <a:lstStyle/>
        <a:p>
          <a:endParaRPr lang="es-ES"/>
        </a:p>
      </dgm:t>
    </dgm:pt>
    <dgm:pt modelId="{80D1B51D-2B1E-4240-B07A-979390989799}">
      <dgm:prSet custT="1"/>
      <dgm:spPr/>
      <dgm:t>
        <a:bodyPr/>
        <a:lstStyle/>
        <a:p>
          <a:pPr rtl="0"/>
          <a:r>
            <a:rPr lang="es-ES" sz="2000" dirty="0" smtClean="0"/>
            <a:t>la “mejor” asignación de figuras pequeñas en las regiones</a:t>
          </a:r>
          <a:endParaRPr lang="es-ES" sz="2000" dirty="0"/>
        </a:p>
      </dgm:t>
    </dgm:pt>
    <dgm:pt modelId="{A031AB91-0A61-4341-B920-94F5CBFF0376}" type="parTrans" cxnId="{73F32EC6-D135-4158-A27F-91EF2C76981A}">
      <dgm:prSet/>
      <dgm:spPr/>
      <dgm:t>
        <a:bodyPr/>
        <a:lstStyle/>
        <a:p>
          <a:endParaRPr lang="es-ES"/>
        </a:p>
      </dgm:t>
    </dgm:pt>
    <dgm:pt modelId="{63A49EEC-FEE6-4F9D-BC6B-B5DE4D1A0584}" type="sibTrans" cxnId="{73F32EC6-D135-4158-A27F-91EF2C76981A}">
      <dgm:prSet/>
      <dgm:spPr/>
      <dgm:t>
        <a:bodyPr/>
        <a:lstStyle/>
        <a:p>
          <a:endParaRPr lang="es-ES"/>
        </a:p>
      </dgm:t>
    </dgm:pt>
    <dgm:pt modelId="{7B5F69DA-2325-45A4-B3D4-24E91C2C7EDC}">
      <dgm:prSet custT="1"/>
      <dgm:spPr/>
      <dgm:t>
        <a:bodyPr/>
        <a:lstStyle/>
        <a:p>
          <a:pPr rtl="0"/>
          <a:r>
            <a:rPr lang="es-ES" sz="2000" dirty="0" smtClean="0"/>
            <a:t>superposición &amp; figuras dentro de regiones</a:t>
          </a:r>
          <a:endParaRPr lang="es-ES" sz="2000" dirty="0"/>
        </a:p>
      </dgm:t>
    </dgm:pt>
    <dgm:pt modelId="{6446E27D-639E-4F82-A337-955BF25DABC9}" type="parTrans" cxnId="{52CAAFE6-968C-4C13-BD67-320530F9DCD8}">
      <dgm:prSet/>
      <dgm:spPr/>
      <dgm:t>
        <a:bodyPr/>
        <a:lstStyle/>
        <a:p>
          <a:endParaRPr lang="es-ES"/>
        </a:p>
      </dgm:t>
    </dgm:pt>
    <dgm:pt modelId="{A7B2DE5E-AC58-47C3-8208-D80A06E54C3A}" type="sibTrans" cxnId="{52CAAFE6-968C-4C13-BD67-320530F9DCD8}">
      <dgm:prSet/>
      <dgm:spPr/>
      <dgm:t>
        <a:bodyPr/>
        <a:lstStyle/>
        <a:p>
          <a:endParaRPr lang="es-ES"/>
        </a:p>
      </dgm:t>
    </dgm:pt>
    <dgm:pt modelId="{0E6A9BAB-5EBA-45EE-9585-B6CE012430F3}">
      <dgm:prSet custT="1"/>
      <dgm:spPr/>
      <dgm:t>
        <a:bodyPr/>
        <a:lstStyle/>
        <a:p>
          <a:pPr rtl="0"/>
          <a:r>
            <a:rPr lang="es-ES" sz="2000" dirty="0" smtClean="0"/>
            <a:t>extremo (mínimo o máximo)</a:t>
          </a:r>
          <a:endParaRPr lang="es-ES" sz="2000" dirty="0"/>
        </a:p>
      </dgm:t>
    </dgm:pt>
    <dgm:pt modelId="{6AA64869-B7BE-4B9D-9019-9B58EFE6D813}" type="parTrans" cxnId="{AF317609-6E06-4226-BBF4-22ADF24A5EC0}">
      <dgm:prSet/>
      <dgm:spPr/>
      <dgm:t>
        <a:bodyPr/>
        <a:lstStyle/>
        <a:p>
          <a:endParaRPr lang="es-ES"/>
        </a:p>
      </dgm:t>
    </dgm:pt>
    <dgm:pt modelId="{0DCC7449-4985-4814-8031-FF258D985ECA}" type="sibTrans" cxnId="{AF317609-6E06-4226-BBF4-22ADF24A5EC0}">
      <dgm:prSet/>
      <dgm:spPr/>
      <dgm:t>
        <a:bodyPr/>
        <a:lstStyle/>
        <a:p>
          <a:endParaRPr lang="es-ES"/>
        </a:p>
      </dgm:t>
    </dgm:pt>
    <dgm:pt modelId="{4FF05445-2EF0-4202-97A3-42F478EDAE34}" type="pres">
      <dgm:prSet presAssocID="{9127650D-601D-4347-9C16-70AE35B7CBD6}" presName="diagram" presStyleCnt="0">
        <dgm:presLayoutVars>
          <dgm:chMax val="1"/>
          <dgm:dir/>
          <dgm:animLvl val="ctr"/>
          <dgm:resizeHandles val="exact"/>
        </dgm:presLayoutVars>
      </dgm:prSet>
      <dgm:spPr/>
      <dgm:t>
        <a:bodyPr/>
        <a:lstStyle/>
        <a:p>
          <a:endParaRPr lang="es-ES"/>
        </a:p>
      </dgm:t>
    </dgm:pt>
    <dgm:pt modelId="{B6CC051A-B843-440F-A0FA-E251FB6BA785}" type="pres">
      <dgm:prSet presAssocID="{9127650D-601D-4347-9C16-70AE35B7CBD6}" presName="matrix" presStyleCnt="0"/>
      <dgm:spPr/>
      <dgm:t>
        <a:bodyPr/>
        <a:lstStyle/>
        <a:p>
          <a:endParaRPr lang="es-ES"/>
        </a:p>
      </dgm:t>
    </dgm:pt>
    <dgm:pt modelId="{EC9D26F2-9DE7-4A5E-B25F-F365D30CA3DC}" type="pres">
      <dgm:prSet presAssocID="{9127650D-601D-4347-9C16-70AE35B7CBD6}" presName="tile1" presStyleLbl="node1" presStyleIdx="0" presStyleCnt="4"/>
      <dgm:spPr/>
      <dgm:t>
        <a:bodyPr/>
        <a:lstStyle/>
        <a:p>
          <a:endParaRPr lang="es-ES"/>
        </a:p>
      </dgm:t>
    </dgm:pt>
    <dgm:pt modelId="{37B7A176-BF41-4E65-A65B-081F895257ED}" type="pres">
      <dgm:prSet presAssocID="{9127650D-601D-4347-9C16-70AE35B7CBD6}" presName="tile1text" presStyleLbl="node1" presStyleIdx="0" presStyleCnt="4">
        <dgm:presLayoutVars>
          <dgm:chMax val="0"/>
          <dgm:chPref val="0"/>
          <dgm:bulletEnabled val="1"/>
        </dgm:presLayoutVars>
      </dgm:prSet>
      <dgm:spPr/>
      <dgm:t>
        <a:bodyPr/>
        <a:lstStyle/>
        <a:p>
          <a:endParaRPr lang="es-ES"/>
        </a:p>
      </dgm:t>
    </dgm:pt>
    <dgm:pt modelId="{B0A28E25-DAF3-46CF-A5EA-FD8A94C06250}" type="pres">
      <dgm:prSet presAssocID="{9127650D-601D-4347-9C16-70AE35B7CBD6}" presName="tile2" presStyleLbl="node1" presStyleIdx="1" presStyleCnt="4" custLinFactNeighborY="0"/>
      <dgm:spPr/>
      <dgm:t>
        <a:bodyPr/>
        <a:lstStyle/>
        <a:p>
          <a:endParaRPr lang="es-ES"/>
        </a:p>
      </dgm:t>
    </dgm:pt>
    <dgm:pt modelId="{E7DC1F11-B37A-4334-9A15-777FCFF7A563}" type="pres">
      <dgm:prSet presAssocID="{9127650D-601D-4347-9C16-70AE35B7CBD6}" presName="tile2text" presStyleLbl="node1" presStyleIdx="1" presStyleCnt="4">
        <dgm:presLayoutVars>
          <dgm:chMax val="0"/>
          <dgm:chPref val="0"/>
          <dgm:bulletEnabled val="1"/>
        </dgm:presLayoutVars>
      </dgm:prSet>
      <dgm:spPr/>
      <dgm:t>
        <a:bodyPr/>
        <a:lstStyle/>
        <a:p>
          <a:endParaRPr lang="es-ES"/>
        </a:p>
      </dgm:t>
    </dgm:pt>
    <dgm:pt modelId="{B5E9FF75-FD46-483D-AF7C-285BED0C52D4}" type="pres">
      <dgm:prSet presAssocID="{9127650D-601D-4347-9C16-70AE35B7CBD6}" presName="tile3" presStyleLbl="node1" presStyleIdx="2" presStyleCnt="4"/>
      <dgm:spPr/>
      <dgm:t>
        <a:bodyPr/>
        <a:lstStyle/>
        <a:p>
          <a:endParaRPr lang="es-ES"/>
        </a:p>
      </dgm:t>
    </dgm:pt>
    <dgm:pt modelId="{92866774-99E4-41C9-9538-25C7A75D1971}" type="pres">
      <dgm:prSet presAssocID="{9127650D-601D-4347-9C16-70AE35B7CBD6}" presName="tile3text" presStyleLbl="node1" presStyleIdx="2" presStyleCnt="4">
        <dgm:presLayoutVars>
          <dgm:chMax val="0"/>
          <dgm:chPref val="0"/>
          <dgm:bulletEnabled val="1"/>
        </dgm:presLayoutVars>
      </dgm:prSet>
      <dgm:spPr/>
      <dgm:t>
        <a:bodyPr/>
        <a:lstStyle/>
        <a:p>
          <a:endParaRPr lang="es-ES"/>
        </a:p>
      </dgm:t>
    </dgm:pt>
    <dgm:pt modelId="{A36CEA74-7673-43BD-99D6-040BE93164F0}" type="pres">
      <dgm:prSet presAssocID="{9127650D-601D-4347-9C16-70AE35B7CBD6}" presName="tile4" presStyleLbl="node1" presStyleIdx="3" presStyleCnt="4"/>
      <dgm:spPr/>
      <dgm:t>
        <a:bodyPr/>
        <a:lstStyle/>
        <a:p>
          <a:endParaRPr lang="es-ES"/>
        </a:p>
      </dgm:t>
    </dgm:pt>
    <dgm:pt modelId="{8A0D19F4-D89B-4696-A72B-FF5A8EBE2687}" type="pres">
      <dgm:prSet presAssocID="{9127650D-601D-4347-9C16-70AE35B7CBD6}" presName="tile4text" presStyleLbl="node1" presStyleIdx="3" presStyleCnt="4">
        <dgm:presLayoutVars>
          <dgm:chMax val="0"/>
          <dgm:chPref val="0"/>
          <dgm:bulletEnabled val="1"/>
        </dgm:presLayoutVars>
      </dgm:prSet>
      <dgm:spPr/>
      <dgm:t>
        <a:bodyPr/>
        <a:lstStyle/>
        <a:p>
          <a:endParaRPr lang="es-ES"/>
        </a:p>
      </dgm:t>
    </dgm:pt>
    <dgm:pt modelId="{68E8BC6A-FD33-4870-87CF-10E2E1CD755A}" type="pres">
      <dgm:prSet presAssocID="{9127650D-601D-4347-9C16-70AE35B7CBD6}" presName="centerTile" presStyleLbl="fgShp" presStyleIdx="0" presStyleCnt="1" custScaleX="143355">
        <dgm:presLayoutVars>
          <dgm:chMax val="0"/>
          <dgm:chPref val="0"/>
        </dgm:presLayoutVars>
      </dgm:prSet>
      <dgm:spPr/>
      <dgm:t>
        <a:bodyPr/>
        <a:lstStyle/>
        <a:p>
          <a:endParaRPr lang="es-ES"/>
        </a:p>
      </dgm:t>
    </dgm:pt>
  </dgm:ptLst>
  <dgm:cxnLst>
    <dgm:cxn modelId="{FD07C43E-846D-48FC-80A7-397B0C10EB6F}" type="presOf" srcId="{0E6A9BAB-5EBA-45EE-9585-B6CE012430F3}" destId="{92866774-99E4-41C9-9538-25C7A75D1971}" srcOrd="1" destOrd="0" presId="urn:microsoft.com/office/officeart/2005/8/layout/matrix1"/>
    <dgm:cxn modelId="{52CAAFE6-968C-4C13-BD67-320530F9DCD8}" srcId="{414C0EBA-E0A3-4EA9-B39A-6D3C63AF9ED7}" destId="{7B5F69DA-2325-45A4-B3D4-24E91C2C7EDC}" srcOrd="1" destOrd="0" parTransId="{6446E27D-639E-4F82-A337-955BF25DABC9}" sibTransId="{A7B2DE5E-AC58-47C3-8208-D80A06E54C3A}"/>
    <dgm:cxn modelId="{B6BE8F52-D054-4FB4-82F2-00A04F27229F}" type="presOf" srcId="{414C0EBA-E0A3-4EA9-B39A-6D3C63AF9ED7}" destId="{68E8BC6A-FD33-4870-87CF-10E2E1CD755A}" srcOrd="0" destOrd="0" presId="urn:microsoft.com/office/officeart/2005/8/layout/matrix1"/>
    <dgm:cxn modelId="{1693C789-C2CF-4425-903F-7366CCC6E345}" type="presOf" srcId="{9127650D-601D-4347-9C16-70AE35B7CBD6}" destId="{4FF05445-2EF0-4202-97A3-42F478EDAE34}" srcOrd="0" destOrd="0" presId="urn:microsoft.com/office/officeart/2005/8/layout/matrix1"/>
    <dgm:cxn modelId="{AF317609-6E06-4226-BBF4-22ADF24A5EC0}" srcId="{414C0EBA-E0A3-4EA9-B39A-6D3C63AF9ED7}" destId="{0E6A9BAB-5EBA-45EE-9585-B6CE012430F3}" srcOrd="2" destOrd="0" parTransId="{6AA64869-B7BE-4B9D-9019-9B58EFE6D813}" sibTransId="{0DCC7449-4985-4814-8031-FF258D985ECA}"/>
    <dgm:cxn modelId="{81C157D2-F09D-49FF-8FE6-E827221EF3DB}" type="presOf" srcId="{7B5F69DA-2325-45A4-B3D4-24E91C2C7EDC}" destId="{E7DC1F11-B37A-4334-9A15-777FCFF7A563}" srcOrd="1" destOrd="0" presId="urn:microsoft.com/office/officeart/2005/8/layout/matrix1"/>
    <dgm:cxn modelId="{C6D0D03B-D965-4C01-B5E4-9C5EF9258BBD}" type="presOf" srcId="{7B5F69DA-2325-45A4-B3D4-24E91C2C7EDC}" destId="{B0A28E25-DAF3-46CF-A5EA-FD8A94C06250}" srcOrd="0" destOrd="0" presId="urn:microsoft.com/office/officeart/2005/8/layout/matrix1"/>
    <dgm:cxn modelId="{73F32EC6-D135-4158-A27F-91EF2C76981A}" srcId="{414C0EBA-E0A3-4EA9-B39A-6D3C63AF9ED7}" destId="{80D1B51D-2B1E-4240-B07A-979390989799}" srcOrd="3" destOrd="0" parTransId="{A031AB91-0A61-4341-B920-94F5CBFF0376}" sibTransId="{63A49EEC-FEE6-4F9D-BC6B-B5DE4D1A0584}"/>
    <dgm:cxn modelId="{1DC4C05A-2DBD-4091-A2F4-C42CAD0F67B9}" type="presOf" srcId="{0E6A9BAB-5EBA-45EE-9585-B6CE012430F3}" destId="{B5E9FF75-FD46-483D-AF7C-285BED0C52D4}" srcOrd="0" destOrd="0" presId="urn:microsoft.com/office/officeart/2005/8/layout/matrix1"/>
    <dgm:cxn modelId="{98C9B391-FE02-436B-9F53-57DEF1528C5F}" type="presOf" srcId="{7A332536-87B9-4B67-A6CB-19A4F66A2690}" destId="{37B7A176-BF41-4E65-A65B-081F895257ED}" srcOrd="1" destOrd="0" presId="urn:microsoft.com/office/officeart/2005/8/layout/matrix1"/>
    <dgm:cxn modelId="{5D00889D-9EFC-46CE-9C60-4871076FBCFC}" type="presOf" srcId="{80D1B51D-2B1E-4240-B07A-979390989799}" destId="{8A0D19F4-D89B-4696-A72B-FF5A8EBE2687}" srcOrd="1" destOrd="0" presId="urn:microsoft.com/office/officeart/2005/8/layout/matrix1"/>
    <dgm:cxn modelId="{7C0250E7-8FA2-4FA6-BC0E-1B944C87844F}" srcId="{9127650D-601D-4347-9C16-70AE35B7CBD6}" destId="{414C0EBA-E0A3-4EA9-B39A-6D3C63AF9ED7}" srcOrd="0" destOrd="0" parTransId="{7056E6D1-58DE-476E-8F6B-1F637626539A}" sibTransId="{ACBB8BA4-2937-42CC-95C5-819D2F631D8A}"/>
    <dgm:cxn modelId="{4CB0DB8E-5D8A-4A48-83C3-AC0743E70275}" srcId="{414C0EBA-E0A3-4EA9-B39A-6D3C63AF9ED7}" destId="{7A332536-87B9-4B67-A6CB-19A4F66A2690}" srcOrd="0" destOrd="0" parTransId="{D268CF4A-59D0-4EE8-B240-9A0FB948F272}" sibTransId="{24628787-1756-4912-909A-41FFB822CFDE}"/>
    <dgm:cxn modelId="{E3BA8913-859B-4341-8186-F48A8D27C7D2}" type="presOf" srcId="{7A332536-87B9-4B67-A6CB-19A4F66A2690}" destId="{EC9D26F2-9DE7-4A5E-B25F-F365D30CA3DC}" srcOrd="0" destOrd="0" presId="urn:microsoft.com/office/officeart/2005/8/layout/matrix1"/>
    <dgm:cxn modelId="{2F3ED3A1-BB73-4B78-8B5B-997DAF5BDFEA}" type="presOf" srcId="{80D1B51D-2B1E-4240-B07A-979390989799}" destId="{A36CEA74-7673-43BD-99D6-040BE93164F0}" srcOrd="0" destOrd="0" presId="urn:microsoft.com/office/officeart/2005/8/layout/matrix1"/>
    <dgm:cxn modelId="{35141A40-6A8A-424A-B00A-A6509C5CEE2D}" type="presParOf" srcId="{4FF05445-2EF0-4202-97A3-42F478EDAE34}" destId="{B6CC051A-B843-440F-A0FA-E251FB6BA785}" srcOrd="0" destOrd="0" presId="urn:microsoft.com/office/officeart/2005/8/layout/matrix1"/>
    <dgm:cxn modelId="{2B9C2899-B307-4B56-8131-AB167957399A}" type="presParOf" srcId="{B6CC051A-B843-440F-A0FA-E251FB6BA785}" destId="{EC9D26F2-9DE7-4A5E-B25F-F365D30CA3DC}" srcOrd="0" destOrd="0" presId="urn:microsoft.com/office/officeart/2005/8/layout/matrix1"/>
    <dgm:cxn modelId="{F5210A30-331E-4566-94E3-18DC4DD00D9F}" type="presParOf" srcId="{B6CC051A-B843-440F-A0FA-E251FB6BA785}" destId="{37B7A176-BF41-4E65-A65B-081F895257ED}" srcOrd="1" destOrd="0" presId="urn:microsoft.com/office/officeart/2005/8/layout/matrix1"/>
    <dgm:cxn modelId="{858DCB3B-88E1-4723-804F-C15D81BFDBED}" type="presParOf" srcId="{B6CC051A-B843-440F-A0FA-E251FB6BA785}" destId="{B0A28E25-DAF3-46CF-A5EA-FD8A94C06250}" srcOrd="2" destOrd="0" presId="urn:microsoft.com/office/officeart/2005/8/layout/matrix1"/>
    <dgm:cxn modelId="{4055BF20-1EAA-4727-B30C-BC454408DBCC}" type="presParOf" srcId="{B6CC051A-B843-440F-A0FA-E251FB6BA785}" destId="{E7DC1F11-B37A-4334-9A15-777FCFF7A563}" srcOrd="3" destOrd="0" presId="urn:microsoft.com/office/officeart/2005/8/layout/matrix1"/>
    <dgm:cxn modelId="{FDE9533B-606F-48ED-B5C9-FA787F0E1DEB}" type="presParOf" srcId="{B6CC051A-B843-440F-A0FA-E251FB6BA785}" destId="{B5E9FF75-FD46-483D-AF7C-285BED0C52D4}" srcOrd="4" destOrd="0" presId="urn:microsoft.com/office/officeart/2005/8/layout/matrix1"/>
    <dgm:cxn modelId="{04B47F92-EA04-4FBA-B6D8-BD78B9960CE3}" type="presParOf" srcId="{B6CC051A-B843-440F-A0FA-E251FB6BA785}" destId="{92866774-99E4-41C9-9538-25C7A75D1971}" srcOrd="5" destOrd="0" presId="urn:microsoft.com/office/officeart/2005/8/layout/matrix1"/>
    <dgm:cxn modelId="{E55BAC9F-FCB7-4650-BD34-EB29035CB1AB}" type="presParOf" srcId="{B6CC051A-B843-440F-A0FA-E251FB6BA785}" destId="{A36CEA74-7673-43BD-99D6-040BE93164F0}" srcOrd="6" destOrd="0" presId="urn:microsoft.com/office/officeart/2005/8/layout/matrix1"/>
    <dgm:cxn modelId="{BAD367F5-BDD5-4F01-997F-72311B838733}" type="presParOf" srcId="{B6CC051A-B843-440F-A0FA-E251FB6BA785}" destId="{8A0D19F4-D89B-4696-A72B-FF5A8EBE2687}" srcOrd="7" destOrd="0" presId="urn:microsoft.com/office/officeart/2005/8/layout/matrix1"/>
    <dgm:cxn modelId="{0AC38330-7C32-4D03-89F5-9CE59E04715C}" type="presParOf" srcId="{4FF05445-2EF0-4202-97A3-42F478EDAE34}" destId="{68E8BC6A-FD33-4870-87CF-10E2E1CD755A}" srcOrd="1" destOrd="0" presId="urn:microsoft.com/office/officeart/2005/8/layout/matrix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AB0A61-9FAF-44DB-81ED-8B710535C378}" type="doc">
      <dgm:prSet loTypeId="urn:microsoft.com/office/officeart/2005/8/layout/funnel1" loCatId="relationship" qsTypeId="urn:microsoft.com/office/officeart/2005/8/quickstyle/3d1" qsCatId="3D" csTypeId="urn:microsoft.com/office/officeart/2005/8/colors/accent1_2" csCatId="accent1" phldr="1"/>
      <dgm:spPr/>
      <dgm:t>
        <a:bodyPr/>
        <a:lstStyle/>
        <a:p>
          <a:endParaRPr lang="es-ES"/>
        </a:p>
      </dgm:t>
    </dgm:pt>
    <dgm:pt modelId="{211B136D-DFB1-4B73-8265-99A5AFD44CC9}">
      <dgm:prSet phldrT="[Texto]" custT="1"/>
      <dgm:spPr/>
      <dgm:t>
        <a:bodyPr/>
        <a:lstStyle/>
        <a:p>
          <a:r>
            <a:rPr lang="es-ES" sz="1400" dirty="0" smtClean="0"/>
            <a:t>Esfuerzo computacional</a:t>
          </a:r>
          <a:endParaRPr lang="es-ES" sz="1400" dirty="0"/>
        </a:p>
      </dgm:t>
    </dgm:pt>
    <dgm:pt modelId="{F618BBAF-DDE0-42A5-9F95-DDD4C958D64D}" type="parTrans" cxnId="{83F7BCA4-248C-46B5-AA11-04210E56EF8A}">
      <dgm:prSet/>
      <dgm:spPr/>
      <dgm:t>
        <a:bodyPr/>
        <a:lstStyle/>
        <a:p>
          <a:endParaRPr lang="es-ES"/>
        </a:p>
      </dgm:t>
    </dgm:pt>
    <dgm:pt modelId="{4F4D1172-08B3-48F2-85A5-860EA066F0CD}" type="sibTrans" cxnId="{83F7BCA4-248C-46B5-AA11-04210E56EF8A}">
      <dgm:prSet/>
      <dgm:spPr/>
      <dgm:t>
        <a:bodyPr/>
        <a:lstStyle/>
        <a:p>
          <a:endParaRPr lang="es-ES"/>
        </a:p>
      </dgm:t>
    </dgm:pt>
    <dgm:pt modelId="{881A6038-BC8D-4A6B-ABA8-8C4FC4C8235F}">
      <dgm:prSet phldrT="[Texto]"/>
      <dgm:spPr/>
      <dgm:t>
        <a:bodyPr/>
        <a:lstStyle/>
        <a:p>
          <a:r>
            <a:rPr lang="es-ES" dirty="0" smtClean="0"/>
            <a:t>Técnica de optimización</a:t>
          </a:r>
          <a:endParaRPr lang="es-ES" dirty="0"/>
        </a:p>
      </dgm:t>
    </dgm:pt>
    <dgm:pt modelId="{E5E2F7CE-6118-4F2E-9CD8-3393409DECB0}" type="parTrans" cxnId="{13226296-CA83-4230-A141-DC9047DBD878}">
      <dgm:prSet/>
      <dgm:spPr/>
      <dgm:t>
        <a:bodyPr/>
        <a:lstStyle/>
        <a:p>
          <a:endParaRPr lang="es-ES"/>
        </a:p>
      </dgm:t>
    </dgm:pt>
    <dgm:pt modelId="{8E60A4D0-ED67-45FA-A7E8-F88E5B7FFBA1}" type="sibTrans" cxnId="{13226296-CA83-4230-A141-DC9047DBD878}">
      <dgm:prSet/>
      <dgm:spPr/>
      <dgm:t>
        <a:bodyPr/>
        <a:lstStyle/>
        <a:p>
          <a:endParaRPr lang="es-ES"/>
        </a:p>
      </dgm:t>
    </dgm:pt>
    <dgm:pt modelId="{34D2F151-FE72-4C8B-ADCD-0A7BB3656513}">
      <dgm:prSet phldrT="[Texto]"/>
      <dgm:spPr/>
      <dgm:t>
        <a:bodyPr/>
        <a:lstStyle/>
        <a:p>
          <a:r>
            <a:rPr lang="es-ES" dirty="0" smtClean="0"/>
            <a:t>Calidad de solución</a:t>
          </a:r>
          <a:endParaRPr lang="es-ES" dirty="0"/>
        </a:p>
      </dgm:t>
    </dgm:pt>
    <dgm:pt modelId="{9191D22F-8EE4-4775-A61C-5332717D63A2}" type="parTrans" cxnId="{96B177A1-2A1E-4AC7-BBA8-6640CD22CBAC}">
      <dgm:prSet/>
      <dgm:spPr/>
      <dgm:t>
        <a:bodyPr/>
        <a:lstStyle/>
        <a:p>
          <a:endParaRPr lang="es-ES"/>
        </a:p>
      </dgm:t>
    </dgm:pt>
    <dgm:pt modelId="{96976885-7EBD-4480-BDFA-1A5D931AD0BF}" type="sibTrans" cxnId="{96B177A1-2A1E-4AC7-BBA8-6640CD22CBAC}">
      <dgm:prSet/>
      <dgm:spPr/>
      <dgm:t>
        <a:bodyPr/>
        <a:lstStyle/>
        <a:p>
          <a:endParaRPr lang="es-ES"/>
        </a:p>
      </dgm:t>
    </dgm:pt>
    <dgm:pt modelId="{BEE50A15-2E72-4384-9919-AFDF3358228F}">
      <dgm:prSet phldrT="[Texto]"/>
      <dgm:spPr/>
      <dgm:t>
        <a:bodyPr/>
        <a:lstStyle/>
        <a:p>
          <a:r>
            <a:rPr lang="es-ES" dirty="0" smtClean="0"/>
            <a:t>Esfuerzo humano</a:t>
          </a:r>
          <a:endParaRPr lang="es-ES" dirty="0"/>
        </a:p>
      </dgm:t>
    </dgm:pt>
    <dgm:pt modelId="{5B5534BA-5243-469A-AC1F-4E471C00316F}" type="parTrans" cxnId="{66C43560-89A2-4CC9-B479-5845CCD8072A}">
      <dgm:prSet/>
      <dgm:spPr/>
      <dgm:t>
        <a:bodyPr/>
        <a:lstStyle/>
        <a:p>
          <a:endParaRPr lang="es-ES"/>
        </a:p>
      </dgm:t>
    </dgm:pt>
    <dgm:pt modelId="{D76D698D-B33F-4F11-9C10-6E0307CF874A}" type="sibTrans" cxnId="{66C43560-89A2-4CC9-B479-5845CCD8072A}">
      <dgm:prSet/>
      <dgm:spPr/>
      <dgm:t>
        <a:bodyPr/>
        <a:lstStyle/>
        <a:p>
          <a:endParaRPr lang="es-ES"/>
        </a:p>
      </dgm:t>
    </dgm:pt>
    <dgm:pt modelId="{1A4D97C5-790C-4E89-A5F6-433F661BA999}" type="pres">
      <dgm:prSet presAssocID="{6EAB0A61-9FAF-44DB-81ED-8B710535C378}" presName="Name0" presStyleCnt="0">
        <dgm:presLayoutVars>
          <dgm:chMax val="4"/>
          <dgm:resizeHandles val="exact"/>
        </dgm:presLayoutVars>
      </dgm:prSet>
      <dgm:spPr/>
      <dgm:t>
        <a:bodyPr/>
        <a:lstStyle/>
        <a:p>
          <a:endParaRPr lang="es-ES"/>
        </a:p>
      </dgm:t>
    </dgm:pt>
    <dgm:pt modelId="{084465EC-A963-4F18-AFCF-4B6067A1461D}" type="pres">
      <dgm:prSet presAssocID="{6EAB0A61-9FAF-44DB-81ED-8B710535C378}" presName="ellipse" presStyleLbl="trBgShp" presStyleIdx="0" presStyleCnt="1"/>
      <dgm:spPr/>
    </dgm:pt>
    <dgm:pt modelId="{7019F422-4DB3-4D8C-8A4C-44E2FC3CE278}" type="pres">
      <dgm:prSet presAssocID="{6EAB0A61-9FAF-44DB-81ED-8B710535C378}" presName="arrow1" presStyleLbl="fgShp" presStyleIdx="0" presStyleCnt="1"/>
      <dgm:spPr/>
    </dgm:pt>
    <dgm:pt modelId="{D029D9E4-7DD9-4632-BC3C-03932D57CC3A}" type="pres">
      <dgm:prSet presAssocID="{6EAB0A61-9FAF-44DB-81ED-8B710535C378}" presName="rectangle" presStyleLbl="revTx" presStyleIdx="0" presStyleCnt="1">
        <dgm:presLayoutVars>
          <dgm:bulletEnabled val="1"/>
        </dgm:presLayoutVars>
      </dgm:prSet>
      <dgm:spPr/>
      <dgm:t>
        <a:bodyPr/>
        <a:lstStyle/>
        <a:p>
          <a:endParaRPr lang="es-ES"/>
        </a:p>
      </dgm:t>
    </dgm:pt>
    <dgm:pt modelId="{819C9531-0CD1-41D2-96FF-35D494854F92}" type="pres">
      <dgm:prSet presAssocID="{211B136D-DFB1-4B73-8265-99A5AFD44CC9}" presName="item1" presStyleLbl="node1" presStyleIdx="0" presStyleCnt="3">
        <dgm:presLayoutVars>
          <dgm:bulletEnabled val="1"/>
        </dgm:presLayoutVars>
      </dgm:prSet>
      <dgm:spPr/>
      <dgm:t>
        <a:bodyPr/>
        <a:lstStyle/>
        <a:p>
          <a:endParaRPr lang="es-ES"/>
        </a:p>
      </dgm:t>
    </dgm:pt>
    <dgm:pt modelId="{92A81E51-3701-4F0E-ADC9-FB7492F5CA11}" type="pres">
      <dgm:prSet presAssocID="{BEE50A15-2E72-4384-9919-AFDF3358228F}" presName="item2" presStyleLbl="node1" presStyleIdx="1" presStyleCnt="3">
        <dgm:presLayoutVars>
          <dgm:bulletEnabled val="1"/>
        </dgm:presLayoutVars>
      </dgm:prSet>
      <dgm:spPr/>
      <dgm:t>
        <a:bodyPr/>
        <a:lstStyle/>
        <a:p>
          <a:endParaRPr lang="es-ES"/>
        </a:p>
      </dgm:t>
    </dgm:pt>
    <dgm:pt modelId="{712A646D-A6C5-4737-A11A-0F6B723B7834}" type="pres">
      <dgm:prSet presAssocID="{881A6038-BC8D-4A6B-ABA8-8C4FC4C8235F}" presName="item3" presStyleLbl="node1" presStyleIdx="2" presStyleCnt="3">
        <dgm:presLayoutVars>
          <dgm:bulletEnabled val="1"/>
        </dgm:presLayoutVars>
      </dgm:prSet>
      <dgm:spPr/>
      <dgm:t>
        <a:bodyPr/>
        <a:lstStyle/>
        <a:p>
          <a:endParaRPr lang="es-ES"/>
        </a:p>
      </dgm:t>
    </dgm:pt>
    <dgm:pt modelId="{428FB6C3-32F2-4415-9EBD-68AC0F8B14B1}" type="pres">
      <dgm:prSet presAssocID="{6EAB0A61-9FAF-44DB-81ED-8B710535C378}" presName="funnel" presStyleLbl="trAlignAcc1" presStyleIdx="0" presStyleCnt="1"/>
      <dgm:spPr/>
    </dgm:pt>
  </dgm:ptLst>
  <dgm:cxnLst>
    <dgm:cxn modelId="{83F7BCA4-248C-46B5-AA11-04210E56EF8A}" srcId="{6EAB0A61-9FAF-44DB-81ED-8B710535C378}" destId="{211B136D-DFB1-4B73-8265-99A5AFD44CC9}" srcOrd="1" destOrd="0" parTransId="{F618BBAF-DDE0-42A5-9F95-DDD4C958D64D}" sibTransId="{4F4D1172-08B3-48F2-85A5-860EA066F0CD}"/>
    <dgm:cxn modelId="{05033D30-BEC8-45B7-A0A0-2BBDB9F6E9AE}" type="presOf" srcId="{6EAB0A61-9FAF-44DB-81ED-8B710535C378}" destId="{1A4D97C5-790C-4E89-A5F6-433F661BA999}" srcOrd="0" destOrd="0" presId="urn:microsoft.com/office/officeart/2005/8/layout/funnel1"/>
    <dgm:cxn modelId="{1899D05C-9F00-4D22-96BF-987F5FEECC57}" type="presOf" srcId="{34D2F151-FE72-4C8B-ADCD-0A7BB3656513}" destId="{712A646D-A6C5-4737-A11A-0F6B723B7834}" srcOrd="0" destOrd="0" presId="urn:microsoft.com/office/officeart/2005/8/layout/funnel1"/>
    <dgm:cxn modelId="{5BE14ACE-A29E-4149-BE67-CA61AC0AEF2D}" type="presOf" srcId="{BEE50A15-2E72-4384-9919-AFDF3358228F}" destId="{819C9531-0CD1-41D2-96FF-35D494854F92}" srcOrd="0" destOrd="0" presId="urn:microsoft.com/office/officeart/2005/8/layout/funnel1"/>
    <dgm:cxn modelId="{66C43560-89A2-4CC9-B479-5845CCD8072A}" srcId="{6EAB0A61-9FAF-44DB-81ED-8B710535C378}" destId="{BEE50A15-2E72-4384-9919-AFDF3358228F}" srcOrd="2" destOrd="0" parTransId="{5B5534BA-5243-469A-AC1F-4E471C00316F}" sibTransId="{D76D698D-B33F-4F11-9C10-6E0307CF874A}"/>
    <dgm:cxn modelId="{C06E96C5-3846-46F0-990B-44BD72446E05}" type="presOf" srcId="{881A6038-BC8D-4A6B-ABA8-8C4FC4C8235F}" destId="{D029D9E4-7DD9-4632-BC3C-03932D57CC3A}" srcOrd="0" destOrd="0" presId="urn:microsoft.com/office/officeart/2005/8/layout/funnel1"/>
    <dgm:cxn modelId="{CD620D19-ABE0-401F-8FB8-A4A97EA4380F}" type="presOf" srcId="{211B136D-DFB1-4B73-8265-99A5AFD44CC9}" destId="{92A81E51-3701-4F0E-ADC9-FB7492F5CA11}" srcOrd="0" destOrd="0" presId="urn:microsoft.com/office/officeart/2005/8/layout/funnel1"/>
    <dgm:cxn modelId="{96B177A1-2A1E-4AC7-BBA8-6640CD22CBAC}" srcId="{6EAB0A61-9FAF-44DB-81ED-8B710535C378}" destId="{34D2F151-FE72-4C8B-ADCD-0A7BB3656513}" srcOrd="0" destOrd="0" parTransId="{9191D22F-8EE4-4775-A61C-5332717D63A2}" sibTransId="{96976885-7EBD-4480-BDFA-1A5D931AD0BF}"/>
    <dgm:cxn modelId="{13226296-CA83-4230-A141-DC9047DBD878}" srcId="{6EAB0A61-9FAF-44DB-81ED-8B710535C378}" destId="{881A6038-BC8D-4A6B-ABA8-8C4FC4C8235F}" srcOrd="3" destOrd="0" parTransId="{E5E2F7CE-6118-4F2E-9CD8-3393409DECB0}" sibTransId="{8E60A4D0-ED67-45FA-A7E8-F88E5B7FFBA1}"/>
    <dgm:cxn modelId="{757508EB-8313-4A21-9DA4-D668E17B5496}" type="presParOf" srcId="{1A4D97C5-790C-4E89-A5F6-433F661BA999}" destId="{084465EC-A963-4F18-AFCF-4B6067A1461D}" srcOrd="0" destOrd="0" presId="urn:microsoft.com/office/officeart/2005/8/layout/funnel1"/>
    <dgm:cxn modelId="{D43E0503-2D15-49EB-9259-B48EE12F8A1E}" type="presParOf" srcId="{1A4D97C5-790C-4E89-A5F6-433F661BA999}" destId="{7019F422-4DB3-4D8C-8A4C-44E2FC3CE278}" srcOrd="1" destOrd="0" presId="urn:microsoft.com/office/officeart/2005/8/layout/funnel1"/>
    <dgm:cxn modelId="{140E312C-20A5-4BC6-AE01-0EE2BA88A60D}" type="presParOf" srcId="{1A4D97C5-790C-4E89-A5F6-433F661BA999}" destId="{D029D9E4-7DD9-4632-BC3C-03932D57CC3A}" srcOrd="2" destOrd="0" presId="urn:microsoft.com/office/officeart/2005/8/layout/funnel1"/>
    <dgm:cxn modelId="{4BF394AA-598C-4FD9-BDB5-18AB1D11CE5D}" type="presParOf" srcId="{1A4D97C5-790C-4E89-A5F6-433F661BA999}" destId="{819C9531-0CD1-41D2-96FF-35D494854F92}" srcOrd="3" destOrd="0" presId="urn:microsoft.com/office/officeart/2005/8/layout/funnel1"/>
    <dgm:cxn modelId="{DB50FD9A-5E01-4C88-B10E-46E757124437}" type="presParOf" srcId="{1A4D97C5-790C-4E89-A5F6-433F661BA999}" destId="{92A81E51-3701-4F0E-ADC9-FB7492F5CA11}" srcOrd="4" destOrd="0" presId="urn:microsoft.com/office/officeart/2005/8/layout/funnel1"/>
    <dgm:cxn modelId="{26C24151-DB5D-4552-BF87-E10923E6CDB3}" type="presParOf" srcId="{1A4D97C5-790C-4E89-A5F6-433F661BA999}" destId="{712A646D-A6C5-4737-A11A-0F6B723B7834}" srcOrd="5" destOrd="0" presId="urn:microsoft.com/office/officeart/2005/8/layout/funnel1"/>
    <dgm:cxn modelId="{D42392CA-60CD-4C47-8F56-5775A2D69571}" type="presParOf" srcId="{1A4D97C5-790C-4E89-A5F6-433F661BA999}" destId="{428FB6C3-32F2-4415-9EBD-68AC0F8B14B1}" srcOrd="6" destOrd="0" presId="urn:microsoft.com/office/officeart/2005/8/layout/funnel1"/>
  </dgm:cxnLst>
  <dgm:bg>
    <a:noFill/>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0438D4-0103-4730-B712-90A886C8E586}">
      <dsp:nvSpPr>
        <dsp:cNvPr id="0" name=""/>
        <dsp:cNvSpPr/>
      </dsp:nvSpPr>
      <dsp:spPr>
        <a:xfrm>
          <a:off x="1376830" y="1141865"/>
          <a:ext cx="2646939" cy="2646939"/>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s-ES" sz="2300" kern="1200" dirty="0" smtClean="0"/>
            <a:t>Problemas de optimización combinatoria</a:t>
          </a:r>
          <a:endParaRPr lang="es-ES" sz="2300" kern="1200" dirty="0"/>
        </a:p>
      </dsp:txBody>
      <dsp:txXfrm>
        <a:off x="1376830" y="1141865"/>
        <a:ext cx="2646939" cy="2646939"/>
      </dsp:txXfrm>
    </dsp:sp>
    <dsp:sp modelId="{CFB07110-E68D-4E59-9319-F2E0D96726B4}">
      <dsp:nvSpPr>
        <dsp:cNvPr id="0" name=""/>
        <dsp:cNvSpPr/>
      </dsp:nvSpPr>
      <dsp:spPr>
        <a:xfrm>
          <a:off x="2038565" y="81664"/>
          <a:ext cx="1323469" cy="1323469"/>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 sz="1200" kern="1200" dirty="0" smtClean="0"/>
            <a:t>Espacio de soluciones</a:t>
          </a:r>
          <a:endParaRPr lang="es-ES" sz="1200" kern="1200" dirty="0"/>
        </a:p>
      </dsp:txBody>
      <dsp:txXfrm>
        <a:off x="2038565" y="81664"/>
        <a:ext cx="1323469" cy="1323469"/>
      </dsp:txXfrm>
    </dsp:sp>
    <dsp:sp modelId="{42164796-8ED5-4D03-85C5-272DABBB14F6}">
      <dsp:nvSpPr>
        <dsp:cNvPr id="0" name=""/>
        <dsp:cNvSpPr/>
      </dsp:nvSpPr>
      <dsp:spPr>
        <a:xfrm>
          <a:off x="3676223" y="1271492"/>
          <a:ext cx="1323469" cy="1323469"/>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 sz="1200" kern="1200" dirty="0" smtClean="0"/>
            <a:t>Conjunto de restricciones</a:t>
          </a:r>
          <a:endParaRPr lang="es-ES" sz="1200" kern="1200" dirty="0"/>
        </a:p>
      </dsp:txBody>
      <dsp:txXfrm>
        <a:off x="3676223" y="1271492"/>
        <a:ext cx="1323469" cy="1323469"/>
      </dsp:txXfrm>
    </dsp:sp>
    <dsp:sp modelId="{F32E9A97-26ED-44F0-98D1-63BDA17A9CD1}">
      <dsp:nvSpPr>
        <dsp:cNvPr id="0" name=""/>
        <dsp:cNvSpPr/>
      </dsp:nvSpPr>
      <dsp:spPr>
        <a:xfrm>
          <a:off x="3050693" y="3196675"/>
          <a:ext cx="1323469" cy="1323469"/>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 sz="1400" kern="1200" dirty="0" smtClean="0"/>
            <a:t>Conjunto de soluciones factibles</a:t>
          </a:r>
          <a:endParaRPr lang="es-ES" sz="1400" kern="1200" dirty="0"/>
        </a:p>
      </dsp:txBody>
      <dsp:txXfrm>
        <a:off x="3050693" y="3196675"/>
        <a:ext cx="1323469" cy="1323469"/>
      </dsp:txXfrm>
    </dsp:sp>
    <dsp:sp modelId="{69ADF8E5-DA29-43D8-A2EA-B5C33ACFD222}">
      <dsp:nvSpPr>
        <dsp:cNvPr id="0" name=""/>
        <dsp:cNvSpPr/>
      </dsp:nvSpPr>
      <dsp:spPr>
        <a:xfrm>
          <a:off x="1026436" y="3196675"/>
          <a:ext cx="1323469" cy="1323469"/>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 sz="1400" kern="1200" dirty="0" smtClean="0"/>
            <a:t>Una función objetivo</a:t>
          </a:r>
          <a:endParaRPr lang="es-ES" sz="1400" kern="1200" dirty="0"/>
        </a:p>
      </dsp:txBody>
      <dsp:txXfrm>
        <a:off x="1026436" y="3196675"/>
        <a:ext cx="1323469" cy="1323469"/>
      </dsp:txXfrm>
    </dsp:sp>
    <dsp:sp modelId="{2D1B9998-AEF0-4CE8-BED7-98E8CD5957F4}">
      <dsp:nvSpPr>
        <dsp:cNvPr id="0" name=""/>
        <dsp:cNvSpPr/>
      </dsp:nvSpPr>
      <dsp:spPr>
        <a:xfrm>
          <a:off x="400906" y="1271492"/>
          <a:ext cx="1323469" cy="1323469"/>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 sz="1400" kern="1200" dirty="0" smtClean="0"/>
            <a:t>Un extremo</a:t>
          </a:r>
          <a:endParaRPr lang="es-ES" sz="1400" kern="1200" dirty="0"/>
        </a:p>
      </dsp:txBody>
      <dsp:txXfrm>
        <a:off x="400906" y="1271492"/>
        <a:ext cx="1323469" cy="132346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C9D26F2-9DE7-4A5E-B25F-F365D30CA3DC}">
      <dsp:nvSpPr>
        <dsp:cNvPr id="0" name=""/>
        <dsp:cNvSpPr/>
      </dsp:nvSpPr>
      <dsp:spPr>
        <a:xfrm rot="16200000">
          <a:off x="250579" y="-250579"/>
          <a:ext cx="2196244" cy="2697402"/>
        </a:xfrm>
        <a:prstGeom prst="round1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s-ES" sz="2000" kern="1200" dirty="0" smtClean="0"/>
            <a:t>disposición de figuras pequeñas en regiones contenedoras</a:t>
          </a:r>
          <a:endParaRPr lang="es-ES" sz="2000" kern="1200" dirty="0"/>
        </a:p>
      </dsp:txBody>
      <dsp:txXfrm rot="16200000">
        <a:off x="525109" y="-525109"/>
        <a:ext cx="1647183" cy="2697402"/>
      </dsp:txXfrm>
    </dsp:sp>
    <dsp:sp modelId="{B0A28E25-DAF3-46CF-A5EA-FD8A94C06250}">
      <dsp:nvSpPr>
        <dsp:cNvPr id="0" name=""/>
        <dsp:cNvSpPr/>
      </dsp:nvSpPr>
      <dsp:spPr>
        <a:xfrm>
          <a:off x="2697402" y="0"/>
          <a:ext cx="2697402" cy="2196244"/>
        </a:xfrm>
        <a:prstGeom prst="round1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s-ES" sz="2000" kern="1200" dirty="0" smtClean="0"/>
            <a:t>superposición &amp; figuras dentro de regiones</a:t>
          </a:r>
          <a:endParaRPr lang="es-ES" sz="2000" kern="1200" dirty="0"/>
        </a:p>
      </dsp:txBody>
      <dsp:txXfrm>
        <a:off x="2697402" y="0"/>
        <a:ext cx="2697402" cy="1647183"/>
      </dsp:txXfrm>
    </dsp:sp>
    <dsp:sp modelId="{B5E9FF75-FD46-483D-AF7C-285BED0C52D4}">
      <dsp:nvSpPr>
        <dsp:cNvPr id="0" name=""/>
        <dsp:cNvSpPr/>
      </dsp:nvSpPr>
      <dsp:spPr>
        <a:xfrm rot="10800000">
          <a:off x="0" y="2196244"/>
          <a:ext cx="2697402" cy="2196244"/>
        </a:xfrm>
        <a:prstGeom prst="round1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s-ES" sz="2000" kern="1200" dirty="0" smtClean="0"/>
            <a:t>extremo (mínimo o máximo)</a:t>
          </a:r>
          <a:endParaRPr lang="es-ES" sz="2000" kern="1200" dirty="0"/>
        </a:p>
      </dsp:txBody>
      <dsp:txXfrm rot="10800000">
        <a:off x="0" y="2745305"/>
        <a:ext cx="2697402" cy="1647183"/>
      </dsp:txXfrm>
    </dsp:sp>
    <dsp:sp modelId="{A36CEA74-7673-43BD-99D6-040BE93164F0}">
      <dsp:nvSpPr>
        <dsp:cNvPr id="0" name=""/>
        <dsp:cNvSpPr/>
      </dsp:nvSpPr>
      <dsp:spPr>
        <a:xfrm rot="5400000">
          <a:off x="2947981" y="1945665"/>
          <a:ext cx="2196244" cy="2697402"/>
        </a:xfrm>
        <a:prstGeom prst="round1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s-ES" sz="2000" kern="1200" dirty="0" smtClean="0"/>
            <a:t>la “mejor” asignación de figuras pequeñas en las regiones</a:t>
          </a:r>
          <a:endParaRPr lang="es-ES" sz="2000" kern="1200" dirty="0"/>
        </a:p>
      </dsp:txBody>
      <dsp:txXfrm rot="5400000">
        <a:off x="3222511" y="2220195"/>
        <a:ext cx="1647183" cy="2697402"/>
      </dsp:txXfrm>
    </dsp:sp>
    <dsp:sp modelId="{68E8BC6A-FD33-4870-87CF-10E2E1CD755A}">
      <dsp:nvSpPr>
        <dsp:cNvPr id="0" name=""/>
        <dsp:cNvSpPr/>
      </dsp:nvSpPr>
      <dsp:spPr>
        <a:xfrm>
          <a:off x="1537343" y="1647183"/>
          <a:ext cx="2320116" cy="1098122"/>
        </a:xfrm>
        <a:prstGeom prst="roundRect">
          <a:avLst/>
        </a:prstGeom>
        <a:solidFill>
          <a:schemeClr val="accent1">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s-ES" sz="2100" kern="1200" dirty="0" smtClean="0"/>
            <a:t>“problema de corte de piezas”</a:t>
          </a:r>
          <a:endParaRPr lang="es-ES" sz="2100" kern="1200" dirty="0"/>
        </a:p>
      </dsp:txBody>
      <dsp:txXfrm>
        <a:off x="1537343" y="1647183"/>
        <a:ext cx="2320116" cy="109812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4465EC-A963-4F18-AFCF-4B6067A1461D}">
      <dsp:nvSpPr>
        <dsp:cNvPr id="0" name=""/>
        <dsp:cNvSpPr/>
      </dsp:nvSpPr>
      <dsp:spPr>
        <a:xfrm>
          <a:off x="1056920" y="165099"/>
          <a:ext cx="3276600" cy="1137920"/>
        </a:xfrm>
        <a:prstGeom prst="ellipse">
          <a:avLst/>
        </a:prstGeom>
        <a:solidFill>
          <a:schemeClr val="accent1">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7019F422-4DB3-4D8C-8A4C-44E2FC3CE278}">
      <dsp:nvSpPr>
        <dsp:cNvPr id="0" name=""/>
        <dsp:cNvSpPr/>
      </dsp:nvSpPr>
      <dsp:spPr>
        <a:xfrm>
          <a:off x="2382800" y="2951479"/>
          <a:ext cx="635000" cy="406400"/>
        </a:xfrm>
        <a:prstGeom prst="downArrow">
          <a:avLst/>
        </a:prstGeom>
        <a:solidFill>
          <a:schemeClr val="accent1">
            <a:tint val="60000"/>
            <a:hueOff val="0"/>
            <a:satOff val="0"/>
            <a:lumOff val="0"/>
            <a:alphaOff val="0"/>
          </a:schemeClr>
        </a:solidFill>
        <a:ln>
          <a:noFill/>
        </a:ln>
        <a:effectLst>
          <a:outerShdw blurRad="50800" dist="38100" dir="5400000" rotWithShape="0">
            <a:srgbClr val="000000">
              <a:alpha val="43137"/>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D029D9E4-7DD9-4632-BC3C-03932D57CC3A}">
      <dsp:nvSpPr>
        <dsp:cNvPr id="0" name=""/>
        <dsp:cNvSpPr/>
      </dsp:nvSpPr>
      <dsp:spPr>
        <a:xfrm>
          <a:off x="1176300" y="3276600"/>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ES" sz="1900" kern="1200" dirty="0" smtClean="0"/>
            <a:t>Técnica de optimización</a:t>
          </a:r>
          <a:endParaRPr lang="es-ES" sz="1900" kern="1200" dirty="0"/>
        </a:p>
      </dsp:txBody>
      <dsp:txXfrm>
        <a:off x="1176300" y="3276600"/>
        <a:ext cx="3048000" cy="762000"/>
      </dsp:txXfrm>
    </dsp:sp>
    <dsp:sp modelId="{819C9531-0CD1-41D2-96FF-35D494854F92}">
      <dsp:nvSpPr>
        <dsp:cNvPr id="0" name=""/>
        <dsp:cNvSpPr/>
      </dsp:nvSpPr>
      <dsp:spPr>
        <a:xfrm>
          <a:off x="2248180" y="1390904"/>
          <a:ext cx="1143000" cy="1143000"/>
        </a:xfrm>
        <a:prstGeom prst="ellipse">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ES" sz="1500" kern="1200" dirty="0" smtClean="0"/>
            <a:t>Esfuerzo humano</a:t>
          </a:r>
          <a:endParaRPr lang="es-ES" sz="1500" kern="1200" dirty="0"/>
        </a:p>
      </dsp:txBody>
      <dsp:txXfrm>
        <a:off x="2248180" y="1390904"/>
        <a:ext cx="1143000" cy="1143000"/>
      </dsp:txXfrm>
    </dsp:sp>
    <dsp:sp modelId="{92A81E51-3701-4F0E-ADC9-FB7492F5CA11}">
      <dsp:nvSpPr>
        <dsp:cNvPr id="0" name=""/>
        <dsp:cNvSpPr/>
      </dsp:nvSpPr>
      <dsp:spPr>
        <a:xfrm>
          <a:off x="1430300" y="533399"/>
          <a:ext cx="1143000" cy="1143000"/>
        </a:xfrm>
        <a:prstGeom prst="ellipse">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Esfuerzo computacional</a:t>
          </a:r>
          <a:endParaRPr lang="es-ES" sz="1400" kern="1200" dirty="0"/>
        </a:p>
      </dsp:txBody>
      <dsp:txXfrm>
        <a:off x="1430300" y="533399"/>
        <a:ext cx="1143000" cy="1143000"/>
      </dsp:txXfrm>
    </dsp:sp>
    <dsp:sp modelId="{712A646D-A6C5-4737-A11A-0F6B723B7834}">
      <dsp:nvSpPr>
        <dsp:cNvPr id="0" name=""/>
        <dsp:cNvSpPr/>
      </dsp:nvSpPr>
      <dsp:spPr>
        <a:xfrm>
          <a:off x="2598700" y="257047"/>
          <a:ext cx="1143000" cy="1143000"/>
        </a:xfrm>
        <a:prstGeom prst="ellipse">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ES" sz="1500" kern="1200" dirty="0" smtClean="0"/>
            <a:t>Calidad de solución</a:t>
          </a:r>
          <a:endParaRPr lang="es-ES" sz="1500" kern="1200" dirty="0"/>
        </a:p>
      </dsp:txBody>
      <dsp:txXfrm>
        <a:off x="2598700" y="257047"/>
        <a:ext cx="1143000" cy="1143000"/>
      </dsp:txXfrm>
    </dsp:sp>
    <dsp:sp modelId="{428FB6C3-32F2-4415-9EBD-68AC0F8B14B1}">
      <dsp:nvSpPr>
        <dsp:cNvPr id="0" name=""/>
        <dsp:cNvSpPr/>
      </dsp:nvSpPr>
      <dsp:spPr>
        <a:xfrm>
          <a:off x="922300" y="25399"/>
          <a:ext cx="3556000" cy="284480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hola</a:t>
            </a: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C3D844-1CCE-4B8E-9BDD-8F5503948E22}" type="datetimeFigureOut">
              <a:rPr lang="es-ES" smtClean="0"/>
              <a:pPr/>
              <a:t>16/05/2014</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A0B4C8-90FD-4E15-BD5B-62FF625E5B6C}" type="slidenum">
              <a:rPr lang="es-ES" smtClean="0"/>
              <a:pPr/>
              <a:t>‹Nº›</a:t>
            </a:fld>
            <a:endParaRPr lang="es-E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_tradnl" smtClean="0"/>
              <a:t>hola</a:t>
            </a:r>
            <a:endParaRPr lang="es-ES_tradn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DF456-03A3-4B19-A0E8-D15B37ECD5D5}" type="datetimeFigureOut">
              <a:rPr lang="es-ES_tradnl" smtClean="0"/>
              <a:pPr/>
              <a:t>16/05/2014</a:t>
            </a:fld>
            <a:endParaRPr lang="es-ES_tradn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31F890-02B6-4CCD-A784-CBC513BD40B3}" type="slidenum">
              <a:rPr lang="es-ES_tradnl" smtClean="0"/>
              <a:pPr/>
              <a:t>‹Nº›</a:t>
            </a:fld>
            <a:endParaRPr lang="es-ES_tradnl"/>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Es el </a:t>
            </a:r>
            <a:r>
              <a:rPr lang="en-US" sz="1200" b="0" i="0" kern="1200" dirty="0" err="1" smtClean="0">
                <a:solidFill>
                  <a:schemeClr val="tx1"/>
                </a:solidFill>
                <a:latin typeface="+mn-lt"/>
                <a:ea typeface="+mn-ea"/>
                <a:cs typeface="+mn-cs"/>
              </a:rPr>
              <a:t>problema</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encontrar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mejor</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todas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soluciones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factibles</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acuerdo</a:t>
            </a:r>
            <a:r>
              <a:rPr lang="en-US" sz="1200" b="0" i="0" kern="1200" dirty="0" smtClean="0">
                <a:solidFill>
                  <a:schemeClr val="tx1"/>
                </a:solidFill>
                <a:latin typeface="+mn-lt"/>
                <a:ea typeface="+mn-ea"/>
                <a:cs typeface="+mn-cs"/>
              </a:rPr>
              <a:t> al </a:t>
            </a:r>
            <a:r>
              <a:rPr lang="en-US" sz="1200" b="0" i="0" kern="1200" dirty="0" err="1" smtClean="0">
                <a:solidFill>
                  <a:schemeClr val="tx1"/>
                </a:solidFill>
                <a:latin typeface="+mn-lt"/>
                <a:ea typeface="+mn-ea"/>
                <a:cs typeface="+mn-cs"/>
              </a:rPr>
              <a:t>criterio</a:t>
            </a:r>
            <a:r>
              <a:rPr lang="en-US" sz="1200" b="0" i="0" kern="1200" dirty="0" smtClean="0">
                <a:solidFill>
                  <a:schemeClr val="tx1"/>
                </a:solidFill>
                <a:latin typeface="+mn-lt"/>
                <a:ea typeface="+mn-ea"/>
                <a:cs typeface="+mn-cs"/>
              </a:rPr>
              <a:t> 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dirty="0" smtClean="0">
                <a:solidFill>
                  <a:schemeClr val="tx1"/>
                </a:solidFill>
                <a:latin typeface="+mn-lt"/>
                <a:ea typeface="+mn-ea"/>
                <a:cs typeface="+mn-cs"/>
              </a:rPr>
              <a:t> la </a:t>
            </a:r>
            <a:r>
              <a:rPr lang="en-US" sz="1200" b="0" i="0" kern="1200" dirty="0" err="1" smtClean="0">
                <a:solidFill>
                  <a:schemeClr val="tx1"/>
                </a:solidFill>
                <a:latin typeface="+mn-lt"/>
                <a:ea typeface="+mn-ea"/>
                <a:cs typeface="+mn-cs"/>
              </a:rPr>
              <a:t>funciòn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objetivo</a:t>
            </a:r>
            <a:endParaRPr lang="en-US" sz="1200" b="0" i="0" kern="1200" dirty="0" smtClean="0">
              <a:solidFill>
                <a:schemeClr val="tx1"/>
              </a:solidFill>
              <a:latin typeface="+mn-lt"/>
              <a:ea typeface="+mn-ea"/>
              <a:cs typeface="+mn-cs"/>
            </a:endParaRPr>
          </a:p>
          <a:p>
            <a:endParaRPr lang="es-ES" dirty="0" smtClean="0"/>
          </a:p>
        </p:txBody>
      </p:sp>
      <p:sp>
        <p:nvSpPr>
          <p:cNvPr id="5" name="4 Marcador de encabezado"/>
          <p:cNvSpPr>
            <a:spLocks noGrp="1"/>
          </p:cNvSpPr>
          <p:nvPr>
            <p:ph type="hdr" sz="quarter" idx="10"/>
          </p:nvPr>
        </p:nvSpPr>
        <p:spPr/>
        <p:txBody>
          <a:bodyPr/>
          <a:lstStyle/>
          <a:p>
            <a:r>
              <a:rPr lang="es-ES_tradnl" smtClean="0"/>
              <a:t>hola</a:t>
            </a:r>
            <a:endParaRPr lang="es-ES_trad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Título"/>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0" name="9 Marcador de fecha"/>
          <p:cNvSpPr>
            <a:spLocks noGrp="1"/>
          </p:cNvSpPr>
          <p:nvPr>
            <p:ph type="dt" sz="half" idx="10"/>
          </p:nvPr>
        </p:nvSpPr>
        <p:spPr>
          <a:xfrm>
            <a:off x="5562600" y="6509004"/>
            <a:ext cx="3002280" cy="274320"/>
          </a:xfrm>
        </p:spPr>
        <p:txBody>
          <a:bodyPr vert="horz" rtlCol="0"/>
          <a:lstStyle>
            <a:extLst/>
          </a:lstStyle>
          <a:p>
            <a:fld id="{7B8CB7EF-8D9B-492A-B23B-F9AA35E27F3F}" type="datetime1">
              <a:rPr lang="es-ES_tradnl" smtClean="0"/>
              <a:pPr/>
              <a:t>16/05/2014</a:t>
            </a:fld>
            <a:endParaRPr lang="es-ES_tradnl"/>
          </a:p>
        </p:txBody>
      </p:sp>
      <p:sp>
        <p:nvSpPr>
          <p:cNvPr id="11" name="10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668673B-1570-4456-B3F8-72D671EFD242}" type="slidenum">
              <a:rPr lang="es-ES_tradnl" smtClean="0"/>
              <a:pPr/>
              <a:t>‹Nº›</a:t>
            </a:fld>
            <a:endParaRPr lang="es-ES_tradnl"/>
          </a:p>
        </p:txBody>
      </p:sp>
      <p:sp>
        <p:nvSpPr>
          <p:cNvPr id="12" name="11 Marcador de pie de página"/>
          <p:cNvSpPr>
            <a:spLocks noGrp="1"/>
          </p:cNvSpPr>
          <p:nvPr>
            <p:ph type="ftr" sz="quarter" idx="12"/>
          </p:nvPr>
        </p:nvSpPr>
        <p:spPr>
          <a:xfrm>
            <a:off x="1600200" y="6509004"/>
            <a:ext cx="3907464" cy="274320"/>
          </a:xfrm>
        </p:spPr>
        <p:txBody>
          <a:bodyPr vert="horz" rtlCol="0"/>
          <a:lstStyle>
            <a:extLst/>
          </a:lstStyle>
          <a:p>
            <a:r>
              <a:rPr lang="es-ES" smtClean="0"/>
              <a:t>Evaluación de un Algoritmo Genético Celular para el problema de Corte de Piezas</a:t>
            </a:r>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37CACE93-EF76-45DA-8105-E8BF14A018E5}" type="datetime1">
              <a:rPr lang="es-ES_tradnl" smtClean="0"/>
              <a:pPr/>
              <a:t>16/05/2014</a:t>
            </a:fld>
            <a:endParaRPr lang="es-ES_tradnl"/>
          </a:p>
        </p:txBody>
      </p:sp>
      <p:sp>
        <p:nvSpPr>
          <p:cNvPr id="5" name="4 Marcador de pie de página"/>
          <p:cNvSpPr>
            <a:spLocks noGrp="1"/>
          </p:cNvSpPr>
          <p:nvPr>
            <p:ph type="ftr" sz="quarter" idx="11"/>
          </p:nvPr>
        </p:nvSpPr>
        <p:spPr/>
        <p:txBody>
          <a:bodyPr/>
          <a:lstStyle>
            <a:extLst/>
          </a:lstStyle>
          <a:p>
            <a:r>
              <a:rPr lang="es-ES" smtClean="0"/>
              <a:t>Evaluación de un Algoritmo Genético Celular para el problema de Corte de Piezas</a:t>
            </a:r>
            <a:endParaRPr lang="es-ES_tradnl"/>
          </a:p>
        </p:txBody>
      </p:sp>
      <p:sp>
        <p:nvSpPr>
          <p:cNvPr id="6" name="5 Marcador de número de diapositiva"/>
          <p:cNvSpPr>
            <a:spLocks noGrp="1"/>
          </p:cNvSpPr>
          <p:nvPr>
            <p:ph type="sldNum" sz="quarter" idx="12"/>
          </p:nvPr>
        </p:nvSpPr>
        <p:spPr/>
        <p:txBody>
          <a:bodyPr/>
          <a:lstStyle>
            <a:extLst/>
          </a:lstStyle>
          <a:p>
            <a:fld id="{0668673B-1570-4456-B3F8-72D671EFD242}" type="slidenum">
              <a:rPr lang="es-ES_tradnl" smtClean="0"/>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lvl1pPr algn="l">
              <a:defRPr/>
            </a:lvl1pPr>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C2ABA69B-FC52-40DD-A8FA-4210B78C5719}" type="datetime1">
              <a:rPr lang="es-ES_tradnl" smtClean="0"/>
              <a:pPr/>
              <a:t>16/05/2014</a:t>
            </a:fld>
            <a:endParaRPr lang="es-ES_tradnl"/>
          </a:p>
        </p:txBody>
      </p:sp>
      <p:sp>
        <p:nvSpPr>
          <p:cNvPr id="5" name="4 Marcador de pie de página"/>
          <p:cNvSpPr>
            <a:spLocks noGrp="1"/>
          </p:cNvSpPr>
          <p:nvPr>
            <p:ph type="ftr" sz="quarter" idx="11"/>
          </p:nvPr>
        </p:nvSpPr>
        <p:spPr/>
        <p:txBody>
          <a:bodyPr/>
          <a:lstStyle>
            <a:extLst/>
          </a:lstStyle>
          <a:p>
            <a:r>
              <a:rPr lang="es-ES" smtClean="0"/>
              <a:t>Evaluación de un Algoritmo Genético Celular para el problema de Corte de Piezas</a:t>
            </a:r>
            <a:endParaRPr lang="es-ES_tradnl"/>
          </a:p>
        </p:txBody>
      </p:sp>
      <p:sp>
        <p:nvSpPr>
          <p:cNvPr id="6" name="5 Marcador de número de diapositiva"/>
          <p:cNvSpPr>
            <a:spLocks noGrp="1"/>
          </p:cNvSpPr>
          <p:nvPr>
            <p:ph type="sldNum" sz="quarter" idx="12"/>
          </p:nvPr>
        </p:nvSpPr>
        <p:spPr/>
        <p:txBody>
          <a:bodyPr/>
          <a:lstStyle>
            <a:extLst/>
          </a:lstStyle>
          <a:p>
            <a:fld id="{0668673B-1570-4456-B3F8-72D671EFD242}" type="slidenum">
              <a:rPr lang="es-ES_tradnl" smtClean="0"/>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C0A8BCF-E199-47F0-82F5-9499F559D02F}" type="datetime1">
              <a:rPr lang="es-ES_tradnl" smtClean="0"/>
              <a:pPr/>
              <a:t>16/05/2014</a:t>
            </a:fld>
            <a:endParaRPr lang="es-ES_tradnl"/>
          </a:p>
        </p:txBody>
      </p:sp>
      <p:sp>
        <p:nvSpPr>
          <p:cNvPr id="5" name="4 Marcador de pie de página"/>
          <p:cNvSpPr>
            <a:spLocks noGrp="1"/>
          </p:cNvSpPr>
          <p:nvPr>
            <p:ph type="ftr" sz="quarter" idx="11"/>
          </p:nvPr>
        </p:nvSpPr>
        <p:spPr/>
        <p:txBody>
          <a:bodyPr/>
          <a:lstStyle>
            <a:extLst/>
          </a:lstStyle>
          <a:p>
            <a:r>
              <a:rPr lang="es-ES" smtClean="0"/>
              <a:t>Evaluación de un Algoritmo Genético Celular para el problema de Corte de Piezas</a:t>
            </a:r>
            <a:endParaRPr lang="es-ES_tradnl"/>
          </a:p>
        </p:txBody>
      </p:sp>
      <p:sp>
        <p:nvSpPr>
          <p:cNvPr id="6" name="5 Marcador de número de diapositiva"/>
          <p:cNvSpPr>
            <a:spLocks noGrp="1"/>
          </p:cNvSpPr>
          <p:nvPr>
            <p:ph type="sldNum" sz="quarter" idx="12"/>
          </p:nvPr>
        </p:nvSpPr>
        <p:spPr/>
        <p:txBody>
          <a:bodyPr/>
          <a:lstStyle>
            <a:extLst/>
          </a:lstStyle>
          <a:p>
            <a:fld id="{0668673B-1570-4456-B3F8-72D671EFD242}" type="slidenum">
              <a:rPr lang="es-ES_tradnl" smtClean="0"/>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a:xfrm>
            <a:off x="5562600" y="6513670"/>
            <a:ext cx="3002280" cy="274320"/>
          </a:xfrm>
        </p:spPr>
        <p:txBody>
          <a:bodyPr vert="horz" rtlCol="0"/>
          <a:lstStyle>
            <a:extLst/>
          </a:lstStyle>
          <a:p>
            <a:fld id="{224BE3B4-B6F0-4B50-B153-B246094E119B}" type="datetime1">
              <a:rPr lang="es-ES_tradnl" smtClean="0"/>
              <a:pPr/>
              <a:t>16/05/2014</a:t>
            </a:fld>
            <a:endParaRPr lang="es-ES_tradnl"/>
          </a:p>
        </p:txBody>
      </p:sp>
      <p:sp>
        <p:nvSpPr>
          <p:cNvPr id="9" name="8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668673B-1570-4456-B3F8-72D671EFD242}" type="slidenum">
              <a:rPr lang="es-ES_tradnl" smtClean="0"/>
              <a:pPr/>
              <a:t>‹Nº›</a:t>
            </a:fld>
            <a:endParaRPr lang="es-ES_tradnl"/>
          </a:p>
        </p:txBody>
      </p:sp>
      <p:sp>
        <p:nvSpPr>
          <p:cNvPr id="10" name="9 Marcador de pie de página"/>
          <p:cNvSpPr>
            <a:spLocks noGrp="1"/>
          </p:cNvSpPr>
          <p:nvPr>
            <p:ph type="ftr" sz="quarter" idx="12"/>
          </p:nvPr>
        </p:nvSpPr>
        <p:spPr>
          <a:xfrm>
            <a:off x="1600200" y="6513670"/>
            <a:ext cx="3907464" cy="274320"/>
          </a:xfrm>
        </p:spPr>
        <p:txBody>
          <a:bodyPr vert="horz" rtlCol="0"/>
          <a:lstStyle>
            <a:extLst/>
          </a:lstStyle>
          <a:p>
            <a:r>
              <a:rPr lang="es-ES" smtClean="0"/>
              <a:t>Evaluación de un Algoritmo Genético Celular para el problema de Corte de Piezas</a:t>
            </a:r>
            <a:endParaRPr lang="es-ES_trad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EE5AD26-048A-433E-92E5-0F0F962A0C1B}" type="datetime1">
              <a:rPr lang="es-ES_tradnl" smtClean="0"/>
              <a:pPr/>
              <a:t>16/05/2014</a:t>
            </a:fld>
            <a:endParaRPr lang="es-ES_tradnl"/>
          </a:p>
        </p:txBody>
      </p:sp>
      <p:sp>
        <p:nvSpPr>
          <p:cNvPr id="6" name="5 Marcador de pie de página"/>
          <p:cNvSpPr>
            <a:spLocks noGrp="1"/>
          </p:cNvSpPr>
          <p:nvPr>
            <p:ph type="ftr" sz="quarter" idx="11"/>
          </p:nvPr>
        </p:nvSpPr>
        <p:spPr/>
        <p:txBody>
          <a:bodyPr/>
          <a:lstStyle>
            <a:extLst/>
          </a:lstStyle>
          <a:p>
            <a:r>
              <a:rPr lang="es-ES" smtClean="0"/>
              <a:t>Evaluación de un Algoritmo Genético Celular para el problema de Corte de Piezas</a:t>
            </a:r>
            <a:endParaRPr lang="es-ES_tradnl"/>
          </a:p>
        </p:txBody>
      </p:sp>
      <p:sp>
        <p:nvSpPr>
          <p:cNvPr id="7" name="6 Marcador de número de diapositiva"/>
          <p:cNvSpPr>
            <a:spLocks noGrp="1"/>
          </p:cNvSpPr>
          <p:nvPr>
            <p:ph type="sldNum" sz="quarter" idx="12"/>
          </p:nvPr>
        </p:nvSpPr>
        <p:spPr>
          <a:xfrm>
            <a:off x="8641080" y="6514568"/>
            <a:ext cx="464288" cy="274320"/>
          </a:xfrm>
        </p:spPr>
        <p:txBody>
          <a:bodyPr/>
          <a:lstStyle>
            <a:extLst/>
          </a:lstStyle>
          <a:p>
            <a:fld id="{0668673B-1570-4456-B3F8-72D671EFD242}" type="slidenum">
              <a:rPr lang="es-ES_tradnl" smtClean="0"/>
              <a:pPr/>
              <a:t>‹Nº›</a:t>
            </a:fld>
            <a:endParaRPr lang="es-ES_tradnl"/>
          </a:p>
        </p:txBody>
      </p:sp>
      <p:sp>
        <p:nvSpPr>
          <p:cNvPr id="10" name="9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10 Rectángulo"/>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1 Título"/>
          <p:cNvSpPr>
            <a:spLocks noGrp="1"/>
          </p:cNvSpPr>
          <p:nvPr>
            <p:ph type="title"/>
          </p:nvPr>
        </p:nvSpPr>
        <p:spPr>
          <a:xfrm>
            <a:off x="457200" y="251948"/>
            <a:ext cx="8229600"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93496078-07AD-406C-81C7-49FF19FE1F5A}" type="datetime1">
              <a:rPr lang="es-ES_tradnl" smtClean="0"/>
              <a:pPr/>
              <a:t>16/05/2014</a:t>
            </a:fld>
            <a:endParaRPr lang="es-ES_tradnl"/>
          </a:p>
        </p:txBody>
      </p:sp>
      <p:sp>
        <p:nvSpPr>
          <p:cNvPr id="8" name="7 Marcador de pie de página"/>
          <p:cNvSpPr>
            <a:spLocks noGrp="1"/>
          </p:cNvSpPr>
          <p:nvPr>
            <p:ph type="ftr" sz="quarter" idx="11"/>
          </p:nvPr>
        </p:nvSpPr>
        <p:spPr/>
        <p:txBody>
          <a:bodyPr/>
          <a:lstStyle>
            <a:extLst/>
          </a:lstStyle>
          <a:p>
            <a:r>
              <a:rPr lang="es-ES" smtClean="0"/>
              <a:t>Evaluación de un Algoritmo Genético Celular para el problema de Corte de Piezas</a:t>
            </a:r>
            <a:endParaRPr lang="es-ES_tradnl"/>
          </a:p>
        </p:txBody>
      </p:sp>
      <p:sp>
        <p:nvSpPr>
          <p:cNvPr id="9" name="8 Marcador de número de diapositiva"/>
          <p:cNvSpPr>
            <a:spLocks noGrp="1"/>
          </p:cNvSpPr>
          <p:nvPr>
            <p:ph type="sldNum" sz="quarter" idx="12"/>
          </p:nvPr>
        </p:nvSpPr>
        <p:spPr>
          <a:xfrm>
            <a:off x="8641080" y="6514568"/>
            <a:ext cx="464288" cy="274320"/>
          </a:xfrm>
        </p:spPr>
        <p:txBody>
          <a:bodyPr/>
          <a:lstStyle>
            <a:extLst/>
          </a:lstStyle>
          <a:p>
            <a:fld id="{0668673B-1570-4456-B3F8-72D671EFD242}" type="slidenum">
              <a:rPr lang="es-ES_tradnl" smtClean="0"/>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3218"/>
            <a:ext cx="8229600"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2BCA166D-D00A-421A-B02B-A4F1E27CF172}" type="datetime1">
              <a:rPr lang="es-ES_tradnl" smtClean="0"/>
              <a:pPr/>
              <a:t>16/05/2014</a:t>
            </a:fld>
            <a:endParaRPr lang="es-ES_tradnl"/>
          </a:p>
        </p:txBody>
      </p:sp>
      <p:sp>
        <p:nvSpPr>
          <p:cNvPr id="4" name="3 Marcador de pie de página"/>
          <p:cNvSpPr>
            <a:spLocks noGrp="1"/>
          </p:cNvSpPr>
          <p:nvPr>
            <p:ph type="ftr" sz="quarter" idx="11"/>
          </p:nvPr>
        </p:nvSpPr>
        <p:spPr/>
        <p:txBody>
          <a:bodyPr/>
          <a:lstStyle>
            <a:extLst/>
          </a:lstStyle>
          <a:p>
            <a:r>
              <a:rPr lang="es-ES" smtClean="0"/>
              <a:t>Evaluación de un Algoritmo Genético Celular para el problema de Corte de Piezas</a:t>
            </a:r>
            <a:endParaRPr lang="es-ES_tradnl"/>
          </a:p>
        </p:txBody>
      </p:sp>
      <p:sp>
        <p:nvSpPr>
          <p:cNvPr id="5" name="4 Marcador de número de diapositiva"/>
          <p:cNvSpPr>
            <a:spLocks noGrp="1"/>
          </p:cNvSpPr>
          <p:nvPr>
            <p:ph type="sldNum" sz="quarter" idx="12"/>
          </p:nvPr>
        </p:nvSpPr>
        <p:spPr/>
        <p:txBody>
          <a:bodyPr/>
          <a:lstStyle>
            <a:extLst/>
          </a:lstStyle>
          <a:p>
            <a:fld id="{0668673B-1570-4456-B3F8-72D671EFD242}" type="slidenum">
              <a:rPr lang="es-ES_tradnl" smtClean="0"/>
              <a:pPr/>
              <a:t>‹Nº›</a:t>
            </a:fld>
            <a:endParaRPr lang="es-ES_tradnl"/>
          </a:p>
        </p:txBody>
      </p:sp>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27EED36C-FF16-41A2-8956-4051056DB879}" type="datetime1">
              <a:rPr lang="es-ES_tradnl" smtClean="0"/>
              <a:pPr/>
              <a:t>16/05/2014</a:t>
            </a:fld>
            <a:endParaRPr lang="es-ES_tradnl"/>
          </a:p>
        </p:txBody>
      </p:sp>
      <p:sp>
        <p:nvSpPr>
          <p:cNvPr id="3" name="2 Marcador de pie de página"/>
          <p:cNvSpPr>
            <a:spLocks noGrp="1"/>
          </p:cNvSpPr>
          <p:nvPr>
            <p:ph type="ftr" sz="quarter" idx="11"/>
          </p:nvPr>
        </p:nvSpPr>
        <p:spPr/>
        <p:txBody>
          <a:bodyPr/>
          <a:lstStyle>
            <a:extLst/>
          </a:lstStyle>
          <a:p>
            <a:r>
              <a:rPr lang="es-ES" smtClean="0"/>
              <a:t>Evaluación de un Algoritmo Genético Celular para el problema de Corte de Piezas</a:t>
            </a:r>
            <a:endParaRPr lang="es-ES_tradnl"/>
          </a:p>
        </p:txBody>
      </p:sp>
      <p:sp>
        <p:nvSpPr>
          <p:cNvPr id="4" name="3 Marcador de número de diapositiva"/>
          <p:cNvSpPr>
            <a:spLocks noGrp="1"/>
          </p:cNvSpPr>
          <p:nvPr>
            <p:ph type="sldNum" sz="quarter" idx="12"/>
          </p:nvPr>
        </p:nvSpPr>
        <p:spPr/>
        <p:txBody>
          <a:bodyPr/>
          <a:lstStyle>
            <a:extLst/>
          </a:lstStyle>
          <a:p>
            <a:fld id="{0668673B-1570-4456-B3F8-72D671EFD242}" type="slidenum">
              <a:rPr lang="es-ES_tradnl" smtClean="0"/>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963136" y="304800"/>
            <a:ext cx="3931920" cy="762000"/>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9" name="8 Marcador de fecha"/>
          <p:cNvSpPr>
            <a:spLocks noGrp="1"/>
          </p:cNvSpPr>
          <p:nvPr>
            <p:ph type="dt" sz="half" idx="10"/>
          </p:nvPr>
        </p:nvSpPr>
        <p:spPr>
          <a:xfrm>
            <a:off x="5562600" y="6513670"/>
            <a:ext cx="3002280" cy="274320"/>
          </a:xfrm>
        </p:spPr>
        <p:txBody>
          <a:bodyPr vert="horz" rtlCol="0"/>
          <a:lstStyle>
            <a:extLst/>
          </a:lstStyle>
          <a:p>
            <a:fld id="{653C359B-387E-4E41-87CE-22635A053174}" type="datetime1">
              <a:rPr lang="es-ES_tradnl" smtClean="0"/>
              <a:pPr/>
              <a:t>16/05/2014</a:t>
            </a:fld>
            <a:endParaRPr lang="es-ES_tradnl"/>
          </a:p>
        </p:txBody>
      </p:sp>
      <p:sp>
        <p:nvSpPr>
          <p:cNvPr id="10" name="9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668673B-1570-4456-B3F8-72D671EFD242}" type="slidenum">
              <a:rPr lang="es-ES_tradnl" smtClean="0"/>
              <a:pPr/>
              <a:t>‹Nº›</a:t>
            </a:fld>
            <a:endParaRPr lang="es-ES_tradnl"/>
          </a:p>
        </p:txBody>
      </p:sp>
      <p:sp>
        <p:nvSpPr>
          <p:cNvPr id="11" name="10 Marcador de pie de página"/>
          <p:cNvSpPr>
            <a:spLocks noGrp="1"/>
          </p:cNvSpPr>
          <p:nvPr>
            <p:ph type="ftr" sz="quarter" idx="12"/>
          </p:nvPr>
        </p:nvSpPr>
        <p:spPr>
          <a:xfrm>
            <a:off x="1600200" y="6513670"/>
            <a:ext cx="3907464" cy="274320"/>
          </a:xfrm>
        </p:spPr>
        <p:txBody>
          <a:bodyPr vert="horz" rtlCol="0"/>
          <a:lstStyle>
            <a:extLst/>
          </a:lstStyle>
          <a:p>
            <a:r>
              <a:rPr lang="es-ES" smtClean="0"/>
              <a:t>Evaluación de un Algoritmo Genético Celular para el problema de Corte de Piezas</a:t>
            </a:r>
            <a:endParaRPr lang="es-ES_tradnl"/>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6509004"/>
            <a:ext cx="3002280" cy="274320"/>
          </a:xfrm>
        </p:spPr>
        <p:txBody>
          <a:bodyPr vert="horz" rtlCol="0"/>
          <a:lstStyle>
            <a:extLst/>
          </a:lstStyle>
          <a:p>
            <a:fld id="{0C93ACD9-DA33-4938-A17B-184B2831F559}" type="datetime1">
              <a:rPr lang="es-ES_tradnl" smtClean="0"/>
              <a:pPr/>
              <a:t>16/05/2014</a:t>
            </a:fld>
            <a:endParaRPr lang="es-ES_tradnl"/>
          </a:p>
        </p:txBody>
      </p:sp>
      <p:sp>
        <p:nvSpPr>
          <p:cNvPr id="9" name="8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668673B-1570-4456-B3F8-72D671EFD242}" type="slidenum">
              <a:rPr lang="es-ES_tradnl" smtClean="0"/>
              <a:pPr/>
              <a:t>‹Nº›</a:t>
            </a:fld>
            <a:endParaRPr lang="es-ES_tradnl"/>
          </a:p>
        </p:txBody>
      </p:sp>
      <p:sp>
        <p:nvSpPr>
          <p:cNvPr id="10" name="9 Marcador de pie de página"/>
          <p:cNvSpPr>
            <a:spLocks noGrp="1"/>
          </p:cNvSpPr>
          <p:nvPr>
            <p:ph type="ftr" sz="quarter" idx="12"/>
          </p:nvPr>
        </p:nvSpPr>
        <p:spPr>
          <a:xfrm>
            <a:off x="1600200" y="6509004"/>
            <a:ext cx="3907464" cy="274320"/>
          </a:xfrm>
        </p:spPr>
        <p:txBody>
          <a:bodyPr vert="horz" rtlCol="0"/>
          <a:lstStyle>
            <a:extLst/>
          </a:lstStyle>
          <a:p>
            <a:r>
              <a:rPr lang="es-ES" smtClean="0"/>
              <a:t>Evaluación de un Algoritmo Genético Celular para el problema de Corte de Piezas</a:t>
            </a:r>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Marcador de pie de página"/>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r>
              <a:rPr lang="es-ES" smtClean="0"/>
              <a:t>Evaluación de un Algoritmo Genético Celular para el problema de Corte de Piezas</a:t>
            </a:r>
            <a:endParaRPr lang="es-ES_tradnl"/>
          </a:p>
        </p:txBody>
      </p:sp>
      <p:sp>
        <p:nvSpPr>
          <p:cNvPr id="14" name="13 Marcador de fecha"/>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286F699-04FE-4796-8B35-3E94948765C1}" type="datetime1">
              <a:rPr lang="es-ES_tradnl" smtClean="0"/>
              <a:pPr/>
              <a:t>16/05/2014</a:t>
            </a:fld>
            <a:endParaRPr lang="es-ES_tradnl"/>
          </a:p>
        </p:txBody>
      </p:sp>
      <p:sp>
        <p:nvSpPr>
          <p:cNvPr id="23" name="22 Marcador de número de diapositiva"/>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668673B-1570-4456-B3F8-72D671EFD242}" type="slidenum">
              <a:rPr lang="es-ES_tradnl" smtClean="0"/>
              <a:pPr/>
              <a:t>‹Nº›</a:t>
            </a:fld>
            <a:endParaRPr lang="es-ES_tradnl"/>
          </a:p>
        </p:txBody>
      </p:sp>
      <p:sp>
        <p:nvSpPr>
          <p:cNvPr id="22" name="21 Marcador de título"/>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40.png"/><Relationship Id="rId4" Type="http://schemas.openxmlformats.org/officeDocument/2006/relationships/image" Target="../media/image39.emf"/></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6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package" Target="../embeddings/Hoja_de_c_lculo_de_Microsoft_Office_Excel1.xlsx"/></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vmlDrawing" Target="../drawings/vmlDrawing5.vml"/><Relationship Id="rId4" Type="http://schemas.openxmlformats.org/officeDocument/2006/relationships/package" Target="../embeddings/Hoja_de_c_lculo_de_Microsoft_Office_Excel2.xlsx"/></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5.jpeg"/><Relationship Id="rId7"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8.jpeg"/><Relationship Id="rId11" Type="http://schemas.microsoft.com/office/2007/relationships/diagramDrawing" Target="../diagrams/drawing1.xml"/><Relationship Id="rId5" Type="http://schemas.openxmlformats.org/officeDocument/2006/relationships/image" Target="../media/image7.jpeg"/><Relationship Id="rId10" Type="http://schemas.openxmlformats.org/officeDocument/2006/relationships/diagramColors" Target="../diagrams/colors1.xml"/><Relationship Id="rId4" Type="http://schemas.openxmlformats.org/officeDocument/2006/relationships/image" Target="../media/image6.jpeg"/><Relationship Id="rId9"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5.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vmlDrawing" Target="../drawings/vmlDrawing6.vml"/><Relationship Id="rId4" Type="http://schemas.openxmlformats.org/officeDocument/2006/relationships/package" Target="../embeddings/Hoja_de_c_lculo_de_Microsoft_Office_Excel3.xlsx"/></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vmlDrawing" Target="../drawings/vmlDrawing7.vml"/><Relationship Id="rId4" Type="http://schemas.openxmlformats.org/officeDocument/2006/relationships/package" Target="../embeddings/Hoja_de_c_lculo_de_Microsoft_Office_Excel4.xlsx"/></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package" Target="../embeddings/Hoja_de_c_lculo_de_Microsoft_Office_Excel5.xlsx"/></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3.jpeg"/><Relationship Id="rId3" Type="http://schemas.openxmlformats.org/officeDocument/2006/relationships/hyperlink" Target="http://www.cepi.org/node/16197" TargetMode="External"/><Relationship Id="rId7" Type="http://schemas.openxmlformats.org/officeDocument/2006/relationships/diagramColors" Target="../diagrams/colors2.xml"/><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2.xml"/><Relationship Id="rId11" Type="http://schemas.openxmlformats.org/officeDocument/2006/relationships/image" Target="../media/image11.jpeg"/><Relationship Id="rId5" Type="http://schemas.openxmlformats.org/officeDocument/2006/relationships/diagramLayout" Target="../diagrams/layout2.xml"/><Relationship Id="rId10" Type="http://schemas.openxmlformats.org/officeDocument/2006/relationships/image" Target="../media/image10.png"/><Relationship Id="rId4" Type="http://schemas.openxmlformats.org/officeDocument/2006/relationships/diagramData" Target="../diagrams/data2.xml"/><Relationship Id="rId9" Type="http://schemas.openxmlformats.org/officeDocument/2006/relationships/image" Target="../media/image9.pn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6.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9.jpe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grayscl/>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3861048"/>
            <a:ext cx="8208912" cy="1512168"/>
          </a:xfrm>
        </p:spPr>
        <p:txBody>
          <a:bodyPr>
            <a:noAutofit/>
          </a:bodyPr>
          <a:lstStyle/>
          <a:p>
            <a:pPr algn="ctr"/>
            <a:r>
              <a:rPr lang="es-ES_tradnl" sz="3200" b="1" dirty="0" smtClean="0">
                <a:solidFill>
                  <a:schemeClr val="accent1">
                    <a:tint val="88000"/>
                    <a:satMod val="150000"/>
                  </a:schemeClr>
                </a:solidFill>
              </a:rPr>
              <a:t>Evaluación de un algoritmo genético celular para el problema de corte de piezas</a:t>
            </a:r>
            <a:endParaRPr lang="es-ES_tradnl" sz="3200" b="1" dirty="0">
              <a:solidFill>
                <a:schemeClr val="accent1">
                  <a:tint val="88000"/>
                  <a:satMod val="150000"/>
                </a:schemeClr>
              </a:solidFill>
            </a:endParaRPr>
          </a:p>
        </p:txBody>
      </p:sp>
      <p:sp>
        <p:nvSpPr>
          <p:cNvPr id="3" name="2 Subtítulo"/>
          <p:cNvSpPr>
            <a:spLocks noGrp="1"/>
          </p:cNvSpPr>
          <p:nvPr>
            <p:ph type="subTitle" idx="1"/>
          </p:nvPr>
        </p:nvSpPr>
        <p:spPr>
          <a:xfrm>
            <a:off x="4499992" y="5685758"/>
            <a:ext cx="4608512" cy="1199626"/>
          </a:xfrm>
        </p:spPr>
        <p:txBody>
          <a:bodyPr>
            <a:normAutofit fontScale="47500" lnSpcReduction="20000"/>
          </a:bodyPr>
          <a:lstStyle/>
          <a:p>
            <a:r>
              <a:rPr lang="es-ES_tradnl" sz="3300" dirty="0" smtClean="0"/>
              <a:t>Diego Abelardo Soto Jara</a:t>
            </a:r>
          </a:p>
          <a:p>
            <a:pPr algn="ctr"/>
            <a:endParaRPr lang="es-ES_tradnl" dirty="0" smtClean="0"/>
          </a:p>
          <a:p>
            <a:pPr algn="ctr"/>
            <a:endParaRPr lang="es-ES_tradnl" dirty="0" smtClean="0"/>
          </a:p>
          <a:p>
            <a:r>
              <a:rPr lang="es-ES_tradnl" dirty="0" smtClean="0"/>
              <a:t>Profesor guía: Víctor Parada Daza</a:t>
            </a:r>
          </a:p>
          <a:p>
            <a:r>
              <a:rPr lang="es-ES_tradnl" dirty="0" smtClean="0"/>
              <a:t>Comisión: Mauricio Marín,  Claudio Henríquez</a:t>
            </a:r>
          </a:p>
          <a:p>
            <a:endParaRPr lang="es-ES_tradnl" dirty="0"/>
          </a:p>
        </p:txBody>
      </p:sp>
      <p:pic>
        <p:nvPicPr>
          <p:cNvPr id="9" name="8 Imagen" descr="http://www.usach.cl/arch/img/Logos/Logo-Monocolor-Negro_PNG.png"/>
          <p:cNvPicPr/>
          <p:nvPr/>
        </p:nvPicPr>
        <p:blipFill>
          <a:blip r:embed="rId3" cstate="print">
            <a:grayscl/>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bwMode="auto">
          <a:xfrm>
            <a:off x="7764292" y="428604"/>
            <a:ext cx="912164" cy="1272204"/>
          </a:xfrm>
          <a:prstGeom prst="rect">
            <a:avLst/>
          </a:prstGeom>
          <a:noFill/>
          <a:ln>
            <a:noFill/>
          </a:ln>
        </p:spPr>
      </p:pic>
      <p:pic>
        <p:nvPicPr>
          <p:cNvPr id="6" name="5 Imagen" descr="fig5e.gif"/>
          <p:cNvPicPr>
            <a:picLocks noChangeAspect="1"/>
          </p:cNvPicPr>
          <p:nvPr/>
        </p:nvPicPr>
        <p:blipFill>
          <a:blip r:embed="rId4" cstate="print">
            <a:lum bright="31000" contrast="-70000"/>
          </a:blip>
          <a:stretch>
            <a:fillRect/>
          </a:stretch>
        </p:blipFill>
        <p:spPr>
          <a:xfrm>
            <a:off x="3347864" y="2132856"/>
            <a:ext cx="2376264" cy="1733426"/>
          </a:xfrm>
          <a:prstGeom prst="rect">
            <a:avLst/>
          </a:prstGeom>
          <a:noFill/>
          <a:ln>
            <a:noFill/>
          </a:ln>
        </p:spPr>
      </p:pic>
      <p:sp>
        <p:nvSpPr>
          <p:cNvPr id="7" name="6 Rectángulo"/>
          <p:cNvSpPr/>
          <p:nvPr/>
        </p:nvSpPr>
        <p:spPr>
          <a:xfrm>
            <a:off x="1619672" y="489446"/>
            <a:ext cx="5904656" cy="646331"/>
          </a:xfrm>
          <a:prstGeom prst="rect">
            <a:avLst/>
          </a:prstGeom>
        </p:spPr>
        <p:txBody>
          <a:bodyPr wrap="square">
            <a:spAutoFit/>
          </a:bodyPr>
          <a:lstStyle/>
          <a:p>
            <a:pPr algn="ctr"/>
            <a:r>
              <a:rPr lang="es-CL" sz="1200" dirty="0" smtClean="0"/>
              <a:t>UNIVERSIDAD DE SANTIAGO DE CHILE</a:t>
            </a:r>
          </a:p>
          <a:p>
            <a:pPr algn="ctr"/>
            <a:r>
              <a:rPr lang="es-CL" sz="1200" dirty="0" smtClean="0"/>
              <a:t>FACULTAD DE INGENIERÍA</a:t>
            </a:r>
          </a:p>
          <a:p>
            <a:pPr algn="ctr"/>
            <a:r>
              <a:rPr lang="es-CL" sz="1200" dirty="0" smtClean="0"/>
              <a:t>DEPARTAMENTO DE INGENIERÍA INFORMÁTICA</a:t>
            </a:r>
            <a:endParaRPr lang="es-CL"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Introducción</a:t>
            </a:r>
            <a:r>
              <a:rPr lang="es-ES_tradnl" sz="1800" dirty="0" smtClean="0">
                <a:solidFill>
                  <a:schemeClr val="accent1">
                    <a:tint val="88000"/>
                    <a:satMod val="150000"/>
                  </a:schemeClr>
                </a:solidFill>
              </a:rPr>
              <a:t> / AG: Estructuración de la población  (7/10)</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7" name="6 Marcador de contenido"/>
          <p:cNvSpPr>
            <a:spLocks noGrp="1"/>
          </p:cNvSpPr>
          <p:nvPr>
            <p:ph sz="half" idx="1"/>
          </p:nvPr>
        </p:nvSpPr>
        <p:spPr>
          <a:xfrm>
            <a:off x="611560" y="980728"/>
            <a:ext cx="5616624" cy="4673818"/>
          </a:xfrm>
        </p:spPr>
        <p:txBody>
          <a:bodyPr/>
          <a:lstStyle/>
          <a:p>
            <a:endParaRPr lang="es-ES" dirty="0"/>
          </a:p>
        </p:txBody>
      </p:sp>
      <p:sp>
        <p:nvSpPr>
          <p:cNvPr id="10" name="9 Marcador de número de diapositiva"/>
          <p:cNvSpPr>
            <a:spLocks noGrp="1"/>
          </p:cNvSpPr>
          <p:nvPr>
            <p:ph type="sldNum" sz="quarter" idx="11"/>
          </p:nvPr>
        </p:nvSpPr>
        <p:spPr/>
        <p:txBody>
          <a:bodyPr/>
          <a:lstStyle/>
          <a:p>
            <a:fld id="{0668673B-1570-4456-B3F8-72D671EFD242}" type="slidenum">
              <a:rPr lang="es-ES_tradnl" smtClean="0"/>
              <a:pPr/>
              <a:t>10</a:t>
            </a:fld>
            <a:endParaRPr lang="es-ES_tradnl"/>
          </a:p>
        </p:txBody>
      </p:sp>
      <p:sp>
        <p:nvSpPr>
          <p:cNvPr id="12"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ontrols>
      <p:control spid="80899" name="ShockwaveFlash1" r:id="rId2" imgW="5688724" imgH="4753639"/>
    </p:controls>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Introducción</a:t>
            </a:r>
            <a:r>
              <a:rPr lang="es-ES_tradnl" sz="1800" dirty="0" smtClean="0">
                <a:solidFill>
                  <a:schemeClr val="accent1">
                    <a:tint val="88000"/>
                    <a:satMod val="150000"/>
                  </a:schemeClr>
                </a:solidFill>
              </a:rPr>
              <a:t> / AG Celular: Ratio (8/10)</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17" name="16 Marcador de número de diapositiva"/>
          <p:cNvSpPr>
            <a:spLocks noGrp="1"/>
          </p:cNvSpPr>
          <p:nvPr>
            <p:ph type="sldNum" sz="quarter" idx="11"/>
          </p:nvPr>
        </p:nvSpPr>
        <p:spPr/>
        <p:txBody>
          <a:bodyPr/>
          <a:lstStyle/>
          <a:p>
            <a:fld id="{0668673B-1570-4456-B3F8-72D671EFD242}" type="slidenum">
              <a:rPr lang="es-ES_tradnl" smtClean="0"/>
              <a:pPr/>
              <a:t>11</a:t>
            </a:fld>
            <a:endParaRPr lang="es-ES_tradnl"/>
          </a:p>
        </p:txBody>
      </p:sp>
      <p:sp>
        <p:nvSpPr>
          <p:cNvPr id="18"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0"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99592" y="1268760"/>
            <a:ext cx="5222980" cy="760628"/>
          </a:xfrm>
          <a:prstGeom prst="rect">
            <a:avLst/>
          </a:prstGeom>
          <a:solidFill>
            <a:schemeClr val="tx1"/>
          </a:solidFill>
        </p:spPr>
      </p:pic>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86019"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55776" y="2132856"/>
            <a:ext cx="1997022" cy="576064"/>
          </a:xfrm>
          <a:prstGeom prst="rect">
            <a:avLst/>
          </a:prstGeom>
          <a:solidFill>
            <a:schemeClr val="tx1"/>
          </a:solidFill>
        </p:spPr>
      </p:pic>
      <p:pic>
        <p:nvPicPr>
          <p:cNvPr id="12" name="11 Imagen"/>
          <p:cNvPicPr/>
          <p:nvPr/>
        </p:nvPicPr>
        <p:blipFill>
          <a:blip r:embed="rId5" cstate="print">
            <a:extLst>
              <a:ext uri="{28A0092B-C50C-407E-A947-70E740481C1C}">
                <a14:useLocalDpi xmlns:wp="http://schemas.openxmlformats.org/drawingml/2006/wordprocessingDrawing"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arto="http://schemas.microsoft.com/office/word/2006/arto" xmlns:wne="http://schemas.microsoft.com/office/word/2006/wordml" xmlns:m="http://schemas.openxmlformats.org/officeDocument/2006/math" xmlns:ve="http://schemas.openxmlformats.org/markup-compatibility/2006" xmlns:pic="http://schemas.openxmlformats.org/drawingml/2006/picture" xmlns:lc="http://schemas.openxmlformats.org/drawingml/2006/lockedCanvas" val="0"/>
              </a:ext>
            </a:extLst>
          </a:blip>
          <a:stretch>
            <a:fillRect/>
          </a:stretch>
        </p:blipFill>
        <p:spPr>
          <a:xfrm>
            <a:off x="1115616" y="2852936"/>
            <a:ext cx="4819650" cy="1628775"/>
          </a:xfrm>
          <a:prstGeom prst="rect">
            <a:avLst/>
          </a:prstGeom>
        </p:spPr>
      </p:pic>
      <p:sp>
        <p:nvSpPr>
          <p:cNvPr id="13" name="6 Marcador de contenido"/>
          <p:cNvSpPr txBox="1">
            <a:spLocks/>
          </p:cNvSpPr>
          <p:nvPr/>
        </p:nvSpPr>
        <p:spPr>
          <a:xfrm>
            <a:off x="467544" y="4581128"/>
            <a:ext cx="5976664" cy="12241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pPr>
            <a:r>
              <a:rPr lang="es-ES" dirty="0" smtClean="0"/>
              <a:t>Dispersión en la población limita la rapidez de difusión de buenos individuos</a:t>
            </a:r>
          </a:p>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r>
              <a:rPr kumimoji="0" lang="es-ES" b="0" i="0" u="none" strike="noStrike" kern="1200" cap="none" spc="0" normalizeH="0" baseline="0" noProof="0" dirty="0" smtClean="0">
                <a:ln>
                  <a:noFill/>
                </a:ln>
                <a:solidFill>
                  <a:schemeClr val="tx1"/>
                </a:solidFill>
                <a:effectLst/>
                <a:uLnTx/>
                <a:uFillTx/>
                <a:latin typeface="+mn-lt"/>
                <a:ea typeface="+mn-ea"/>
                <a:cs typeface="+mn-cs"/>
              </a:rPr>
              <a:t>Contracción</a:t>
            </a:r>
            <a:r>
              <a:rPr kumimoji="0" lang="es-ES" b="0" i="0" u="none" strike="noStrike" kern="1200" cap="none" spc="0" normalizeH="0" noProof="0" dirty="0" smtClean="0">
                <a:ln>
                  <a:noFill/>
                </a:ln>
                <a:solidFill>
                  <a:schemeClr val="tx1"/>
                </a:solidFill>
                <a:effectLst/>
                <a:uLnTx/>
                <a:uFillTx/>
                <a:latin typeface="+mn-lt"/>
                <a:ea typeface="+mn-ea"/>
                <a:cs typeface="+mn-cs"/>
              </a:rPr>
              <a:t> en la vecindad limita el grado de superposición </a:t>
            </a:r>
            <a:r>
              <a:rPr kumimoji="0" lang="es-ES" b="0" i="0" u="none" strike="noStrike" kern="1200" cap="none" spc="0" normalizeH="0" noProof="0" dirty="0" smtClean="0">
                <a:ln>
                  <a:noFill/>
                </a:ln>
                <a:solidFill>
                  <a:schemeClr val="tx1"/>
                </a:solidFill>
                <a:effectLst/>
                <a:uLnTx/>
                <a:uFillTx/>
                <a:latin typeface="+mn-lt"/>
                <a:ea typeface="+mn-ea"/>
                <a:cs typeface="+mn-cs"/>
                <a:sym typeface="Wingdings" pitchFamily="2" charset="2"/>
              </a:rPr>
              <a:t> </a:t>
            </a:r>
            <a:r>
              <a:rPr lang="es-ES" dirty="0" smtClean="0">
                <a:sym typeface="Wingdings" pitchFamily="2" charset="2"/>
              </a:rPr>
              <a:t>menor </a:t>
            </a:r>
            <a:r>
              <a:rPr kumimoji="0" lang="es-ES" b="0" i="0" u="none" strike="noStrike" kern="1200" cap="none" spc="0" normalizeH="0" noProof="0" dirty="0" smtClean="0">
                <a:ln>
                  <a:noFill/>
                </a:ln>
                <a:solidFill>
                  <a:schemeClr val="tx1"/>
                </a:solidFill>
                <a:effectLst/>
                <a:uLnTx/>
                <a:uFillTx/>
                <a:latin typeface="+mn-lt"/>
                <a:ea typeface="+mn-ea"/>
                <a:cs typeface="+mn-cs"/>
                <a:sym typeface="Wingdings" pitchFamily="2" charset="2"/>
              </a:rPr>
              <a:t>nivel de migración</a:t>
            </a: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pic>
        <p:nvPicPr>
          <p:cNvPr id="15" name="42 Imagen" descr="ratio-presionSelec.png"/>
          <p:cNvPicPr/>
          <p:nvPr/>
        </p:nvPicPr>
        <p:blipFill>
          <a:blip r:embed="rId6" cstate="print"/>
          <a:stretch>
            <a:fillRect/>
          </a:stretch>
        </p:blipFill>
        <p:spPr>
          <a:xfrm>
            <a:off x="1835696" y="1412776"/>
            <a:ext cx="3312368" cy="2952328"/>
          </a:xfrm>
          <a:prstGeom prst="rect">
            <a:avLst/>
          </a:prstGeom>
        </p:spPr>
      </p:pic>
      <p:pic>
        <p:nvPicPr>
          <p:cNvPr id="16" name="15 Imagen"/>
          <p:cNvPicPr/>
          <p:nvPr/>
        </p:nvPicPr>
        <p:blipFill>
          <a:blip r:embed="rId7" cstate="print">
            <a:extLst>
              <a:ext uri="{28A0092B-C50C-407E-A947-70E740481C1C}">
                <a14:useLocalDpi xmlns:wp="http://schemas.openxmlformats.org/drawingml/2006/wordprocessingDrawing" xmlns:arto="http://schemas.microsoft.com/office/word/2006/arto"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m="http://schemas.openxmlformats.org/officeDocument/2006/math" xmlns:ve="http://schemas.openxmlformats.org/markup-compatibility/2006" xmlns:pic="http://schemas.openxmlformats.org/drawingml/2006/picture" xmlns:lc="http://schemas.openxmlformats.org/drawingml/2006/lockedCanvas" val="0"/>
              </a:ext>
            </a:extLst>
          </a:blip>
          <a:stretch>
            <a:fillRect/>
          </a:stretch>
        </p:blipFill>
        <p:spPr>
          <a:xfrm>
            <a:off x="1907704" y="4627968"/>
            <a:ext cx="3145536" cy="16093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86019"/>
                                        </p:tgtEl>
                                      </p:cBhvr>
                                    </p:animEffect>
                                    <p:set>
                                      <p:cBhvr>
                                        <p:cTn id="16" dur="1" fill="hold">
                                          <p:stCondLst>
                                            <p:cond delay="499"/>
                                          </p:stCondLst>
                                        </p:cTn>
                                        <p:tgtEl>
                                          <p:spTgt spid="86019"/>
                                        </p:tgtEl>
                                        <p:attrNameLst>
                                          <p:attrName>style.visibility</p:attrName>
                                        </p:attrNameLst>
                                      </p:cBhvr>
                                      <p:to>
                                        <p:strVal val="hidden"/>
                                      </p:to>
                                    </p:set>
                                  </p:childTnLst>
                                </p:cTn>
                              </p:par>
                              <p:par>
                                <p:cTn id="17" presetID="4" presetClass="entr" presetSubtype="16"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ox(in)">
                                      <p:cBhvr>
                                        <p:cTn id="19" dur="500"/>
                                        <p:tgtEl>
                                          <p:spTgt spid="15"/>
                                        </p:tgtEl>
                                      </p:cBhvr>
                                    </p:animEffect>
                                  </p:childTnLst>
                                </p:cTn>
                              </p:par>
                              <p:par>
                                <p:cTn id="20" presetID="4" presetClass="entr" presetSubtype="1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Introducción</a:t>
            </a:r>
            <a:r>
              <a:rPr lang="es-ES_tradnl" sz="1800" dirty="0" smtClean="0">
                <a:solidFill>
                  <a:schemeClr val="accent1">
                    <a:tint val="88000"/>
                    <a:satMod val="150000"/>
                  </a:schemeClr>
                </a:solidFill>
              </a:rPr>
              <a:t> / AG Celular: Política de actualización (9/10)</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15" name="14 Marcador de número de diapositiva"/>
          <p:cNvSpPr>
            <a:spLocks noGrp="1"/>
          </p:cNvSpPr>
          <p:nvPr>
            <p:ph type="sldNum" sz="quarter" idx="11"/>
          </p:nvPr>
        </p:nvSpPr>
        <p:spPr/>
        <p:txBody>
          <a:bodyPr/>
          <a:lstStyle/>
          <a:p>
            <a:fld id="{0668673B-1570-4456-B3F8-72D671EFD242}" type="slidenum">
              <a:rPr lang="es-ES_tradnl" smtClean="0"/>
              <a:pPr/>
              <a:t>12</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2160240"/>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r>
              <a:rPr kumimoji="0" lang="es-ES" b="0" i="0" u="none" strike="noStrike" kern="1200" cap="none" spc="0" normalizeH="0" baseline="0" noProof="0" dirty="0" smtClean="0">
                <a:ln>
                  <a:noFill/>
                </a:ln>
                <a:solidFill>
                  <a:schemeClr val="tx1"/>
                </a:solidFill>
                <a:effectLst/>
                <a:uLnTx/>
                <a:uFillTx/>
                <a:latin typeface="+mn-lt"/>
                <a:ea typeface="+mn-ea"/>
                <a:cs typeface="+mn-cs"/>
              </a:rPr>
              <a:t>Síncronas</a:t>
            </a:r>
          </a:p>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r>
              <a:rPr lang="es-ES" dirty="0" smtClean="0"/>
              <a:t>Asíncronas</a:t>
            </a:r>
          </a:p>
          <a:p>
            <a:pPr marL="914400" lvl="1" indent="-457200">
              <a:spcBef>
                <a:spcPts val="250"/>
              </a:spcBef>
              <a:buClr>
                <a:schemeClr val="accent1"/>
              </a:buClr>
              <a:buSzPct val="80000"/>
              <a:buFont typeface="Arial" pitchFamily="34" charset="0"/>
              <a:buChar char="•"/>
              <a:defRPr/>
            </a:pPr>
            <a:r>
              <a:rPr kumimoji="0" lang="es-ES" b="0" i="0" u="none" strike="noStrike" kern="1200" cap="none" spc="0" normalizeH="0" baseline="0" noProof="0" dirty="0" err="1" smtClean="0">
                <a:ln>
                  <a:noFill/>
                </a:ln>
                <a:solidFill>
                  <a:schemeClr val="tx1"/>
                </a:solidFill>
                <a:effectLst/>
                <a:uLnTx/>
                <a:uFillTx/>
                <a:latin typeface="+mn-lt"/>
                <a:ea typeface="+mn-ea"/>
                <a:cs typeface="+mn-cs"/>
              </a:rPr>
              <a:t>LineSweep</a:t>
            </a:r>
            <a:r>
              <a:rPr kumimoji="0" lang="es-ES" b="0" i="0" u="none" strike="noStrike" kern="1200" cap="none" spc="0" normalizeH="0" baseline="0" noProof="0" dirty="0" smtClean="0">
                <a:ln>
                  <a:noFill/>
                </a:ln>
                <a:solidFill>
                  <a:schemeClr val="tx1"/>
                </a:solidFill>
                <a:effectLst/>
                <a:uLnTx/>
                <a:uFillTx/>
                <a:latin typeface="+mn-lt"/>
                <a:ea typeface="+mn-ea"/>
                <a:cs typeface="+mn-cs"/>
              </a:rPr>
              <a:t> (</a:t>
            </a:r>
            <a:r>
              <a:rPr kumimoji="0" lang="es-ES" b="0" i="0" u="none" strike="noStrike" kern="1200" cap="none" spc="0" normalizeH="0" baseline="0" noProof="0" dirty="0" err="1" smtClean="0">
                <a:ln>
                  <a:noFill/>
                </a:ln>
                <a:solidFill>
                  <a:schemeClr val="tx1"/>
                </a:solidFill>
                <a:effectLst/>
                <a:uLnTx/>
                <a:uFillTx/>
                <a:latin typeface="+mn-lt"/>
                <a:ea typeface="+mn-ea"/>
                <a:cs typeface="+mn-cs"/>
              </a:rPr>
              <a:t>ls</a:t>
            </a:r>
            <a:r>
              <a:rPr kumimoji="0" lang="es-ES" b="0" i="0" u="none" strike="noStrike" kern="1200" cap="none" spc="0" normalizeH="0" baseline="0" noProof="0" dirty="0" smtClean="0">
                <a:ln>
                  <a:noFill/>
                </a:ln>
                <a:solidFill>
                  <a:schemeClr val="tx1"/>
                </a:solidFill>
                <a:effectLst/>
                <a:uLnTx/>
                <a:uFillTx/>
                <a:latin typeface="+mn-lt"/>
                <a:ea typeface="+mn-ea"/>
                <a:cs typeface="+mn-cs"/>
              </a:rPr>
              <a:t>)</a:t>
            </a:r>
          </a:p>
          <a:p>
            <a:pPr marL="914400" lvl="1" indent="-457200">
              <a:spcBef>
                <a:spcPts val="250"/>
              </a:spcBef>
              <a:buClr>
                <a:schemeClr val="accent1"/>
              </a:buClr>
              <a:buSzPct val="80000"/>
              <a:buFont typeface="Arial" pitchFamily="34" charset="0"/>
              <a:buChar char="•"/>
              <a:defRPr/>
            </a:pPr>
            <a:r>
              <a:rPr lang="es-ES" dirty="0" err="1" smtClean="0"/>
              <a:t>Fixed</a:t>
            </a:r>
            <a:r>
              <a:rPr lang="es-ES" dirty="0" smtClean="0"/>
              <a:t> </a:t>
            </a:r>
            <a:r>
              <a:rPr lang="es-ES" dirty="0" err="1" smtClean="0"/>
              <a:t>Random</a:t>
            </a:r>
            <a:r>
              <a:rPr lang="es-ES" dirty="0" smtClean="0"/>
              <a:t> </a:t>
            </a:r>
            <a:r>
              <a:rPr lang="es-ES" dirty="0" err="1" smtClean="0"/>
              <a:t>Sweep</a:t>
            </a:r>
            <a:r>
              <a:rPr lang="es-ES" dirty="0" smtClean="0"/>
              <a:t> (</a:t>
            </a:r>
            <a:r>
              <a:rPr lang="es-ES" dirty="0" err="1" smtClean="0"/>
              <a:t>frs</a:t>
            </a:r>
            <a:r>
              <a:rPr lang="es-ES" dirty="0" smtClean="0"/>
              <a:t>)</a:t>
            </a:r>
          </a:p>
          <a:p>
            <a:pPr marL="914400" lvl="1" indent="-457200">
              <a:spcBef>
                <a:spcPts val="250"/>
              </a:spcBef>
              <a:buClr>
                <a:schemeClr val="accent1"/>
              </a:buClr>
              <a:buSzPct val="80000"/>
              <a:buFont typeface="Arial" pitchFamily="34" charset="0"/>
              <a:buChar char="•"/>
              <a:defRPr/>
            </a:pPr>
            <a:r>
              <a:rPr kumimoji="0" lang="es-ES" b="0" i="0" u="none" strike="noStrike" kern="1200" cap="none" spc="0" normalizeH="0" baseline="0" noProof="0" dirty="0" smtClean="0">
                <a:ln>
                  <a:noFill/>
                </a:ln>
                <a:solidFill>
                  <a:schemeClr val="tx1"/>
                </a:solidFill>
                <a:effectLst/>
                <a:uLnTx/>
                <a:uFillTx/>
                <a:latin typeface="+mn-lt"/>
                <a:ea typeface="+mn-ea"/>
                <a:cs typeface="+mn-cs"/>
              </a:rPr>
              <a:t>New </a:t>
            </a:r>
            <a:r>
              <a:rPr kumimoji="0" lang="es-ES" b="0" i="0" u="none" strike="noStrike" kern="1200" cap="none" spc="0" normalizeH="0" baseline="0" noProof="0" dirty="0" err="1" smtClean="0">
                <a:ln>
                  <a:noFill/>
                </a:ln>
                <a:solidFill>
                  <a:schemeClr val="tx1"/>
                </a:solidFill>
                <a:effectLst/>
                <a:uLnTx/>
                <a:uFillTx/>
                <a:latin typeface="+mn-lt"/>
                <a:ea typeface="+mn-ea"/>
                <a:cs typeface="+mn-cs"/>
              </a:rPr>
              <a:t>Random</a:t>
            </a:r>
            <a:r>
              <a:rPr kumimoji="0" lang="es-ES" b="0" i="0" u="none" strike="noStrike" kern="1200" cap="none" spc="0" normalizeH="0" baseline="0" noProof="0" dirty="0" smtClean="0">
                <a:ln>
                  <a:noFill/>
                </a:ln>
                <a:solidFill>
                  <a:schemeClr val="tx1"/>
                </a:solidFill>
                <a:effectLst/>
                <a:uLnTx/>
                <a:uFillTx/>
                <a:latin typeface="+mn-lt"/>
                <a:ea typeface="+mn-ea"/>
                <a:cs typeface="+mn-cs"/>
              </a:rPr>
              <a:t> </a:t>
            </a:r>
            <a:r>
              <a:rPr kumimoji="0" lang="es-ES" b="0" i="0" u="none" strike="noStrike" kern="1200" cap="none" spc="0" normalizeH="0" baseline="0" noProof="0" dirty="0" err="1" smtClean="0">
                <a:ln>
                  <a:noFill/>
                </a:ln>
                <a:solidFill>
                  <a:schemeClr val="tx1"/>
                </a:solidFill>
                <a:effectLst/>
                <a:uLnTx/>
                <a:uFillTx/>
                <a:latin typeface="+mn-lt"/>
                <a:ea typeface="+mn-ea"/>
                <a:cs typeface="+mn-cs"/>
              </a:rPr>
              <a:t>Sweep</a:t>
            </a:r>
            <a:r>
              <a:rPr kumimoji="0" lang="es-ES" b="0" i="0" u="none" strike="noStrike" kern="1200" cap="none" spc="0" normalizeH="0" baseline="0" noProof="0" dirty="0" smtClean="0">
                <a:ln>
                  <a:noFill/>
                </a:ln>
                <a:solidFill>
                  <a:schemeClr val="tx1"/>
                </a:solidFill>
                <a:effectLst/>
                <a:uLnTx/>
                <a:uFillTx/>
                <a:latin typeface="+mn-lt"/>
                <a:ea typeface="+mn-ea"/>
                <a:cs typeface="+mn-cs"/>
              </a:rPr>
              <a:t> (</a:t>
            </a:r>
            <a:r>
              <a:rPr kumimoji="0" lang="es-ES" b="0" i="0" u="none" strike="noStrike" kern="1200" cap="none" spc="0" normalizeH="0" baseline="0" noProof="0" dirty="0" err="1" smtClean="0">
                <a:ln>
                  <a:noFill/>
                </a:ln>
                <a:solidFill>
                  <a:schemeClr val="tx1"/>
                </a:solidFill>
                <a:effectLst/>
                <a:uLnTx/>
                <a:uFillTx/>
                <a:latin typeface="+mn-lt"/>
                <a:ea typeface="+mn-ea"/>
                <a:cs typeface="+mn-cs"/>
              </a:rPr>
              <a:t>nrs</a:t>
            </a:r>
            <a:r>
              <a:rPr kumimoji="0" lang="es-ES" b="0" i="0" u="none" strike="noStrike" kern="1200" cap="none" spc="0" normalizeH="0" baseline="0" noProof="0" dirty="0" smtClean="0">
                <a:ln>
                  <a:noFill/>
                </a:ln>
                <a:solidFill>
                  <a:schemeClr val="tx1"/>
                </a:solidFill>
                <a:effectLst/>
                <a:uLnTx/>
                <a:uFillTx/>
                <a:latin typeface="+mn-lt"/>
                <a:ea typeface="+mn-ea"/>
                <a:cs typeface="+mn-cs"/>
              </a:rPr>
              <a:t>)</a:t>
            </a:r>
          </a:p>
          <a:p>
            <a:pPr marL="914400" lvl="1" indent="-457200">
              <a:spcBef>
                <a:spcPts val="250"/>
              </a:spcBef>
              <a:buClr>
                <a:schemeClr val="accent1"/>
              </a:buClr>
              <a:buSzPct val="80000"/>
              <a:buFont typeface="Arial" pitchFamily="34" charset="0"/>
              <a:buChar char="•"/>
              <a:defRPr/>
            </a:pPr>
            <a:r>
              <a:rPr lang="es-ES" dirty="0" err="1" smtClean="0"/>
              <a:t>Uniform</a:t>
            </a:r>
            <a:r>
              <a:rPr lang="es-ES" dirty="0" smtClean="0"/>
              <a:t> </a:t>
            </a:r>
            <a:r>
              <a:rPr lang="es-ES" dirty="0" err="1" smtClean="0"/>
              <a:t>Choice</a:t>
            </a:r>
            <a:r>
              <a:rPr lang="es-ES" dirty="0" smtClean="0"/>
              <a:t> (</a:t>
            </a:r>
            <a:r>
              <a:rPr lang="es-ES" dirty="0" err="1" smtClean="0"/>
              <a:t>uc</a:t>
            </a:r>
            <a:r>
              <a:rPr lang="es-ES" dirty="0" smtClean="0"/>
              <a:t>)</a:t>
            </a: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pic>
        <p:nvPicPr>
          <p:cNvPr id="14" name="13 Imagen"/>
          <p:cNvPicPr/>
          <p:nvPr/>
        </p:nvPicPr>
        <p:blipFill>
          <a:blip r:embed="rId3" cstate="print"/>
          <a:srcRect/>
          <a:stretch>
            <a:fillRect/>
          </a:stretch>
        </p:blipFill>
        <p:spPr bwMode="auto">
          <a:xfrm>
            <a:off x="1043609" y="3212976"/>
            <a:ext cx="3096343" cy="1440160"/>
          </a:xfrm>
          <a:prstGeom prst="rect">
            <a:avLst/>
          </a:prstGeom>
          <a:noFill/>
          <a:ln w="9525">
            <a:noFill/>
            <a:miter lim="800000"/>
            <a:headEnd/>
            <a:tailEnd/>
          </a:ln>
        </p:spPr>
      </p:pic>
      <p:pic>
        <p:nvPicPr>
          <p:cNvPr id="9" name="8 Imagen"/>
          <p:cNvPicPr/>
          <p:nvPr/>
        </p:nvPicPr>
        <p:blipFill>
          <a:blip r:embed="rId4" cstate="print"/>
          <a:srcRect/>
          <a:stretch>
            <a:fillRect/>
          </a:stretch>
        </p:blipFill>
        <p:spPr bwMode="auto">
          <a:xfrm>
            <a:off x="4444727" y="3212976"/>
            <a:ext cx="1495425" cy="1438275"/>
          </a:xfrm>
          <a:prstGeom prst="rect">
            <a:avLst/>
          </a:prstGeom>
          <a:noFill/>
          <a:ln w="9525">
            <a:noFill/>
            <a:miter lim="800000"/>
            <a:headEnd/>
            <a:tailEnd/>
          </a:ln>
        </p:spPr>
      </p:pic>
      <p:pic>
        <p:nvPicPr>
          <p:cNvPr id="11" name="10 Imagen"/>
          <p:cNvPicPr/>
          <p:nvPr/>
        </p:nvPicPr>
        <p:blipFill>
          <a:blip r:embed="rId5" cstate="print"/>
          <a:srcRect/>
          <a:stretch>
            <a:fillRect/>
          </a:stretch>
        </p:blipFill>
        <p:spPr bwMode="auto">
          <a:xfrm>
            <a:off x="611560" y="3212976"/>
            <a:ext cx="5544056" cy="2350027"/>
          </a:xfrm>
          <a:prstGeom prst="rect">
            <a:avLst/>
          </a:prstGeom>
          <a:noFill/>
          <a:ln w="9525">
            <a:noFill/>
            <a:miter lim="800000"/>
            <a:headEnd/>
            <a:tailEnd/>
          </a:ln>
        </p:spPr>
      </p:pic>
      <p:sp>
        <p:nvSpPr>
          <p:cNvPr id="17"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Introducción</a:t>
            </a:r>
            <a:r>
              <a:rPr lang="es-ES_tradnl" sz="1800" dirty="0" smtClean="0">
                <a:solidFill>
                  <a:schemeClr val="accent1">
                    <a:tint val="88000"/>
                    <a:satMod val="150000"/>
                  </a:schemeClr>
                </a:solidFill>
              </a:rPr>
              <a:t> / AG Celular (10/10)</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15" name="14 Marcador de número de diapositiva"/>
          <p:cNvSpPr>
            <a:spLocks noGrp="1"/>
          </p:cNvSpPr>
          <p:nvPr>
            <p:ph type="sldNum" sz="quarter" idx="11"/>
          </p:nvPr>
        </p:nvSpPr>
        <p:spPr/>
        <p:txBody>
          <a:bodyPr/>
          <a:lstStyle/>
          <a:p>
            <a:fld id="{0668673B-1570-4456-B3F8-72D671EFD242}" type="slidenum">
              <a:rPr lang="es-ES_tradnl" smtClean="0"/>
              <a:pPr/>
              <a:t>13</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graphicFrame>
        <p:nvGraphicFramePr>
          <p:cNvPr id="12" name="11 Tabla"/>
          <p:cNvGraphicFramePr>
            <a:graphicFrameLocks noGrp="1"/>
          </p:cNvGraphicFramePr>
          <p:nvPr/>
        </p:nvGraphicFramePr>
        <p:xfrm>
          <a:off x="971600" y="1628800"/>
          <a:ext cx="5488940" cy="3102102"/>
        </p:xfrm>
        <a:graphic>
          <a:graphicData uri="http://schemas.openxmlformats.org/drawingml/2006/table">
            <a:tbl>
              <a:tblPr/>
              <a:tblGrid>
                <a:gridCol w="5488940"/>
              </a:tblGrid>
              <a:tr h="0">
                <a:tc>
                  <a:txBody>
                    <a:bodyPr/>
                    <a:lstStyle/>
                    <a:p>
                      <a:pPr>
                        <a:lnSpc>
                          <a:spcPct val="115000"/>
                        </a:lnSpc>
                        <a:spcAft>
                          <a:spcPts val="0"/>
                        </a:spcAft>
                      </a:pPr>
                      <a:r>
                        <a:rPr lang="es-ES" sz="1200" dirty="0">
                          <a:solidFill>
                            <a:srgbClr val="000000"/>
                          </a:solidFill>
                          <a:latin typeface="Times New Roman"/>
                          <a:ea typeface="Arial"/>
                        </a:rPr>
                        <a:t>ALGORITMO 3.1 </a:t>
                      </a:r>
                      <a:r>
                        <a:rPr lang="es-ES" sz="1200" dirty="0" err="1">
                          <a:solidFill>
                            <a:srgbClr val="000000"/>
                          </a:solidFill>
                          <a:latin typeface="Times New Roman"/>
                          <a:ea typeface="Arial"/>
                        </a:rPr>
                        <a:t>Pseudo</a:t>
                      </a:r>
                      <a:r>
                        <a:rPr lang="es-ES" sz="1200" dirty="0">
                          <a:solidFill>
                            <a:srgbClr val="000000"/>
                          </a:solidFill>
                          <a:latin typeface="Times New Roman"/>
                          <a:ea typeface="Arial"/>
                        </a:rPr>
                        <a:t>-código de un algoritmo genético celular síncrono</a:t>
                      </a:r>
                      <a:endParaRPr lang="es-ES" sz="1100" dirty="0">
                        <a:solidFill>
                          <a:srgbClr val="000000"/>
                        </a:solidFill>
                        <a:latin typeface="Arial"/>
                        <a:ea typeface="Arial"/>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0">
                <a:tc>
                  <a:txBody>
                    <a:bodyPr/>
                    <a:lstStyle/>
                    <a:p>
                      <a:pPr>
                        <a:lnSpc>
                          <a:spcPct val="115000"/>
                        </a:lnSpc>
                        <a:spcAft>
                          <a:spcPts val="0"/>
                        </a:spcAft>
                      </a:pPr>
                      <a:r>
                        <a:rPr lang="es-ES" sz="1100" dirty="0">
                          <a:solidFill>
                            <a:schemeClr val="bg1"/>
                          </a:solidFill>
                          <a:latin typeface="Calibri"/>
                          <a:ea typeface="Calibri"/>
                          <a:cs typeface="Times New Roman"/>
                        </a:rPr>
                        <a:t>1.  </a:t>
                      </a:r>
                      <a:r>
                        <a:rPr lang="es-ES" sz="1100" b="1" dirty="0" err="1">
                          <a:solidFill>
                            <a:schemeClr val="bg1"/>
                          </a:solidFill>
                          <a:latin typeface="Calibri"/>
                          <a:ea typeface="Calibri"/>
                          <a:cs typeface="Times New Roman"/>
                        </a:rPr>
                        <a:t>proc</a:t>
                      </a:r>
                      <a:r>
                        <a:rPr lang="es-ES" sz="1100" dirty="0">
                          <a:solidFill>
                            <a:schemeClr val="bg1"/>
                          </a:solidFill>
                          <a:latin typeface="Calibri"/>
                          <a:ea typeface="Calibri"/>
                          <a:cs typeface="Times New Roman"/>
                        </a:rPr>
                        <a:t> Evolucionar(</a:t>
                      </a:r>
                      <a:r>
                        <a:rPr lang="es-ES" sz="1100" dirty="0" err="1">
                          <a:solidFill>
                            <a:schemeClr val="bg1"/>
                          </a:solidFill>
                          <a:latin typeface="Calibri"/>
                          <a:ea typeface="Calibri"/>
                          <a:cs typeface="Times New Roman"/>
                        </a:rPr>
                        <a:t>agc</a:t>
                      </a:r>
                      <a:r>
                        <a:rPr lang="es-ES" sz="1100" dirty="0">
                          <a:solidFill>
                            <a:schemeClr val="bg1"/>
                          </a:solidFill>
                          <a:latin typeface="Calibri"/>
                          <a:ea typeface="Calibri"/>
                          <a:cs typeface="Times New Roman"/>
                        </a:rPr>
                        <a:t>)         // Parámetros del algoritmo en '</a:t>
                      </a:r>
                      <a:r>
                        <a:rPr lang="es-ES" sz="1100" dirty="0" err="1">
                          <a:solidFill>
                            <a:schemeClr val="bg1"/>
                          </a:solidFill>
                          <a:latin typeface="Calibri"/>
                          <a:ea typeface="Calibri"/>
                          <a:cs typeface="Times New Roman"/>
                        </a:rPr>
                        <a:t>agc</a:t>
                      </a:r>
                      <a:r>
                        <a:rPr lang="es-ES" sz="1100" dirty="0">
                          <a:solidFill>
                            <a:schemeClr val="bg1"/>
                          </a:solidFill>
                          <a:latin typeface="Calibri"/>
                          <a:ea typeface="Calibri"/>
                          <a:cs typeface="Times New Roman"/>
                        </a:rPr>
                        <a:t>'</a:t>
                      </a:r>
                    </a:p>
                    <a:p>
                      <a:pPr>
                        <a:lnSpc>
                          <a:spcPct val="115000"/>
                        </a:lnSpc>
                        <a:spcAft>
                          <a:spcPts val="0"/>
                        </a:spcAft>
                      </a:pPr>
                      <a:r>
                        <a:rPr lang="es-ES" sz="1100" dirty="0">
                          <a:solidFill>
                            <a:schemeClr val="bg1"/>
                          </a:solidFill>
                          <a:latin typeface="Calibri"/>
                          <a:ea typeface="Calibri"/>
                          <a:cs typeface="Times New Roman"/>
                        </a:rPr>
                        <a:t>2.  </a:t>
                      </a:r>
                      <a:r>
                        <a:rPr lang="es-ES" sz="1100" dirty="0" err="1">
                          <a:solidFill>
                            <a:schemeClr val="bg1"/>
                          </a:solidFill>
                          <a:latin typeface="Calibri"/>
                          <a:ea typeface="Calibri"/>
                          <a:cs typeface="Times New Roman"/>
                        </a:rPr>
                        <a:t>GenerarPoblacionInicial</a:t>
                      </a:r>
                      <a:r>
                        <a:rPr lang="es-ES" sz="1100" dirty="0">
                          <a:solidFill>
                            <a:schemeClr val="bg1"/>
                          </a:solidFill>
                          <a:latin typeface="Calibri"/>
                          <a:ea typeface="Calibri"/>
                          <a:cs typeface="Times New Roman"/>
                        </a:rPr>
                        <a:t>(agc.pop);</a:t>
                      </a:r>
                    </a:p>
                    <a:p>
                      <a:pPr>
                        <a:lnSpc>
                          <a:spcPct val="115000"/>
                        </a:lnSpc>
                        <a:spcAft>
                          <a:spcPts val="0"/>
                        </a:spcAft>
                      </a:pPr>
                      <a:r>
                        <a:rPr lang="es-ES" sz="1100" dirty="0">
                          <a:solidFill>
                            <a:schemeClr val="bg1"/>
                          </a:solidFill>
                          <a:latin typeface="Calibri"/>
                          <a:ea typeface="Calibri"/>
                          <a:cs typeface="Times New Roman"/>
                        </a:rPr>
                        <a:t>3.  </a:t>
                      </a:r>
                      <a:r>
                        <a:rPr lang="es-ES" sz="1100" dirty="0" err="1">
                          <a:solidFill>
                            <a:schemeClr val="bg1"/>
                          </a:solidFill>
                          <a:latin typeface="Calibri"/>
                          <a:ea typeface="Calibri"/>
                          <a:cs typeface="Times New Roman"/>
                        </a:rPr>
                        <a:t>Evaluacion</a:t>
                      </a:r>
                      <a:r>
                        <a:rPr lang="es-ES" sz="1100" dirty="0">
                          <a:solidFill>
                            <a:schemeClr val="bg1"/>
                          </a:solidFill>
                          <a:latin typeface="Calibri"/>
                          <a:ea typeface="Calibri"/>
                          <a:cs typeface="Times New Roman"/>
                        </a:rPr>
                        <a:t>(agc.pop);</a:t>
                      </a:r>
                    </a:p>
                    <a:p>
                      <a:pPr>
                        <a:lnSpc>
                          <a:spcPct val="115000"/>
                        </a:lnSpc>
                        <a:spcAft>
                          <a:spcPts val="0"/>
                        </a:spcAft>
                      </a:pPr>
                      <a:r>
                        <a:rPr lang="es-ES" sz="1100" dirty="0">
                          <a:solidFill>
                            <a:schemeClr val="bg1"/>
                          </a:solidFill>
                          <a:latin typeface="Calibri"/>
                          <a:ea typeface="Calibri"/>
                          <a:cs typeface="Times New Roman"/>
                        </a:rPr>
                        <a:t>4.  </a:t>
                      </a:r>
                      <a:r>
                        <a:rPr lang="es-ES" sz="1100" b="1" dirty="0">
                          <a:solidFill>
                            <a:schemeClr val="bg1"/>
                          </a:solidFill>
                          <a:latin typeface="Calibri"/>
                          <a:ea typeface="Calibri"/>
                          <a:cs typeface="Times New Roman"/>
                        </a:rPr>
                        <a:t>Mientras</a:t>
                      </a:r>
                      <a:r>
                        <a:rPr lang="es-ES" sz="1100" dirty="0">
                          <a:solidFill>
                            <a:schemeClr val="bg1"/>
                          </a:solidFill>
                          <a:latin typeface="Calibri"/>
                          <a:ea typeface="Calibri"/>
                          <a:cs typeface="Times New Roman"/>
                        </a:rPr>
                        <a:t>(!</a:t>
                      </a:r>
                      <a:r>
                        <a:rPr lang="es-ES" sz="1100" dirty="0" err="1">
                          <a:solidFill>
                            <a:schemeClr val="bg1"/>
                          </a:solidFill>
                          <a:latin typeface="Calibri"/>
                          <a:ea typeface="Calibri"/>
                          <a:cs typeface="Times New Roman"/>
                        </a:rPr>
                        <a:t>condicionDeTermino</a:t>
                      </a:r>
                      <a:r>
                        <a:rPr lang="es-ES" sz="1100" dirty="0">
                          <a:solidFill>
                            <a:schemeClr val="bg1"/>
                          </a:solidFill>
                          <a:latin typeface="Calibri"/>
                          <a:ea typeface="Calibri"/>
                          <a:cs typeface="Times New Roman"/>
                        </a:rPr>
                        <a:t>()) </a:t>
                      </a:r>
                      <a:r>
                        <a:rPr lang="es-ES" sz="1100" b="1" dirty="0">
                          <a:solidFill>
                            <a:schemeClr val="bg1"/>
                          </a:solidFill>
                          <a:latin typeface="Calibri"/>
                          <a:ea typeface="Calibri"/>
                          <a:cs typeface="Times New Roman"/>
                        </a:rPr>
                        <a:t>hacer</a:t>
                      </a:r>
                      <a:endParaRPr lang="es-ES" sz="1100" dirty="0">
                        <a:solidFill>
                          <a:schemeClr val="bg1"/>
                        </a:solidFill>
                        <a:latin typeface="Calibri"/>
                        <a:ea typeface="Calibri"/>
                        <a:cs typeface="Times New Roman"/>
                      </a:endParaRPr>
                    </a:p>
                    <a:p>
                      <a:pPr>
                        <a:lnSpc>
                          <a:spcPct val="115000"/>
                        </a:lnSpc>
                        <a:spcAft>
                          <a:spcPts val="0"/>
                        </a:spcAft>
                      </a:pPr>
                      <a:r>
                        <a:rPr lang="es-ES" sz="1100" dirty="0">
                          <a:solidFill>
                            <a:schemeClr val="bg1"/>
                          </a:solidFill>
                          <a:latin typeface="Calibri"/>
                          <a:ea typeface="Calibri"/>
                          <a:cs typeface="Times New Roman"/>
                        </a:rPr>
                        <a:t>5.          </a:t>
                      </a:r>
                      <a:r>
                        <a:rPr lang="es-ES" sz="1100" b="1" dirty="0">
                          <a:solidFill>
                            <a:schemeClr val="bg1"/>
                          </a:solidFill>
                          <a:latin typeface="Calibri"/>
                          <a:ea typeface="Calibri"/>
                          <a:cs typeface="Times New Roman"/>
                        </a:rPr>
                        <a:t>Para </a:t>
                      </a:r>
                      <a:r>
                        <a:rPr lang="es-ES" sz="1100" dirty="0">
                          <a:solidFill>
                            <a:schemeClr val="bg1"/>
                          </a:solidFill>
                          <a:latin typeface="Calibri"/>
                          <a:ea typeface="Calibri"/>
                          <a:cs typeface="Times New Roman"/>
                        </a:rPr>
                        <a:t>individuo ← 1 </a:t>
                      </a:r>
                      <a:r>
                        <a:rPr lang="es-ES" sz="1100" b="1" dirty="0">
                          <a:solidFill>
                            <a:schemeClr val="bg1"/>
                          </a:solidFill>
                          <a:latin typeface="Calibri"/>
                          <a:ea typeface="Calibri"/>
                          <a:cs typeface="Times New Roman"/>
                        </a:rPr>
                        <a:t>hasta</a:t>
                      </a:r>
                      <a:r>
                        <a:rPr lang="es-ES" sz="1100" dirty="0">
                          <a:solidFill>
                            <a:schemeClr val="bg1"/>
                          </a:solidFill>
                          <a:latin typeface="Calibri"/>
                          <a:ea typeface="Calibri"/>
                          <a:cs typeface="Times New Roman"/>
                        </a:rPr>
                        <a:t> </a:t>
                      </a:r>
                      <a:r>
                        <a:rPr lang="es-ES" sz="1100" dirty="0" err="1">
                          <a:solidFill>
                            <a:schemeClr val="bg1"/>
                          </a:solidFill>
                          <a:latin typeface="Calibri"/>
                          <a:ea typeface="Calibri"/>
                          <a:cs typeface="Times New Roman"/>
                        </a:rPr>
                        <a:t>agc.tamPop</a:t>
                      </a:r>
                      <a:r>
                        <a:rPr lang="es-ES" sz="1100" dirty="0">
                          <a:solidFill>
                            <a:schemeClr val="bg1"/>
                          </a:solidFill>
                          <a:latin typeface="Calibri"/>
                          <a:ea typeface="Calibri"/>
                          <a:cs typeface="Times New Roman"/>
                        </a:rPr>
                        <a:t> </a:t>
                      </a:r>
                      <a:r>
                        <a:rPr lang="es-ES" sz="1100" b="1" dirty="0">
                          <a:solidFill>
                            <a:schemeClr val="bg1"/>
                          </a:solidFill>
                          <a:latin typeface="Calibri"/>
                          <a:ea typeface="Calibri"/>
                          <a:cs typeface="Times New Roman"/>
                        </a:rPr>
                        <a:t>hacer</a:t>
                      </a:r>
                      <a:endParaRPr lang="es-ES" sz="1100" dirty="0">
                        <a:solidFill>
                          <a:schemeClr val="bg1"/>
                        </a:solidFill>
                        <a:latin typeface="Calibri"/>
                        <a:ea typeface="Calibri"/>
                        <a:cs typeface="Times New Roman"/>
                      </a:endParaRPr>
                    </a:p>
                    <a:p>
                      <a:pPr>
                        <a:lnSpc>
                          <a:spcPct val="115000"/>
                        </a:lnSpc>
                        <a:spcAft>
                          <a:spcPts val="0"/>
                        </a:spcAft>
                      </a:pPr>
                      <a:r>
                        <a:rPr lang="es-ES" sz="1100" dirty="0">
                          <a:solidFill>
                            <a:schemeClr val="bg1"/>
                          </a:solidFill>
                          <a:latin typeface="Calibri"/>
                          <a:ea typeface="Calibri"/>
                          <a:cs typeface="Times New Roman"/>
                        </a:rPr>
                        <a:t>6.                    vecinos ← </a:t>
                      </a:r>
                      <a:r>
                        <a:rPr lang="es-ES" sz="1100" dirty="0" err="1">
                          <a:solidFill>
                            <a:schemeClr val="bg1"/>
                          </a:solidFill>
                          <a:latin typeface="Calibri"/>
                          <a:ea typeface="Calibri"/>
                          <a:cs typeface="Times New Roman"/>
                        </a:rPr>
                        <a:t>CalcularVecindad</a:t>
                      </a:r>
                      <a:r>
                        <a:rPr lang="es-ES" sz="1100" dirty="0">
                          <a:solidFill>
                            <a:schemeClr val="bg1"/>
                          </a:solidFill>
                          <a:latin typeface="Calibri"/>
                          <a:ea typeface="Calibri"/>
                          <a:cs typeface="Times New Roman"/>
                        </a:rPr>
                        <a:t>(</a:t>
                      </a:r>
                      <a:r>
                        <a:rPr lang="es-ES" sz="1100" dirty="0" err="1">
                          <a:solidFill>
                            <a:schemeClr val="bg1"/>
                          </a:solidFill>
                          <a:latin typeface="Calibri"/>
                          <a:ea typeface="Calibri"/>
                          <a:cs typeface="Times New Roman"/>
                        </a:rPr>
                        <a:t>agc,posicion</a:t>
                      </a:r>
                      <a:r>
                        <a:rPr lang="es-ES" sz="1100" dirty="0">
                          <a:solidFill>
                            <a:schemeClr val="bg1"/>
                          </a:solidFill>
                          <a:latin typeface="Calibri"/>
                          <a:ea typeface="Calibri"/>
                          <a:cs typeface="Times New Roman"/>
                        </a:rPr>
                        <a:t>(individuo));</a:t>
                      </a:r>
                    </a:p>
                    <a:p>
                      <a:pPr>
                        <a:lnSpc>
                          <a:spcPct val="115000"/>
                        </a:lnSpc>
                        <a:spcAft>
                          <a:spcPts val="0"/>
                        </a:spcAft>
                      </a:pPr>
                      <a:r>
                        <a:rPr lang="es-ES" sz="1100" dirty="0">
                          <a:solidFill>
                            <a:schemeClr val="bg1"/>
                          </a:solidFill>
                          <a:latin typeface="Calibri"/>
                          <a:ea typeface="Calibri"/>
                          <a:cs typeface="Times New Roman"/>
                        </a:rPr>
                        <a:t>7.                    padres ← </a:t>
                      </a:r>
                      <a:r>
                        <a:rPr lang="es-ES" sz="1100" dirty="0" err="1">
                          <a:solidFill>
                            <a:schemeClr val="bg1"/>
                          </a:solidFill>
                          <a:latin typeface="Calibri"/>
                          <a:ea typeface="Calibri"/>
                          <a:cs typeface="Times New Roman"/>
                        </a:rPr>
                        <a:t>Seleccion</a:t>
                      </a:r>
                      <a:r>
                        <a:rPr lang="es-ES" sz="1100" dirty="0">
                          <a:solidFill>
                            <a:schemeClr val="bg1"/>
                          </a:solidFill>
                          <a:latin typeface="Calibri"/>
                          <a:ea typeface="Calibri"/>
                          <a:cs typeface="Times New Roman"/>
                        </a:rPr>
                        <a:t>(vecinos);</a:t>
                      </a:r>
                    </a:p>
                    <a:p>
                      <a:pPr>
                        <a:lnSpc>
                          <a:spcPct val="115000"/>
                        </a:lnSpc>
                        <a:spcAft>
                          <a:spcPts val="0"/>
                        </a:spcAft>
                      </a:pPr>
                      <a:r>
                        <a:rPr lang="es-ES" sz="1100" dirty="0" smtClean="0">
                          <a:solidFill>
                            <a:schemeClr val="bg1"/>
                          </a:solidFill>
                          <a:latin typeface="Calibri"/>
                          <a:ea typeface="Calibri"/>
                          <a:cs typeface="Times New Roman"/>
                        </a:rPr>
                        <a:t>8.                    descendiente </a:t>
                      </a:r>
                      <a:r>
                        <a:rPr lang="es-ES" sz="1100" dirty="0">
                          <a:solidFill>
                            <a:schemeClr val="bg1"/>
                          </a:solidFill>
                          <a:latin typeface="Calibri"/>
                          <a:ea typeface="Calibri"/>
                          <a:cs typeface="Times New Roman"/>
                        </a:rPr>
                        <a:t>← Cruzamiento(</a:t>
                      </a:r>
                      <a:r>
                        <a:rPr lang="es-ES" sz="1100" dirty="0" err="1">
                          <a:solidFill>
                            <a:schemeClr val="bg1"/>
                          </a:solidFill>
                          <a:latin typeface="Calibri"/>
                          <a:ea typeface="Calibri"/>
                          <a:cs typeface="Times New Roman"/>
                        </a:rPr>
                        <a:t>agc.Pc,padres</a:t>
                      </a:r>
                      <a:r>
                        <a:rPr lang="es-ES" sz="1100" dirty="0">
                          <a:solidFill>
                            <a:schemeClr val="bg1"/>
                          </a:solidFill>
                          <a:latin typeface="Calibri"/>
                          <a:ea typeface="Calibri"/>
                          <a:cs typeface="Times New Roman"/>
                        </a:rPr>
                        <a:t>);</a:t>
                      </a:r>
                    </a:p>
                    <a:p>
                      <a:pPr>
                        <a:lnSpc>
                          <a:spcPct val="115000"/>
                        </a:lnSpc>
                        <a:spcAft>
                          <a:spcPts val="0"/>
                        </a:spcAft>
                      </a:pPr>
                      <a:r>
                        <a:rPr lang="es-ES" sz="1100" dirty="0">
                          <a:solidFill>
                            <a:schemeClr val="bg1"/>
                          </a:solidFill>
                          <a:latin typeface="Calibri"/>
                          <a:ea typeface="Calibri"/>
                          <a:cs typeface="Times New Roman"/>
                        </a:rPr>
                        <a:t>9.                    descendiente ← </a:t>
                      </a:r>
                      <a:r>
                        <a:rPr lang="es-ES" sz="1100" dirty="0" err="1">
                          <a:solidFill>
                            <a:schemeClr val="bg1"/>
                          </a:solidFill>
                          <a:latin typeface="Calibri"/>
                          <a:ea typeface="Calibri"/>
                          <a:cs typeface="Times New Roman"/>
                        </a:rPr>
                        <a:t>Mutacion</a:t>
                      </a:r>
                      <a:r>
                        <a:rPr lang="es-ES" sz="1100" dirty="0">
                          <a:solidFill>
                            <a:schemeClr val="bg1"/>
                          </a:solidFill>
                          <a:latin typeface="Calibri"/>
                          <a:ea typeface="Calibri"/>
                          <a:cs typeface="Times New Roman"/>
                        </a:rPr>
                        <a:t>(</a:t>
                      </a:r>
                      <a:r>
                        <a:rPr lang="es-ES" sz="1100" dirty="0" err="1">
                          <a:solidFill>
                            <a:schemeClr val="bg1"/>
                          </a:solidFill>
                          <a:latin typeface="Calibri"/>
                          <a:ea typeface="Calibri"/>
                          <a:cs typeface="Times New Roman"/>
                        </a:rPr>
                        <a:t>agc.Pm,descendiente</a:t>
                      </a:r>
                      <a:r>
                        <a:rPr lang="es-ES" sz="1100" dirty="0">
                          <a:solidFill>
                            <a:schemeClr val="bg1"/>
                          </a:solidFill>
                          <a:latin typeface="Calibri"/>
                          <a:ea typeface="Calibri"/>
                          <a:cs typeface="Times New Roman"/>
                        </a:rPr>
                        <a:t>);</a:t>
                      </a:r>
                    </a:p>
                    <a:p>
                      <a:pPr>
                        <a:lnSpc>
                          <a:spcPct val="115000"/>
                        </a:lnSpc>
                        <a:spcAft>
                          <a:spcPts val="0"/>
                        </a:spcAft>
                      </a:pPr>
                      <a:r>
                        <a:rPr lang="es-ES" sz="1100" dirty="0" smtClean="0">
                          <a:solidFill>
                            <a:schemeClr val="bg1"/>
                          </a:solidFill>
                          <a:latin typeface="Calibri"/>
                          <a:ea typeface="Calibri"/>
                          <a:cs typeface="Times New Roman"/>
                        </a:rPr>
                        <a:t>10.</a:t>
                      </a:r>
                      <a:r>
                        <a:rPr lang="es-ES" sz="1100" baseline="0" dirty="0" smtClean="0">
                          <a:solidFill>
                            <a:schemeClr val="bg1"/>
                          </a:solidFill>
                          <a:latin typeface="Calibri"/>
                          <a:ea typeface="Calibri"/>
                          <a:cs typeface="Times New Roman"/>
                        </a:rPr>
                        <a:t>                  </a:t>
                      </a:r>
                      <a:r>
                        <a:rPr lang="es-ES" sz="1100" dirty="0" err="1" smtClean="0">
                          <a:solidFill>
                            <a:schemeClr val="bg1"/>
                          </a:solidFill>
                          <a:latin typeface="Calibri"/>
                          <a:ea typeface="Calibri"/>
                          <a:cs typeface="Times New Roman"/>
                        </a:rPr>
                        <a:t>Evaluacion</a:t>
                      </a:r>
                      <a:r>
                        <a:rPr lang="es-ES" sz="1100" dirty="0" smtClean="0">
                          <a:solidFill>
                            <a:schemeClr val="bg1"/>
                          </a:solidFill>
                          <a:latin typeface="Calibri"/>
                          <a:ea typeface="Calibri"/>
                          <a:cs typeface="Times New Roman"/>
                        </a:rPr>
                        <a:t>(descendiente</a:t>
                      </a:r>
                      <a:r>
                        <a:rPr lang="es-ES" sz="1100" dirty="0">
                          <a:solidFill>
                            <a:schemeClr val="bg1"/>
                          </a:solidFill>
                          <a:latin typeface="Calibri"/>
                          <a:ea typeface="Calibri"/>
                          <a:cs typeface="Times New Roman"/>
                        </a:rPr>
                        <a:t>);</a:t>
                      </a:r>
                    </a:p>
                    <a:p>
                      <a:pPr>
                        <a:lnSpc>
                          <a:spcPct val="115000"/>
                        </a:lnSpc>
                        <a:spcAft>
                          <a:spcPts val="0"/>
                        </a:spcAft>
                      </a:pPr>
                      <a:r>
                        <a:rPr lang="es-ES" sz="1100" dirty="0">
                          <a:solidFill>
                            <a:schemeClr val="bg1"/>
                          </a:solidFill>
                          <a:latin typeface="Calibri"/>
                          <a:ea typeface="Calibri"/>
                          <a:cs typeface="Times New Roman"/>
                        </a:rPr>
                        <a:t>11.                  Reemplazo(</a:t>
                      </a:r>
                      <a:r>
                        <a:rPr lang="es-ES" sz="1100" dirty="0" err="1">
                          <a:solidFill>
                            <a:schemeClr val="bg1"/>
                          </a:solidFill>
                          <a:latin typeface="Calibri"/>
                          <a:ea typeface="Calibri"/>
                          <a:cs typeface="Times New Roman"/>
                        </a:rPr>
                        <a:t>posicion</a:t>
                      </a:r>
                      <a:r>
                        <a:rPr lang="es-ES" sz="1100" dirty="0">
                          <a:solidFill>
                            <a:schemeClr val="bg1"/>
                          </a:solidFill>
                          <a:latin typeface="Calibri"/>
                          <a:ea typeface="Calibri"/>
                          <a:cs typeface="Times New Roman"/>
                        </a:rPr>
                        <a:t>(individuo),</a:t>
                      </a:r>
                      <a:r>
                        <a:rPr lang="es-ES" sz="1100" dirty="0" err="1">
                          <a:solidFill>
                            <a:schemeClr val="bg1"/>
                          </a:solidFill>
                          <a:latin typeface="Calibri"/>
                          <a:ea typeface="Calibri"/>
                          <a:cs typeface="Times New Roman"/>
                        </a:rPr>
                        <a:t>aux_pop,descendiente</a:t>
                      </a:r>
                      <a:r>
                        <a:rPr lang="es-ES" sz="1100" dirty="0">
                          <a:solidFill>
                            <a:schemeClr val="bg1"/>
                          </a:solidFill>
                          <a:latin typeface="Calibri"/>
                          <a:ea typeface="Calibri"/>
                          <a:cs typeface="Times New Roman"/>
                        </a:rPr>
                        <a:t>);</a:t>
                      </a:r>
                    </a:p>
                    <a:p>
                      <a:pPr>
                        <a:lnSpc>
                          <a:spcPct val="115000"/>
                        </a:lnSpc>
                        <a:spcAft>
                          <a:spcPts val="0"/>
                        </a:spcAft>
                      </a:pPr>
                      <a:r>
                        <a:rPr lang="es-ES" sz="1100" dirty="0" smtClean="0">
                          <a:solidFill>
                            <a:schemeClr val="bg1"/>
                          </a:solidFill>
                          <a:latin typeface="Calibri"/>
                          <a:ea typeface="Calibri"/>
                          <a:cs typeface="Times New Roman"/>
                        </a:rPr>
                        <a:t>12.</a:t>
                      </a:r>
                      <a:r>
                        <a:rPr lang="es-ES" sz="1100" baseline="0" dirty="0" smtClean="0">
                          <a:solidFill>
                            <a:schemeClr val="bg1"/>
                          </a:solidFill>
                          <a:latin typeface="Calibri"/>
                          <a:ea typeface="Calibri"/>
                          <a:cs typeface="Times New Roman"/>
                        </a:rPr>
                        <a:t>          </a:t>
                      </a:r>
                      <a:r>
                        <a:rPr lang="es-ES" sz="1100" b="1" dirty="0" smtClean="0">
                          <a:solidFill>
                            <a:schemeClr val="bg1"/>
                          </a:solidFill>
                          <a:latin typeface="Calibri"/>
                          <a:ea typeface="Calibri"/>
                          <a:cs typeface="Times New Roman"/>
                        </a:rPr>
                        <a:t>Fin-Para</a:t>
                      </a:r>
                      <a:endParaRPr lang="es-ES" sz="1100" dirty="0">
                        <a:solidFill>
                          <a:schemeClr val="bg1"/>
                        </a:solidFill>
                        <a:latin typeface="Calibri"/>
                        <a:ea typeface="Calibri"/>
                        <a:cs typeface="Times New Roman"/>
                      </a:endParaRPr>
                    </a:p>
                    <a:p>
                      <a:pPr>
                        <a:lnSpc>
                          <a:spcPct val="115000"/>
                        </a:lnSpc>
                        <a:spcAft>
                          <a:spcPts val="0"/>
                        </a:spcAft>
                      </a:pPr>
                      <a:r>
                        <a:rPr lang="es-ES" sz="1100" dirty="0" smtClean="0">
                          <a:solidFill>
                            <a:schemeClr val="bg1"/>
                          </a:solidFill>
                          <a:latin typeface="Calibri"/>
                          <a:ea typeface="Calibri"/>
                          <a:cs typeface="Times New Roman"/>
                        </a:rPr>
                        <a:t>13.</a:t>
                      </a:r>
                      <a:r>
                        <a:rPr lang="es-ES" sz="1100" baseline="0" dirty="0" smtClean="0">
                          <a:solidFill>
                            <a:schemeClr val="bg1"/>
                          </a:solidFill>
                          <a:latin typeface="Calibri"/>
                          <a:ea typeface="Calibri"/>
                          <a:cs typeface="Times New Roman"/>
                        </a:rPr>
                        <a:t>          </a:t>
                      </a:r>
                      <a:r>
                        <a:rPr lang="es-ES" sz="1100" dirty="0" smtClean="0">
                          <a:solidFill>
                            <a:schemeClr val="bg1"/>
                          </a:solidFill>
                          <a:latin typeface="Calibri"/>
                          <a:ea typeface="Calibri"/>
                          <a:cs typeface="Times New Roman"/>
                        </a:rPr>
                        <a:t>agc.pop </a:t>
                      </a:r>
                      <a:r>
                        <a:rPr lang="es-ES" sz="1100" dirty="0">
                          <a:solidFill>
                            <a:schemeClr val="bg1"/>
                          </a:solidFill>
                          <a:latin typeface="Calibri"/>
                          <a:ea typeface="Calibri"/>
                          <a:cs typeface="Times New Roman"/>
                        </a:rPr>
                        <a:t>← </a:t>
                      </a:r>
                      <a:r>
                        <a:rPr lang="es-ES" sz="1100" dirty="0" err="1">
                          <a:solidFill>
                            <a:schemeClr val="bg1"/>
                          </a:solidFill>
                          <a:latin typeface="Calibri"/>
                          <a:ea typeface="Calibri"/>
                          <a:cs typeface="Times New Roman"/>
                        </a:rPr>
                        <a:t>aux_pop</a:t>
                      </a:r>
                      <a:r>
                        <a:rPr lang="es-ES" sz="1100" dirty="0">
                          <a:solidFill>
                            <a:schemeClr val="bg1"/>
                          </a:solidFill>
                          <a:latin typeface="Calibri"/>
                          <a:ea typeface="Calibri"/>
                          <a:cs typeface="Times New Roman"/>
                        </a:rPr>
                        <a:t>;</a:t>
                      </a:r>
                    </a:p>
                    <a:p>
                      <a:pPr>
                        <a:lnSpc>
                          <a:spcPct val="115000"/>
                        </a:lnSpc>
                        <a:spcAft>
                          <a:spcPts val="0"/>
                        </a:spcAft>
                      </a:pPr>
                      <a:r>
                        <a:rPr lang="es-ES" sz="1100" dirty="0">
                          <a:solidFill>
                            <a:schemeClr val="bg1"/>
                          </a:solidFill>
                          <a:latin typeface="Calibri"/>
                          <a:ea typeface="Calibri"/>
                          <a:cs typeface="Times New Roman"/>
                        </a:rPr>
                        <a:t>14. </a:t>
                      </a:r>
                      <a:r>
                        <a:rPr lang="es-ES" sz="1100" b="1" dirty="0">
                          <a:solidFill>
                            <a:schemeClr val="bg1"/>
                          </a:solidFill>
                          <a:latin typeface="Calibri"/>
                          <a:ea typeface="Calibri"/>
                          <a:cs typeface="Times New Roman"/>
                        </a:rPr>
                        <a:t>Fin-Mientras</a:t>
                      </a:r>
                      <a:endParaRPr lang="es-ES" sz="1100" dirty="0">
                        <a:solidFill>
                          <a:schemeClr val="bg1"/>
                        </a:solidFill>
                        <a:latin typeface="Calibri"/>
                        <a:ea typeface="Calibri"/>
                        <a:cs typeface="Times New Roman"/>
                      </a:endParaRPr>
                    </a:p>
                    <a:p>
                      <a:pPr>
                        <a:lnSpc>
                          <a:spcPct val="115000"/>
                        </a:lnSpc>
                        <a:spcAft>
                          <a:spcPts val="0"/>
                        </a:spcAft>
                      </a:pPr>
                      <a:r>
                        <a:rPr lang="es-ES" sz="1100" dirty="0">
                          <a:latin typeface="Calibri"/>
                          <a:ea typeface="Calibri"/>
                          <a:cs typeface="Times New Roman"/>
                        </a:rPr>
                        <a:t>15. </a:t>
                      </a:r>
                      <a:r>
                        <a:rPr lang="es-ES" sz="1100" b="1" dirty="0">
                          <a:latin typeface="Calibri"/>
                          <a:ea typeface="Calibri"/>
                          <a:cs typeface="Times New Roman"/>
                        </a:rPr>
                        <a:t>Fin </a:t>
                      </a:r>
                      <a:r>
                        <a:rPr lang="es-ES" sz="1100" b="1" dirty="0" err="1">
                          <a:latin typeface="Calibri"/>
                          <a:ea typeface="Calibri"/>
                          <a:cs typeface="Times New Roman"/>
                        </a:rPr>
                        <a:t>proc</a:t>
                      </a:r>
                      <a:r>
                        <a:rPr lang="es-ES" sz="1100" dirty="0">
                          <a:latin typeface="Calibri"/>
                          <a:ea typeface="Calibri"/>
                          <a:cs typeface="Times New Roman"/>
                        </a:rPr>
                        <a:t> Evolucionar</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accent1">
                    <a:tint val="88000"/>
                    <a:satMod val="150000"/>
                  </a:schemeClr>
                </a:solidFill>
              </a:rPr>
              <a:t>Hipótesis (1/1)</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12" name="11 Marcador de número de diapositiva"/>
          <p:cNvSpPr>
            <a:spLocks noGrp="1"/>
          </p:cNvSpPr>
          <p:nvPr>
            <p:ph type="sldNum" sz="quarter" idx="11"/>
          </p:nvPr>
        </p:nvSpPr>
        <p:spPr/>
        <p:txBody>
          <a:bodyPr/>
          <a:lstStyle/>
          <a:p>
            <a:fld id="{0668673B-1570-4456-B3F8-72D671EFD242}" type="slidenum">
              <a:rPr lang="es-ES_tradnl" smtClean="0"/>
              <a:pPr/>
              <a:t>14</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80520"/>
          </a:xfrm>
          <a:prstGeom prst="rect">
            <a:avLst/>
          </a:prstGeom>
        </p:spPr>
        <p:txBody>
          <a:bodyPr vert="horz" lIns="182880" tIns="91440">
            <a:noAutofit/>
          </a:bodyPr>
          <a:lstStyle/>
          <a:p>
            <a:pPr marR="0" lvl="0" indent="-457200" fontAlgn="auto">
              <a:lnSpc>
                <a:spcPct val="100000"/>
              </a:lnSpc>
              <a:spcBef>
                <a:spcPts val="250"/>
              </a:spcBef>
              <a:spcAft>
                <a:spcPts val="0"/>
              </a:spcAft>
              <a:buClr>
                <a:schemeClr val="accent1"/>
              </a:buClr>
              <a:buSzPct val="80000"/>
              <a:tabLst/>
              <a:defRPr/>
            </a:pPr>
            <a:r>
              <a:rPr lang="es-ES" sz="1700" dirty="0" smtClean="0"/>
              <a:t>El comportamiento en la búsqueda realizada por un Algoritmo G</a:t>
            </a:r>
            <a:r>
              <a:rPr lang="es-ES" sz="1700" dirty="0" err="1" smtClean="0"/>
              <a:t>enético</a:t>
            </a:r>
            <a:r>
              <a:rPr lang="es-ES" sz="1700" dirty="0" smtClean="0"/>
              <a:t>, mejora de manera significativa al emplear un enfoque de estructuración celular, para un problema de carácter geométrico, en particular el CTDC.</a:t>
            </a:r>
            <a:endParaRPr lang="es-ES" sz="1700" dirty="0"/>
          </a:p>
        </p:txBody>
      </p:sp>
      <p:sp>
        <p:nvSpPr>
          <p:cNvPr id="16"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Objetivos</a:t>
            </a:r>
            <a:r>
              <a:rPr lang="es-ES_tradnl" sz="1800" dirty="0" smtClean="0">
                <a:solidFill>
                  <a:schemeClr val="accent1">
                    <a:tint val="88000"/>
                    <a:satMod val="150000"/>
                  </a:schemeClr>
                </a:solidFill>
              </a:rPr>
              <a:t> / General (1/2)</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12" name="11 Marcador de número de diapositiva"/>
          <p:cNvSpPr>
            <a:spLocks noGrp="1"/>
          </p:cNvSpPr>
          <p:nvPr>
            <p:ph type="sldNum" sz="quarter" idx="11"/>
          </p:nvPr>
        </p:nvSpPr>
        <p:spPr/>
        <p:txBody>
          <a:bodyPr/>
          <a:lstStyle/>
          <a:p>
            <a:fld id="{0668673B-1570-4456-B3F8-72D671EFD242}" type="slidenum">
              <a:rPr lang="es-ES_tradnl" smtClean="0"/>
              <a:pPr/>
              <a:t>15</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6 Marcador de contenido"/>
          <p:cNvSpPr txBox="1">
            <a:spLocks/>
          </p:cNvSpPr>
          <p:nvPr/>
        </p:nvSpPr>
        <p:spPr>
          <a:xfrm>
            <a:off x="467544" y="1052736"/>
            <a:ext cx="5976664" cy="4680520"/>
          </a:xfrm>
          <a:prstGeom prst="rect">
            <a:avLst/>
          </a:prstGeom>
        </p:spPr>
        <p:txBody>
          <a:bodyPr vert="horz" lIns="182880" tIns="91440">
            <a:noAutofit/>
          </a:bodyPr>
          <a:lstStyle/>
          <a:p>
            <a:r>
              <a:rPr lang="es-ES" sz="1700" dirty="0" smtClean="0"/>
              <a:t>Evaluar los efectos de la estructuración de la población en un AG mediante un enfoque celular, aplicado a problemas de carácter geométrico, en particular para el problema de corte de piezas guillotinable bidimensional restricto (</a:t>
            </a:r>
            <a:r>
              <a:rPr lang="es-ES" sz="1700" i="1" dirty="0" smtClean="0"/>
              <a:t>CTDC</a:t>
            </a:r>
            <a:r>
              <a:rPr lang="es-ES" sz="1700" dirty="0" smtClean="0"/>
              <a:t>).</a:t>
            </a:r>
          </a:p>
          <a:p>
            <a:endParaRPr lang="es-ES" sz="1700" dirty="0" smtClean="0"/>
          </a:p>
          <a:p>
            <a:endParaRPr lang="es-ES" sz="1600" dirty="0" smtClean="0"/>
          </a:p>
          <a:p>
            <a:endParaRPr lang="es-ES" sz="1600" dirty="0"/>
          </a:p>
        </p:txBody>
      </p:sp>
      <p:sp>
        <p:nvSpPr>
          <p:cNvPr id="16"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Objetivos</a:t>
            </a:r>
            <a:r>
              <a:rPr lang="es-ES_tradnl" sz="1800" dirty="0" smtClean="0">
                <a:solidFill>
                  <a:schemeClr val="accent1">
                    <a:tint val="88000"/>
                    <a:satMod val="150000"/>
                  </a:schemeClr>
                </a:solidFill>
              </a:rPr>
              <a:t> / Específicos (2/2)</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16</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6 Marcador de contenido"/>
          <p:cNvSpPr txBox="1">
            <a:spLocks/>
          </p:cNvSpPr>
          <p:nvPr/>
        </p:nvSpPr>
        <p:spPr>
          <a:xfrm>
            <a:off x="467544" y="1052736"/>
            <a:ext cx="5976664" cy="4680520"/>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CL" sz="1700" dirty="0" smtClean="0"/>
              <a:t>Realizar un estado del arte, en especial sobre algoritmos genéticos aplicados al problema en estudio o similares.</a:t>
            </a:r>
          </a:p>
          <a:p>
            <a:pPr marL="457200" indent="-457200">
              <a:spcBef>
                <a:spcPts val="250"/>
              </a:spcBef>
              <a:buClr>
                <a:schemeClr val="accent1"/>
              </a:buClr>
              <a:buSzPct val="80000"/>
              <a:defRPr/>
            </a:pPr>
            <a:endParaRPr lang="es-ES" sz="1700" dirty="0" smtClean="0"/>
          </a:p>
          <a:p>
            <a:pPr marL="457200" indent="-457200">
              <a:spcBef>
                <a:spcPts val="250"/>
              </a:spcBef>
              <a:buClr>
                <a:schemeClr val="accent1"/>
              </a:buClr>
              <a:buSzPct val="80000"/>
              <a:buFont typeface="Arial" pitchFamily="34" charset="0"/>
              <a:buChar char="•"/>
              <a:defRPr/>
            </a:pPr>
            <a:r>
              <a:rPr lang="es-CL" sz="1700" dirty="0" smtClean="0"/>
              <a:t>Diseñar e implementar las representaciones y funciones constructoras para el problema en estudio.</a:t>
            </a:r>
          </a:p>
          <a:p>
            <a:pPr marL="457200" indent="-457200">
              <a:spcBef>
                <a:spcPts val="250"/>
              </a:spcBef>
              <a:buClr>
                <a:schemeClr val="accent1"/>
              </a:buClr>
              <a:buSzPct val="80000"/>
              <a:defRPr/>
            </a:pPr>
            <a:endParaRPr lang="es-ES" sz="1700" dirty="0" smtClean="0"/>
          </a:p>
          <a:p>
            <a:pPr marL="457200" indent="-457200">
              <a:spcBef>
                <a:spcPts val="250"/>
              </a:spcBef>
              <a:buClr>
                <a:schemeClr val="accent1"/>
              </a:buClr>
              <a:buSzPct val="80000"/>
              <a:buFont typeface="Arial" pitchFamily="34" charset="0"/>
              <a:buChar char="•"/>
              <a:defRPr/>
            </a:pPr>
            <a:r>
              <a:rPr lang="es-CL" sz="1700" dirty="0" smtClean="0"/>
              <a:t>Diseñar e implementar un algoritmo genético y un algoritmo genético celular que resuelvan el problema en estudio.</a:t>
            </a:r>
          </a:p>
          <a:p>
            <a:pPr marL="457200" indent="-457200">
              <a:spcBef>
                <a:spcPts val="250"/>
              </a:spcBef>
              <a:buClr>
                <a:schemeClr val="accent1"/>
              </a:buClr>
              <a:buSzPct val="80000"/>
              <a:defRPr/>
            </a:pPr>
            <a:endParaRPr lang="es-ES" sz="1700" dirty="0" smtClean="0"/>
          </a:p>
          <a:p>
            <a:pPr marL="457200" indent="-457200">
              <a:spcBef>
                <a:spcPts val="250"/>
              </a:spcBef>
              <a:buClr>
                <a:schemeClr val="accent1"/>
              </a:buClr>
              <a:buSzPct val="80000"/>
              <a:buFont typeface="Arial" pitchFamily="34" charset="0"/>
              <a:buChar char="•"/>
              <a:defRPr/>
            </a:pPr>
            <a:r>
              <a:rPr lang="es-CL" sz="1700" dirty="0" smtClean="0"/>
              <a:t>Diseñar un experimento computacional que permita evaluar los algoritmos propuestos.</a:t>
            </a:r>
          </a:p>
          <a:p>
            <a:pPr marL="457200" indent="-457200">
              <a:spcBef>
                <a:spcPts val="250"/>
              </a:spcBef>
              <a:buClr>
                <a:schemeClr val="accent1"/>
              </a:buClr>
              <a:buSzPct val="80000"/>
              <a:defRPr/>
            </a:pPr>
            <a:endParaRPr lang="es-ES" sz="1700" dirty="0" smtClean="0"/>
          </a:p>
          <a:p>
            <a:pPr marL="457200" indent="-457200">
              <a:spcBef>
                <a:spcPts val="250"/>
              </a:spcBef>
              <a:buClr>
                <a:schemeClr val="accent1"/>
              </a:buClr>
              <a:buSzPct val="80000"/>
              <a:buFont typeface="Arial" pitchFamily="34" charset="0"/>
              <a:buChar char="•"/>
              <a:defRPr/>
            </a:pPr>
            <a:r>
              <a:rPr lang="es-CL" sz="1700" dirty="0" smtClean="0"/>
              <a:t>Analizar los resultados obtenidos. </a:t>
            </a:r>
            <a:endParaRPr lang="es-ES" sz="1700" dirty="0" smtClean="0"/>
          </a:p>
          <a:p>
            <a:endParaRPr lang="es-ES" sz="1700" dirty="0" smtClean="0"/>
          </a:p>
          <a:p>
            <a:endParaRPr lang="es-ES" sz="1600" dirty="0" smtClean="0"/>
          </a:p>
          <a:p>
            <a:endParaRPr lang="es-ES" sz="1600" dirty="0"/>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Estado del arte</a:t>
            </a:r>
            <a:r>
              <a:rPr lang="es-ES_tradnl" sz="1800" dirty="0" smtClean="0">
                <a:solidFill>
                  <a:schemeClr val="accent1">
                    <a:tint val="88000"/>
                    <a:satMod val="150000"/>
                  </a:schemeClr>
                </a:solidFill>
              </a:rPr>
              <a:t>/ Enfoques exactos (1/3)</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17</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6 Marcador de contenido"/>
          <p:cNvSpPr txBox="1">
            <a:spLocks/>
          </p:cNvSpPr>
          <p:nvPr/>
        </p:nvSpPr>
        <p:spPr>
          <a:xfrm>
            <a:off x="539552" y="3933056"/>
            <a:ext cx="5976664" cy="2592288"/>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ES" sz="1600" dirty="0" smtClean="0"/>
              <a:t>(</a:t>
            </a:r>
            <a:r>
              <a:rPr lang="es-ES" sz="1600" dirty="0" err="1" smtClean="0"/>
              <a:t>Viswanathan</a:t>
            </a:r>
            <a:r>
              <a:rPr lang="es-ES" sz="1600" dirty="0" smtClean="0"/>
              <a:t> y </a:t>
            </a:r>
            <a:r>
              <a:rPr lang="es-ES" sz="1600" dirty="0" err="1" smtClean="0"/>
              <a:t>Bagchi</a:t>
            </a:r>
            <a:r>
              <a:rPr lang="es-ES" sz="1600" dirty="0" smtClean="0"/>
              <a:t>, 1993), </a:t>
            </a:r>
            <a:r>
              <a:rPr lang="es-ES" sz="1600" dirty="0" err="1" smtClean="0"/>
              <a:t>Branch</a:t>
            </a:r>
            <a:r>
              <a:rPr lang="es-ES" sz="1600" dirty="0" smtClean="0"/>
              <a:t>-and-</a:t>
            </a:r>
            <a:r>
              <a:rPr lang="es-ES" sz="1600" dirty="0" err="1" smtClean="0"/>
              <a:t>bound</a:t>
            </a:r>
            <a:r>
              <a:rPr lang="es-ES" sz="1600" dirty="0" smtClean="0"/>
              <a:t> + </a:t>
            </a:r>
            <a:r>
              <a:rPr lang="es-ES" sz="1600" dirty="0" err="1" smtClean="0"/>
              <a:t>best</a:t>
            </a:r>
            <a:r>
              <a:rPr lang="es-ES" sz="1600" dirty="0" smtClean="0"/>
              <a:t> </a:t>
            </a:r>
            <a:r>
              <a:rPr lang="es-ES" sz="1600" dirty="0" err="1" smtClean="0"/>
              <a:t>first</a:t>
            </a:r>
            <a:r>
              <a:rPr lang="es-ES" sz="1600" dirty="0" smtClean="0"/>
              <a:t> – </a:t>
            </a:r>
            <a:r>
              <a:rPr lang="es-ES" sz="1600" dirty="0" err="1" smtClean="0"/>
              <a:t>bottom</a:t>
            </a:r>
            <a:r>
              <a:rPr lang="es-ES" sz="1600" dirty="0" smtClean="0"/>
              <a:t>-up.  Mejorado por (</a:t>
            </a:r>
            <a:r>
              <a:rPr lang="es-ES" sz="1600" dirty="0" err="1" smtClean="0"/>
              <a:t>Hifi</a:t>
            </a:r>
            <a:r>
              <a:rPr lang="es-ES" sz="1600" dirty="0" smtClean="0"/>
              <a:t>, 1997)</a:t>
            </a:r>
          </a:p>
          <a:p>
            <a:pPr marL="457200" indent="-457200">
              <a:spcBef>
                <a:spcPts val="250"/>
              </a:spcBef>
              <a:buClr>
                <a:schemeClr val="accent1"/>
              </a:buClr>
              <a:buSzPct val="80000"/>
              <a:buFont typeface="Arial" pitchFamily="34" charset="0"/>
              <a:buChar char="•"/>
              <a:defRPr/>
            </a:pPr>
            <a:r>
              <a:rPr lang="es-ES" sz="1600" dirty="0" smtClean="0"/>
              <a:t>(</a:t>
            </a:r>
            <a:r>
              <a:rPr lang="es-ES" sz="1600" dirty="0" err="1" smtClean="0"/>
              <a:t>Cung</a:t>
            </a:r>
            <a:r>
              <a:rPr lang="es-ES" sz="1600" dirty="0" smtClean="0"/>
              <a:t> et al., 2000), estrategias de poda + códigos de patrones </a:t>
            </a:r>
            <a:r>
              <a:rPr lang="es-ES" sz="1600" dirty="0" smtClean="0">
                <a:sym typeface="Wingdings" pitchFamily="2" charset="2"/>
              </a:rPr>
              <a:t> remover patrones repetidos</a:t>
            </a:r>
            <a:endParaRPr lang="es-ES" sz="1600" dirty="0" smtClean="0"/>
          </a:p>
          <a:p>
            <a:pPr marL="457200" indent="-457200">
              <a:spcBef>
                <a:spcPts val="250"/>
              </a:spcBef>
              <a:buClr>
                <a:schemeClr val="accent1"/>
              </a:buClr>
              <a:buSzPct val="80000"/>
              <a:buFont typeface="Arial" pitchFamily="34" charset="0"/>
              <a:buChar char="•"/>
              <a:defRPr/>
            </a:pPr>
            <a:r>
              <a:rPr lang="es-ES" sz="1600" dirty="0" smtClean="0"/>
              <a:t>(</a:t>
            </a:r>
            <a:r>
              <a:rPr lang="es-ES" sz="1600" dirty="0" err="1" smtClean="0"/>
              <a:t>Yoon</a:t>
            </a:r>
            <a:r>
              <a:rPr lang="es-ES" sz="1600" dirty="0" smtClean="0"/>
              <a:t> et al., 2013),  método más eficiente para remover patrones duplicados, 2 nuevos </a:t>
            </a:r>
            <a:r>
              <a:rPr lang="es-ES" sz="1600" dirty="0" err="1" smtClean="0"/>
              <a:t>upper-bounds</a:t>
            </a:r>
            <a:r>
              <a:rPr lang="es-ES" sz="1600" dirty="0" smtClean="0"/>
              <a:t>, </a:t>
            </a:r>
            <a:r>
              <a:rPr lang="es-ES" sz="1600" dirty="0" err="1" smtClean="0"/>
              <a:t>prevensión</a:t>
            </a:r>
            <a:r>
              <a:rPr lang="es-ES" sz="1600" dirty="0" smtClean="0"/>
              <a:t> de patrones dominados</a:t>
            </a:r>
          </a:p>
          <a:p>
            <a:pPr marL="457200" indent="-457200">
              <a:spcBef>
                <a:spcPts val="250"/>
              </a:spcBef>
              <a:buClr>
                <a:schemeClr val="accent1"/>
              </a:buClr>
              <a:buSzPct val="80000"/>
              <a:buFont typeface="Arial" pitchFamily="34" charset="0"/>
              <a:buChar char="•"/>
              <a:defRPr/>
            </a:pPr>
            <a:endParaRPr lang="es-ES" sz="1700" dirty="0" smtClean="0"/>
          </a:p>
          <a:p>
            <a:endParaRPr lang="es-ES" sz="1600" dirty="0" smtClean="0"/>
          </a:p>
          <a:p>
            <a:endParaRPr lang="es-ES" sz="1600" dirty="0"/>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pic>
        <p:nvPicPr>
          <p:cNvPr id="12" name="11 Imagen"/>
          <p:cNvPicPr>
            <a:picLocks noChangeAspect="1"/>
          </p:cNvPicPr>
          <p:nvPr/>
        </p:nvPicPr>
        <p:blipFill>
          <a:blip r:embed="rId3" cstate="print"/>
          <a:srcRect/>
          <a:stretch>
            <a:fillRect/>
          </a:stretch>
        </p:blipFill>
        <p:spPr bwMode="auto">
          <a:xfrm>
            <a:off x="467546" y="1309317"/>
            <a:ext cx="2994458" cy="1903659"/>
          </a:xfrm>
          <a:prstGeom prst="rect">
            <a:avLst/>
          </a:prstGeom>
          <a:solidFill>
            <a:schemeClr val="tx1"/>
          </a:solidFill>
          <a:ln w="9525">
            <a:noFill/>
            <a:miter lim="800000"/>
            <a:headEnd/>
            <a:tailEnd/>
          </a:ln>
        </p:spPr>
      </p:pic>
      <p:pic>
        <p:nvPicPr>
          <p:cNvPr id="14" name="13 Imagen"/>
          <p:cNvPicPr>
            <a:picLocks noChangeAspect="1"/>
          </p:cNvPicPr>
          <p:nvPr/>
        </p:nvPicPr>
        <p:blipFill>
          <a:blip r:embed="rId4" cstate="print"/>
          <a:srcRect/>
          <a:stretch>
            <a:fillRect/>
          </a:stretch>
        </p:blipFill>
        <p:spPr bwMode="auto">
          <a:xfrm>
            <a:off x="3527087" y="1322387"/>
            <a:ext cx="3133145" cy="1890589"/>
          </a:xfrm>
          <a:prstGeom prst="rect">
            <a:avLst/>
          </a:prstGeom>
          <a:solidFill>
            <a:schemeClr val="tx1"/>
          </a:solidFill>
          <a:ln w="9525">
            <a:noFill/>
            <a:miter lim="800000"/>
            <a:headEnd/>
            <a:tailEnd/>
          </a:ln>
        </p:spPr>
      </p:pic>
      <p:pic>
        <p:nvPicPr>
          <p:cNvPr id="15" name="17 Imagen" descr="elementosClaseCorteGuillotina.png"/>
          <p:cNvPicPr>
            <a:picLocks noChangeAspect="1"/>
          </p:cNvPicPr>
          <p:nvPr/>
        </p:nvPicPr>
        <p:blipFill>
          <a:blip r:embed="rId5" cstate="print"/>
          <a:stretch>
            <a:fillRect/>
          </a:stretch>
        </p:blipFill>
        <p:spPr>
          <a:xfrm>
            <a:off x="179512" y="1124744"/>
            <a:ext cx="2686425" cy="2695380"/>
          </a:xfrm>
          <a:prstGeom prst="rect">
            <a:avLst/>
          </a:prstGeom>
        </p:spPr>
      </p:pic>
      <p:pic>
        <p:nvPicPr>
          <p:cNvPr id="16" name="18 Imagen" descr="grafo-de-guillotina.png"/>
          <p:cNvPicPr>
            <a:picLocks noChangeAspect="1"/>
          </p:cNvPicPr>
          <p:nvPr/>
        </p:nvPicPr>
        <p:blipFill>
          <a:blip r:embed="rId6" cstate="print"/>
          <a:stretch>
            <a:fillRect/>
          </a:stretch>
        </p:blipFill>
        <p:spPr>
          <a:xfrm>
            <a:off x="2123728" y="1412776"/>
            <a:ext cx="4549775" cy="2164382"/>
          </a:xfrm>
          <a:prstGeom prst="rect">
            <a:avLst/>
          </a:prstGeom>
        </p:spPr>
      </p:pic>
      <p:sp>
        <p:nvSpPr>
          <p:cNvPr id="17" name="6 Marcador de contenido"/>
          <p:cNvSpPr txBox="1">
            <a:spLocks/>
          </p:cNvSpPr>
          <p:nvPr/>
        </p:nvSpPr>
        <p:spPr>
          <a:xfrm>
            <a:off x="395536" y="4149080"/>
            <a:ext cx="6336704" cy="1872208"/>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ES" sz="1600" dirty="0" smtClean="0"/>
              <a:t>(</a:t>
            </a:r>
            <a:r>
              <a:rPr lang="es-ES" sz="1600" dirty="0" err="1" smtClean="0"/>
              <a:t>Clautiaux</a:t>
            </a:r>
            <a:r>
              <a:rPr lang="es-ES" sz="1600" dirty="0" smtClean="0"/>
              <a:t> et al., 2013),  </a:t>
            </a:r>
            <a:r>
              <a:rPr lang="es-ES" sz="1600" i="1" dirty="0" smtClean="0"/>
              <a:t>grafo de guillotina. Grafos de coloración dirigidos para representar clases de patrones equivalentes, llamadas clase corte guillotina </a:t>
            </a:r>
            <a:r>
              <a:rPr lang="es-ES" sz="1600" i="1" dirty="0" smtClean="0">
                <a:sym typeface="Wingdings" pitchFamily="2" charset="2"/>
              </a:rPr>
              <a:t> Enfocarse en subconjuntos dominantes de soluciones  evitar redundancias en métodos de búsqueda. </a:t>
            </a:r>
            <a:r>
              <a:rPr lang="es-ES" sz="1600" i="1" dirty="0" err="1" smtClean="0">
                <a:sym typeface="Wingdings" pitchFamily="2" charset="2"/>
              </a:rPr>
              <a:t>Recursive</a:t>
            </a:r>
            <a:r>
              <a:rPr lang="es-ES" sz="1600" i="1" dirty="0" smtClean="0">
                <a:sym typeface="Wingdings" pitchFamily="2" charset="2"/>
              </a:rPr>
              <a:t> </a:t>
            </a:r>
            <a:r>
              <a:rPr lang="es-ES" sz="1600" i="1" dirty="0" err="1" smtClean="0">
                <a:sym typeface="Wingdings" pitchFamily="2" charset="2"/>
              </a:rPr>
              <a:t>Multi</a:t>
            </a:r>
            <a:r>
              <a:rPr lang="es-ES" sz="1600" i="1" dirty="0" smtClean="0">
                <a:sym typeface="Wingdings" pitchFamily="2" charset="2"/>
              </a:rPr>
              <a:t> </a:t>
            </a:r>
            <a:r>
              <a:rPr lang="es-ES" sz="1600" i="1" dirty="0" err="1" smtClean="0">
                <a:sym typeface="Wingdings" pitchFamily="2" charset="2"/>
              </a:rPr>
              <a:t>Builds</a:t>
            </a:r>
            <a:r>
              <a:rPr lang="es-ES" sz="1600" i="1" dirty="0" smtClean="0">
                <a:sym typeface="Wingdings" pitchFamily="2" charset="2"/>
              </a:rPr>
              <a:t> (RMB), se define como un solo í</a:t>
            </a:r>
            <a:endParaRPr lang="es-ES" sz="1600" dirty="0" smtClean="0"/>
          </a:p>
          <a:p>
            <a:endParaRPr lang="es-E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par>
                                <p:cTn id="8" presetID="4" presetClass="entr" presetSubtype="16"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par>
                                <p:cTn id="11" presetID="4"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ox(in)">
                                      <p:cBhvr>
                                        <p:cTn id="13" dur="500"/>
                                        <p:tgtEl>
                                          <p:spTgt spid="16"/>
                                        </p:tgtEl>
                                      </p:cBhvr>
                                    </p:animEffect>
                                  </p:childTnLst>
                                </p:cTn>
                              </p:par>
                              <p:par>
                                <p:cTn id="14" presetID="4" presetClass="exit" presetSubtype="16" fill="hold" nodeType="withEffect">
                                  <p:stCondLst>
                                    <p:cond delay="0"/>
                                  </p:stCondLst>
                                  <p:childTnLst>
                                    <p:animEffect transition="out" filter="box(i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par>
                                <p:cTn id="20" presetID="4" presetClass="exit" presetSubtype="16" fill="hold" grpId="0" nodeType="withEffect">
                                  <p:stCondLst>
                                    <p:cond delay="0"/>
                                  </p:stCondLst>
                                  <p:childTnLst>
                                    <p:animEffect transition="out" filter="box(in)">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Estado del arte</a:t>
            </a:r>
            <a:r>
              <a:rPr lang="es-ES_tradnl" sz="1800" dirty="0" smtClean="0">
                <a:solidFill>
                  <a:schemeClr val="accent1">
                    <a:tint val="88000"/>
                    <a:satMod val="150000"/>
                  </a:schemeClr>
                </a:solidFill>
              </a:rPr>
              <a:t>/ Enfoques heurísticos (2/3)</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18</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6 Marcador de contenido"/>
          <p:cNvSpPr txBox="1">
            <a:spLocks/>
          </p:cNvSpPr>
          <p:nvPr/>
        </p:nvSpPr>
        <p:spPr>
          <a:xfrm>
            <a:off x="467544" y="1052736"/>
            <a:ext cx="5976664" cy="4968552"/>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ES" sz="1600" dirty="0" smtClean="0"/>
              <a:t>(Cui y </a:t>
            </a:r>
            <a:r>
              <a:rPr lang="es-ES" sz="1600" dirty="0" err="1" smtClean="0"/>
              <a:t>Chen</a:t>
            </a:r>
            <a:r>
              <a:rPr lang="es-ES" sz="1600" dirty="0" smtClean="0"/>
              <a:t>, 2012), Heurística simple basada en una clase especial de patrón llamada “patrones de bloque extendido”. Algoritmo goloso, va construyendo el patrón de acuerdo a una fórmula de recursión, que considera cada patrón de bloque extendido para mejorar la solución actual. Utiliza </a:t>
            </a:r>
            <a:r>
              <a:rPr lang="es-ES" sz="1600" dirty="0" err="1" smtClean="0"/>
              <a:t>upper</a:t>
            </a:r>
            <a:r>
              <a:rPr lang="es-ES" sz="1600" dirty="0" smtClean="0"/>
              <a:t> </a:t>
            </a:r>
            <a:r>
              <a:rPr lang="es-ES" sz="1600" dirty="0" err="1" smtClean="0"/>
              <a:t>bound</a:t>
            </a:r>
            <a:r>
              <a:rPr lang="es-ES" sz="1600" dirty="0" smtClean="0"/>
              <a:t> para mejorar aún más el patrón parcial</a:t>
            </a:r>
            <a:endParaRPr lang="es-ES" sz="1700" dirty="0" smtClean="0"/>
          </a:p>
          <a:p>
            <a:endParaRPr lang="es-ES" sz="1600" dirty="0" smtClean="0"/>
          </a:p>
          <a:p>
            <a:endParaRPr lang="es-ES" sz="1600" dirty="0"/>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pic>
        <p:nvPicPr>
          <p:cNvPr id="12" name="17 Imagen" descr="patron-bloque-extendido.png"/>
          <p:cNvPicPr/>
          <p:nvPr/>
        </p:nvPicPr>
        <p:blipFill>
          <a:blip r:embed="rId3" cstate="print"/>
          <a:stretch>
            <a:fillRect/>
          </a:stretch>
        </p:blipFill>
        <p:spPr>
          <a:xfrm>
            <a:off x="1691680" y="3023576"/>
            <a:ext cx="3982006" cy="278168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Estado del arte</a:t>
            </a:r>
            <a:r>
              <a:rPr lang="es-ES_tradnl" sz="1800" dirty="0" smtClean="0">
                <a:solidFill>
                  <a:schemeClr val="accent1">
                    <a:tint val="88000"/>
                    <a:satMod val="150000"/>
                  </a:schemeClr>
                </a:solidFill>
              </a:rPr>
              <a:t>/ Enfoques evolutivos (3/3)</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19</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ES" sz="1600" dirty="0" smtClean="0"/>
              <a:t>(</a:t>
            </a:r>
            <a:r>
              <a:rPr lang="es-ES" sz="1600" dirty="0" err="1" smtClean="0"/>
              <a:t>Gonçalves</a:t>
            </a:r>
            <a:r>
              <a:rPr lang="es-ES" sz="1600" dirty="0" smtClean="0"/>
              <a:t> y </a:t>
            </a:r>
            <a:r>
              <a:rPr lang="es-ES" sz="1600" dirty="0" err="1" smtClean="0"/>
              <a:t>Resende</a:t>
            </a:r>
            <a:r>
              <a:rPr lang="es-ES" sz="1600" dirty="0" smtClean="0"/>
              <a:t>, 2011) AG basado en claves aleatorias </a:t>
            </a:r>
            <a:r>
              <a:rPr lang="es-ES" sz="1600" dirty="0" err="1" smtClean="0"/>
              <a:t>hibridizado</a:t>
            </a:r>
            <a:r>
              <a:rPr lang="es-ES" sz="1600" dirty="0" smtClean="0"/>
              <a:t> con </a:t>
            </a:r>
            <a:endParaRPr lang="es-ES" sz="1700" dirty="0" smtClean="0"/>
          </a:p>
          <a:p>
            <a:endParaRPr lang="es-ES" sz="1600" dirty="0" smtClean="0"/>
          </a:p>
          <a:p>
            <a:endParaRPr lang="es-ES" sz="1600" dirty="0"/>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pic>
        <p:nvPicPr>
          <p:cNvPr id="12" name="24 Imagen" descr="representacion-claves-aleatorias.png"/>
          <p:cNvPicPr>
            <a:picLocks noChangeAspect="1"/>
          </p:cNvPicPr>
          <p:nvPr/>
        </p:nvPicPr>
        <p:blipFill>
          <a:blip r:embed="rId3" cstate="print"/>
          <a:stretch>
            <a:fillRect/>
          </a:stretch>
        </p:blipFill>
        <p:spPr>
          <a:xfrm>
            <a:off x="179512" y="4362530"/>
            <a:ext cx="4222070" cy="1874782"/>
          </a:xfrm>
          <a:prstGeom prst="rect">
            <a:avLst/>
          </a:prstGeom>
        </p:spPr>
      </p:pic>
      <p:pic>
        <p:nvPicPr>
          <p:cNvPr id="14" name="25 Imagen" descr="procesoEvolutivoGAhibrido.png"/>
          <p:cNvPicPr>
            <a:picLocks noChangeAspect="1"/>
          </p:cNvPicPr>
          <p:nvPr/>
        </p:nvPicPr>
        <p:blipFill>
          <a:blip r:embed="rId4" cstate="print"/>
          <a:stretch>
            <a:fillRect/>
          </a:stretch>
        </p:blipFill>
        <p:spPr>
          <a:xfrm>
            <a:off x="3851920" y="3615666"/>
            <a:ext cx="3254194" cy="262164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642910" y="548680"/>
            <a:ext cx="4929222" cy="553834"/>
          </a:xfrm>
        </p:spPr>
        <p:txBody>
          <a:bodyPr>
            <a:noAutofit/>
          </a:bodyPr>
          <a:lstStyle/>
          <a:p>
            <a:r>
              <a:rPr lang="es-ES_tradnl" sz="3200" dirty="0" smtClean="0">
                <a:solidFill>
                  <a:schemeClr val="accent1">
                    <a:tint val="88000"/>
                    <a:satMod val="150000"/>
                  </a:schemeClr>
                </a:solidFill>
              </a:rPr>
              <a:t>Tabla de Contenidos</a:t>
            </a:r>
            <a:endParaRPr lang="es-ES_tradnl" sz="3200" dirty="0">
              <a:solidFill>
                <a:schemeClr val="accent1">
                  <a:tint val="88000"/>
                  <a:satMod val="150000"/>
                </a:schemeClr>
              </a:solidFill>
            </a:endParaRPr>
          </a:p>
        </p:txBody>
      </p:sp>
      <p:sp>
        <p:nvSpPr>
          <p:cNvPr id="3" name="6 Marcador de contenido"/>
          <p:cNvSpPr>
            <a:spLocks noGrp="1"/>
          </p:cNvSpPr>
          <p:nvPr>
            <p:ph sz="half" idx="1"/>
          </p:nvPr>
        </p:nvSpPr>
        <p:spPr>
          <a:xfrm>
            <a:off x="611560" y="1268760"/>
            <a:ext cx="5616624" cy="4385786"/>
          </a:xfrm>
        </p:spPr>
        <p:txBody>
          <a:bodyPr/>
          <a:lstStyle/>
          <a:p>
            <a:r>
              <a:rPr lang="es-ES" dirty="0" smtClean="0"/>
              <a:t>Introducción</a:t>
            </a:r>
          </a:p>
          <a:p>
            <a:r>
              <a:rPr lang="es-ES" dirty="0" smtClean="0"/>
              <a:t>Hipótesis</a:t>
            </a:r>
          </a:p>
          <a:p>
            <a:r>
              <a:rPr lang="es-ES" dirty="0" smtClean="0"/>
              <a:t>Objetivos</a:t>
            </a:r>
          </a:p>
          <a:p>
            <a:r>
              <a:rPr lang="es-ES" dirty="0" smtClean="0"/>
              <a:t>Estado del arte</a:t>
            </a:r>
          </a:p>
          <a:p>
            <a:r>
              <a:rPr lang="es-ES" dirty="0" smtClean="0"/>
              <a:t>Materiales y métodos</a:t>
            </a:r>
          </a:p>
          <a:p>
            <a:r>
              <a:rPr lang="es-ES" dirty="0" smtClean="0"/>
              <a:t>Resultados</a:t>
            </a:r>
          </a:p>
          <a:p>
            <a:r>
              <a:rPr lang="es-ES" dirty="0" smtClean="0"/>
              <a:t>Conclusiones</a:t>
            </a:r>
            <a:endParaRPr lang="es-ES" dirty="0"/>
          </a:p>
        </p:txBody>
      </p:sp>
      <p:sp>
        <p:nvSpPr>
          <p:cNvPr id="6" name="5 Marcador de número de diapositiva"/>
          <p:cNvSpPr>
            <a:spLocks noGrp="1"/>
          </p:cNvSpPr>
          <p:nvPr>
            <p:ph type="sldNum" sz="quarter" idx="11"/>
          </p:nvPr>
        </p:nvSpPr>
        <p:spPr/>
        <p:txBody>
          <a:bodyPr/>
          <a:lstStyle/>
          <a:p>
            <a:fld id="{0668673B-1570-4456-B3F8-72D671EFD242}" type="slidenum">
              <a:rPr lang="es-ES_tradnl" smtClean="0"/>
              <a:pPr/>
              <a:t>2</a:t>
            </a:fld>
            <a:endParaRPr lang="es-ES_tradn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Materiales y métodos</a:t>
            </a:r>
            <a:r>
              <a:rPr lang="es-ES_tradnl" sz="1800" dirty="0" smtClean="0">
                <a:solidFill>
                  <a:schemeClr val="accent1">
                    <a:tint val="88000"/>
                    <a:satMod val="150000"/>
                  </a:schemeClr>
                </a:solidFill>
              </a:rPr>
              <a:t>/ Modelamiento: Esquema y representación (1/6)</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20</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pic>
        <p:nvPicPr>
          <p:cNvPr id="12" name="image31.png"/>
          <p:cNvPicPr/>
          <p:nvPr/>
        </p:nvPicPr>
        <p:blipFill>
          <a:blip r:embed="rId3" cstate="print"/>
          <a:stretch>
            <a:fillRect/>
          </a:stretch>
        </p:blipFill>
        <p:spPr>
          <a:xfrm>
            <a:off x="1043608" y="1772816"/>
            <a:ext cx="4900613" cy="3400425"/>
          </a:xfrm>
          <a:prstGeom prst="rect">
            <a:avLst/>
          </a:prstGeom>
          <a:noFill/>
          <a:ln>
            <a:noFill/>
          </a:ln>
        </p:spPr>
      </p:pic>
      <p:pic>
        <p:nvPicPr>
          <p:cNvPr id="14" name="13 Imagen"/>
          <p:cNvPicPr/>
          <p:nvPr/>
        </p:nvPicPr>
        <p:blipFill>
          <a:blip r:embed="rId4" cstate="print"/>
          <a:srcRect/>
          <a:stretch>
            <a:fillRect/>
          </a:stretch>
        </p:blipFill>
        <p:spPr bwMode="auto">
          <a:xfrm>
            <a:off x="611560" y="2060848"/>
            <a:ext cx="3210774" cy="2717362"/>
          </a:xfrm>
          <a:prstGeom prst="rect">
            <a:avLst/>
          </a:prstGeom>
          <a:solidFill>
            <a:schemeClr val="tx1"/>
          </a:solidFill>
          <a:ln>
            <a:noFill/>
          </a:ln>
        </p:spPr>
      </p:pic>
      <p:pic>
        <p:nvPicPr>
          <p:cNvPr id="15" name="14 Imagen"/>
          <p:cNvPicPr/>
          <p:nvPr/>
        </p:nvPicPr>
        <p:blipFill>
          <a:blip r:embed="rId5" cstate="print"/>
          <a:srcRect/>
          <a:stretch>
            <a:fillRect/>
          </a:stretch>
        </p:blipFill>
        <p:spPr bwMode="auto">
          <a:xfrm>
            <a:off x="4224761" y="2852936"/>
            <a:ext cx="1499367" cy="14856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par>
                                <p:cTn id="11" presetID="4" presetClass="exit" presetSubtype="16" fill="hold" nodeType="withEffect">
                                  <p:stCondLst>
                                    <p:cond delay="0"/>
                                  </p:stCondLst>
                                  <p:childTnLst>
                                    <p:animEffect transition="out" filter="box(in)">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Materiales y métodos</a:t>
            </a:r>
            <a:r>
              <a:rPr lang="es-ES_tradnl" sz="1800" dirty="0" smtClean="0">
                <a:solidFill>
                  <a:schemeClr val="accent1">
                    <a:tint val="88000"/>
                    <a:satMod val="150000"/>
                  </a:schemeClr>
                </a:solidFill>
              </a:rPr>
              <a:t>/ Modelamiento: Función constructora (2/6)</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21</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pic>
        <p:nvPicPr>
          <p:cNvPr id="28" name="27 Imagen"/>
          <p:cNvPicPr/>
          <p:nvPr/>
        </p:nvPicPr>
        <p:blipFill>
          <a:blip r:embed="rId3" cstate="print"/>
          <a:srcRect/>
          <a:stretch>
            <a:fillRect/>
          </a:stretch>
        </p:blipFill>
        <p:spPr bwMode="auto">
          <a:xfrm>
            <a:off x="251520" y="1196752"/>
            <a:ext cx="1335799" cy="1564276"/>
          </a:xfrm>
          <a:prstGeom prst="rect">
            <a:avLst/>
          </a:prstGeom>
          <a:noFill/>
          <a:ln>
            <a:noFill/>
          </a:ln>
        </p:spPr>
      </p:pic>
      <p:pic>
        <p:nvPicPr>
          <p:cNvPr id="29" name="28 Imagen"/>
          <p:cNvPicPr/>
          <p:nvPr/>
        </p:nvPicPr>
        <p:blipFill>
          <a:blip r:embed="rId4" cstate="print"/>
          <a:srcRect/>
          <a:stretch>
            <a:fillRect/>
          </a:stretch>
        </p:blipFill>
        <p:spPr bwMode="auto">
          <a:xfrm>
            <a:off x="1868049" y="1196752"/>
            <a:ext cx="1335799" cy="1557154"/>
          </a:xfrm>
          <a:prstGeom prst="rect">
            <a:avLst/>
          </a:prstGeom>
          <a:noFill/>
          <a:ln>
            <a:noFill/>
          </a:ln>
        </p:spPr>
      </p:pic>
      <p:pic>
        <p:nvPicPr>
          <p:cNvPr id="30" name="29 Imagen"/>
          <p:cNvPicPr/>
          <p:nvPr/>
        </p:nvPicPr>
        <p:blipFill>
          <a:blip r:embed="rId5" cstate="print"/>
          <a:srcRect/>
          <a:stretch>
            <a:fillRect/>
          </a:stretch>
        </p:blipFill>
        <p:spPr bwMode="auto">
          <a:xfrm>
            <a:off x="3452225" y="1196752"/>
            <a:ext cx="1335799" cy="1553734"/>
          </a:xfrm>
          <a:prstGeom prst="rect">
            <a:avLst/>
          </a:prstGeom>
          <a:noFill/>
          <a:ln>
            <a:noFill/>
          </a:ln>
        </p:spPr>
      </p:pic>
      <p:pic>
        <p:nvPicPr>
          <p:cNvPr id="31" name="30 Imagen"/>
          <p:cNvPicPr/>
          <p:nvPr/>
        </p:nvPicPr>
        <p:blipFill>
          <a:blip r:embed="rId6" cstate="print"/>
          <a:srcRect/>
          <a:stretch>
            <a:fillRect/>
          </a:stretch>
        </p:blipFill>
        <p:spPr bwMode="auto">
          <a:xfrm>
            <a:off x="5004048" y="1196752"/>
            <a:ext cx="1335799" cy="1546469"/>
          </a:xfrm>
          <a:prstGeom prst="rect">
            <a:avLst/>
          </a:prstGeom>
          <a:noFill/>
          <a:ln>
            <a:noFill/>
          </a:ln>
        </p:spPr>
      </p:pic>
      <p:pic>
        <p:nvPicPr>
          <p:cNvPr id="32" name="31 Imagen"/>
          <p:cNvPicPr/>
          <p:nvPr/>
        </p:nvPicPr>
        <p:blipFill>
          <a:blip r:embed="rId7" cstate="print"/>
          <a:srcRect/>
          <a:stretch>
            <a:fillRect/>
          </a:stretch>
        </p:blipFill>
        <p:spPr bwMode="auto">
          <a:xfrm>
            <a:off x="251520" y="2852936"/>
            <a:ext cx="1335799" cy="1568103"/>
          </a:xfrm>
          <a:prstGeom prst="rect">
            <a:avLst/>
          </a:prstGeom>
          <a:noFill/>
          <a:ln>
            <a:noFill/>
          </a:ln>
        </p:spPr>
      </p:pic>
      <p:pic>
        <p:nvPicPr>
          <p:cNvPr id="33" name="32 Imagen"/>
          <p:cNvPicPr/>
          <p:nvPr/>
        </p:nvPicPr>
        <p:blipFill>
          <a:blip r:embed="rId8" cstate="print"/>
          <a:srcRect/>
          <a:stretch>
            <a:fillRect/>
          </a:stretch>
        </p:blipFill>
        <p:spPr bwMode="auto">
          <a:xfrm>
            <a:off x="1846592" y="2852936"/>
            <a:ext cx="1429264" cy="1560856"/>
          </a:xfrm>
          <a:prstGeom prst="rect">
            <a:avLst/>
          </a:prstGeom>
          <a:noFill/>
          <a:ln>
            <a:noFill/>
          </a:ln>
        </p:spPr>
      </p:pic>
      <p:pic>
        <p:nvPicPr>
          <p:cNvPr id="34" name="33 Imagen"/>
          <p:cNvPicPr/>
          <p:nvPr/>
        </p:nvPicPr>
        <p:blipFill>
          <a:blip r:embed="rId9" cstate="print"/>
          <a:srcRect/>
          <a:stretch>
            <a:fillRect/>
          </a:stretch>
        </p:blipFill>
        <p:spPr bwMode="auto">
          <a:xfrm>
            <a:off x="3377755" y="2852936"/>
            <a:ext cx="1410269" cy="1553734"/>
          </a:xfrm>
          <a:prstGeom prst="rect">
            <a:avLst/>
          </a:prstGeom>
          <a:noFill/>
          <a:ln>
            <a:noFill/>
          </a:ln>
        </p:spPr>
      </p:pic>
      <p:pic>
        <p:nvPicPr>
          <p:cNvPr id="35" name="34 Imagen"/>
          <p:cNvPicPr/>
          <p:nvPr/>
        </p:nvPicPr>
        <p:blipFill>
          <a:blip r:embed="rId10" cstate="print"/>
          <a:srcRect/>
          <a:stretch>
            <a:fillRect/>
          </a:stretch>
        </p:blipFill>
        <p:spPr bwMode="auto">
          <a:xfrm>
            <a:off x="4958023" y="2852936"/>
            <a:ext cx="1414177" cy="1546469"/>
          </a:xfrm>
          <a:prstGeom prst="rect">
            <a:avLst/>
          </a:prstGeom>
          <a:noFill/>
          <a:ln>
            <a:noFill/>
          </a:ln>
        </p:spPr>
      </p:pic>
      <p:pic>
        <p:nvPicPr>
          <p:cNvPr id="36" name="35 Imagen"/>
          <p:cNvPicPr/>
          <p:nvPr/>
        </p:nvPicPr>
        <p:blipFill>
          <a:blip r:embed="rId11" cstate="print"/>
          <a:srcRect/>
          <a:stretch>
            <a:fillRect/>
          </a:stretch>
        </p:blipFill>
        <p:spPr bwMode="auto">
          <a:xfrm>
            <a:off x="251520" y="4581128"/>
            <a:ext cx="1414177" cy="1532496"/>
          </a:xfrm>
          <a:prstGeom prst="rect">
            <a:avLst/>
          </a:prstGeom>
          <a:noFill/>
          <a:ln>
            <a:noFill/>
          </a:ln>
        </p:spPr>
      </p:pic>
      <p:pic>
        <p:nvPicPr>
          <p:cNvPr id="37" name="36 Imagen"/>
          <p:cNvPicPr/>
          <p:nvPr/>
        </p:nvPicPr>
        <p:blipFill>
          <a:blip r:embed="rId12" cstate="print"/>
          <a:srcRect/>
          <a:stretch>
            <a:fillRect/>
          </a:stretch>
        </p:blipFill>
        <p:spPr bwMode="auto">
          <a:xfrm>
            <a:off x="1763688" y="4581128"/>
            <a:ext cx="1414177" cy="1532496"/>
          </a:xfrm>
          <a:prstGeom prst="rect">
            <a:avLst/>
          </a:prstGeom>
          <a:noFill/>
          <a:ln>
            <a:noFill/>
          </a:ln>
        </p:spPr>
      </p:pic>
      <p:pic>
        <p:nvPicPr>
          <p:cNvPr id="38" name="37 Imagen"/>
          <p:cNvPicPr/>
          <p:nvPr/>
        </p:nvPicPr>
        <p:blipFill>
          <a:blip r:embed="rId13" cstate="print"/>
          <a:srcRect/>
          <a:stretch>
            <a:fillRect/>
          </a:stretch>
        </p:blipFill>
        <p:spPr bwMode="auto">
          <a:xfrm>
            <a:off x="3275856" y="4581128"/>
            <a:ext cx="1414177" cy="1564276"/>
          </a:xfrm>
          <a:prstGeom prst="rect">
            <a:avLst/>
          </a:prstGeom>
          <a:noFill/>
          <a:ln>
            <a:noFill/>
          </a:ln>
        </p:spPr>
      </p:pic>
      <p:pic>
        <p:nvPicPr>
          <p:cNvPr id="39" name="38 Imagen"/>
          <p:cNvPicPr/>
          <p:nvPr/>
        </p:nvPicPr>
        <p:blipFill>
          <a:blip r:embed="rId14" cstate="print"/>
          <a:srcRect/>
          <a:stretch>
            <a:fillRect/>
          </a:stretch>
        </p:blipFill>
        <p:spPr bwMode="auto">
          <a:xfrm>
            <a:off x="4788024" y="4581128"/>
            <a:ext cx="1697496" cy="1557154"/>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Materiales y métodos</a:t>
            </a:r>
            <a:r>
              <a:rPr lang="es-ES_tradnl" sz="1800" dirty="0" smtClean="0">
                <a:solidFill>
                  <a:schemeClr val="accent1">
                    <a:tint val="88000"/>
                    <a:satMod val="150000"/>
                  </a:schemeClr>
                </a:solidFill>
              </a:rPr>
              <a:t>/ Modelamiento: Algoritmo de colocación (3/6)</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22</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pic>
        <p:nvPicPr>
          <p:cNvPr id="21" name="20 Imagen"/>
          <p:cNvPicPr/>
          <p:nvPr/>
        </p:nvPicPr>
        <p:blipFill>
          <a:blip r:embed="rId3" cstate="print"/>
          <a:srcRect/>
          <a:stretch>
            <a:fillRect/>
          </a:stretch>
        </p:blipFill>
        <p:spPr bwMode="auto">
          <a:xfrm>
            <a:off x="1187624" y="1124744"/>
            <a:ext cx="2135208" cy="1391683"/>
          </a:xfrm>
          <a:prstGeom prst="rect">
            <a:avLst/>
          </a:prstGeom>
          <a:noFill/>
          <a:ln>
            <a:noFill/>
          </a:ln>
        </p:spPr>
      </p:pic>
      <p:pic>
        <p:nvPicPr>
          <p:cNvPr id="22" name="21 Imagen"/>
          <p:cNvPicPr/>
          <p:nvPr/>
        </p:nvPicPr>
        <p:blipFill>
          <a:blip r:embed="rId4" cstate="print"/>
          <a:srcRect/>
          <a:stretch>
            <a:fillRect/>
          </a:stretch>
        </p:blipFill>
        <p:spPr bwMode="auto">
          <a:xfrm>
            <a:off x="3635896" y="1124744"/>
            <a:ext cx="2182500" cy="1391683"/>
          </a:xfrm>
          <a:prstGeom prst="rect">
            <a:avLst/>
          </a:prstGeom>
          <a:noFill/>
          <a:ln>
            <a:noFill/>
          </a:ln>
        </p:spPr>
      </p:pic>
      <p:pic>
        <p:nvPicPr>
          <p:cNvPr id="23" name="22 Imagen"/>
          <p:cNvPicPr/>
          <p:nvPr/>
        </p:nvPicPr>
        <p:blipFill>
          <a:blip r:embed="rId5" cstate="print"/>
          <a:srcRect/>
          <a:stretch>
            <a:fillRect/>
          </a:stretch>
        </p:blipFill>
        <p:spPr bwMode="auto">
          <a:xfrm>
            <a:off x="1584395" y="2852936"/>
            <a:ext cx="1763469" cy="1232929"/>
          </a:xfrm>
          <a:prstGeom prst="rect">
            <a:avLst/>
          </a:prstGeom>
          <a:noFill/>
          <a:ln>
            <a:noFill/>
          </a:ln>
        </p:spPr>
      </p:pic>
      <p:pic>
        <p:nvPicPr>
          <p:cNvPr id="24" name="23 Imagen"/>
          <p:cNvPicPr/>
          <p:nvPr/>
        </p:nvPicPr>
        <p:blipFill>
          <a:blip r:embed="rId6" cstate="print"/>
          <a:srcRect/>
          <a:stretch>
            <a:fillRect/>
          </a:stretch>
        </p:blipFill>
        <p:spPr bwMode="auto">
          <a:xfrm>
            <a:off x="3635896" y="2895369"/>
            <a:ext cx="1837915" cy="1253711"/>
          </a:xfrm>
          <a:prstGeom prst="rect">
            <a:avLst/>
          </a:prstGeom>
          <a:noFill/>
          <a:ln>
            <a:noFill/>
          </a:ln>
        </p:spPr>
      </p:pic>
      <p:pic>
        <p:nvPicPr>
          <p:cNvPr id="25" name="image23.png"/>
          <p:cNvPicPr/>
          <p:nvPr/>
        </p:nvPicPr>
        <p:blipFill>
          <a:blip r:embed="rId7" cstate="print"/>
          <a:stretch>
            <a:fillRect/>
          </a:stretch>
        </p:blipFill>
        <p:spPr>
          <a:xfrm>
            <a:off x="1825455" y="1124744"/>
            <a:ext cx="3538633" cy="813054"/>
          </a:xfrm>
          <a:prstGeom prst="rect">
            <a:avLst/>
          </a:prstGeom>
          <a:noFill/>
          <a:ln>
            <a:noFill/>
          </a:ln>
        </p:spPr>
      </p:pic>
      <p:pic>
        <p:nvPicPr>
          <p:cNvPr id="26" name="image19.png"/>
          <p:cNvPicPr/>
          <p:nvPr/>
        </p:nvPicPr>
        <p:blipFill>
          <a:blip r:embed="rId8" cstate="print"/>
          <a:stretch>
            <a:fillRect/>
          </a:stretch>
        </p:blipFill>
        <p:spPr>
          <a:xfrm>
            <a:off x="1816216" y="1988840"/>
            <a:ext cx="3547872" cy="831533"/>
          </a:xfrm>
          <a:prstGeom prst="rect">
            <a:avLst/>
          </a:prstGeom>
          <a:noFill/>
          <a:ln>
            <a:noFill/>
          </a:ln>
        </p:spPr>
      </p:pic>
      <p:pic>
        <p:nvPicPr>
          <p:cNvPr id="27" name="image06.png"/>
          <p:cNvPicPr/>
          <p:nvPr/>
        </p:nvPicPr>
        <p:blipFill>
          <a:blip r:embed="rId9" cstate="print"/>
          <a:stretch>
            <a:fillRect/>
          </a:stretch>
        </p:blipFill>
        <p:spPr>
          <a:xfrm>
            <a:off x="1835696" y="2852936"/>
            <a:ext cx="3538633" cy="831533"/>
          </a:xfrm>
          <a:prstGeom prst="rect">
            <a:avLst/>
          </a:prstGeom>
          <a:noFill/>
          <a:ln>
            <a:noFill/>
          </a:ln>
        </p:spPr>
      </p:pic>
      <p:pic>
        <p:nvPicPr>
          <p:cNvPr id="40" name="image17.png"/>
          <p:cNvPicPr/>
          <p:nvPr/>
        </p:nvPicPr>
        <p:blipFill>
          <a:blip r:embed="rId10" cstate="print"/>
          <a:stretch>
            <a:fillRect/>
          </a:stretch>
        </p:blipFill>
        <p:spPr>
          <a:xfrm>
            <a:off x="1835696" y="3717032"/>
            <a:ext cx="3538633" cy="831533"/>
          </a:xfrm>
          <a:prstGeom prst="rect">
            <a:avLst/>
          </a:prstGeom>
          <a:noFill/>
          <a:ln>
            <a:noFill/>
          </a:ln>
        </p:spPr>
      </p:pic>
      <p:pic>
        <p:nvPicPr>
          <p:cNvPr id="41" name="image20.png"/>
          <p:cNvPicPr/>
          <p:nvPr/>
        </p:nvPicPr>
        <p:blipFill>
          <a:blip r:embed="rId11" cstate="print"/>
          <a:stretch>
            <a:fillRect/>
          </a:stretch>
        </p:blipFill>
        <p:spPr>
          <a:xfrm>
            <a:off x="1825455" y="4581128"/>
            <a:ext cx="3538633" cy="1053275"/>
          </a:xfrm>
          <a:prstGeom prst="rect">
            <a:avLst/>
          </a:prstGeom>
          <a:noFill/>
          <a:ln>
            <a:noFill/>
          </a:ln>
        </p:spPr>
      </p:pic>
      <p:pic>
        <p:nvPicPr>
          <p:cNvPr id="42" name="image35.png"/>
          <p:cNvPicPr/>
          <p:nvPr/>
        </p:nvPicPr>
        <p:blipFill>
          <a:blip r:embed="rId12" cstate="print"/>
          <a:stretch>
            <a:fillRect/>
          </a:stretch>
        </p:blipFill>
        <p:spPr>
          <a:xfrm>
            <a:off x="1835696" y="1124744"/>
            <a:ext cx="3529394" cy="1127189"/>
          </a:xfrm>
          <a:prstGeom prst="rect">
            <a:avLst/>
          </a:prstGeom>
          <a:noFill/>
          <a:ln>
            <a:noFill/>
          </a:ln>
        </p:spPr>
      </p:pic>
      <p:pic>
        <p:nvPicPr>
          <p:cNvPr id="43" name="image30.png"/>
          <p:cNvPicPr/>
          <p:nvPr/>
        </p:nvPicPr>
        <p:blipFill>
          <a:blip r:embed="rId13" cstate="print"/>
          <a:stretch>
            <a:fillRect/>
          </a:stretch>
        </p:blipFill>
        <p:spPr>
          <a:xfrm>
            <a:off x="1691680" y="2420888"/>
            <a:ext cx="3658743" cy="1265777"/>
          </a:xfrm>
          <a:prstGeom prst="rect">
            <a:avLst/>
          </a:prstGeom>
          <a:noFill/>
          <a:ln>
            <a:noFill/>
          </a:ln>
        </p:spPr>
      </p:pic>
      <p:pic>
        <p:nvPicPr>
          <p:cNvPr id="44" name="image08.png"/>
          <p:cNvPicPr/>
          <p:nvPr/>
        </p:nvPicPr>
        <p:blipFill>
          <a:blip r:embed="rId14" cstate="print"/>
          <a:stretch>
            <a:fillRect/>
          </a:stretch>
        </p:blipFill>
        <p:spPr>
          <a:xfrm>
            <a:off x="1723823" y="3789040"/>
            <a:ext cx="3640265" cy="8222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par>
                                <p:cTn id="8" presetID="4" presetClass="entr" presetSubtype="16"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ox(in)">
                                      <p:cBhvr>
                                        <p:cTn id="10" dur="500"/>
                                        <p:tgtEl>
                                          <p:spTgt spid="26"/>
                                        </p:tgtEl>
                                      </p:cBhvr>
                                    </p:animEffect>
                                  </p:childTnLst>
                                </p:cTn>
                              </p:par>
                              <p:par>
                                <p:cTn id="11" presetID="4" presetClass="entr" presetSubtype="16"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ox(in)">
                                      <p:cBhvr>
                                        <p:cTn id="13" dur="500"/>
                                        <p:tgtEl>
                                          <p:spTgt spid="27"/>
                                        </p:tgtEl>
                                      </p:cBhvr>
                                    </p:animEffect>
                                  </p:childTnLst>
                                </p:cTn>
                              </p:par>
                              <p:par>
                                <p:cTn id="14" presetID="4" presetClass="entr" presetSubtype="16"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ox(in)">
                                      <p:cBhvr>
                                        <p:cTn id="16" dur="500"/>
                                        <p:tgtEl>
                                          <p:spTgt spid="40"/>
                                        </p:tgtEl>
                                      </p:cBhvr>
                                    </p:animEffect>
                                  </p:childTnLst>
                                </p:cTn>
                              </p:par>
                              <p:par>
                                <p:cTn id="17" presetID="4" presetClass="entr" presetSubtype="16"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box(in)">
                                      <p:cBhvr>
                                        <p:cTn id="19" dur="500"/>
                                        <p:tgtEl>
                                          <p:spTgt spid="41"/>
                                        </p:tgtEl>
                                      </p:cBhvr>
                                    </p:animEffect>
                                  </p:childTnLst>
                                </p:cTn>
                              </p:par>
                              <p:par>
                                <p:cTn id="20" presetID="4" presetClass="exit" presetSubtype="16" fill="hold" nodeType="withEffect">
                                  <p:stCondLst>
                                    <p:cond delay="0"/>
                                  </p:stCondLst>
                                  <p:childTnLst>
                                    <p:animEffect transition="out" filter="box(in)">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4" presetClass="exit" presetSubtype="16" fill="hold" nodeType="withEffect">
                                  <p:stCondLst>
                                    <p:cond delay="0"/>
                                  </p:stCondLst>
                                  <p:childTnLst>
                                    <p:animEffect transition="out" filter="box(in)">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4" presetClass="exit" presetSubtype="16" fill="hold" nodeType="withEffect">
                                  <p:stCondLst>
                                    <p:cond delay="0"/>
                                  </p:stCondLst>
                                  <p:childTnLst>
                                    <p:animEffect transition="out" filter="box(in)">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ox(in)">
                                      <p:cBhvr>
                                        <p:cTn id="36" dur="500"/>
                                        <p:tgtEl>
                                          <p:spTgt spid="42"/>
                                        </p:tgtEl>
                                      </p:cBhvr>
                                    </p:animEffect>
                                  </p:childTnLst>
                                </p:cTn>
                              </p:par>
                              <p:par>
                                <p:cTn id="37" presetID="4" presetClass="entr" presetSubtype="16"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ox(in)">
                                      <p:cBhvr>
                                        <p:cTn id="39" dur="500"/>
                                        <p:tgtEl>
                                          <p:spTgt spid="43"/>
                                        </p:tgtEl>
                                      </p:cBhvr>
                                    </p:animEffect>
                                  </p:childTnLst>
                                </p:cTn>
                              </p:par>
                              <p:par>
                                <p:cTn id="40" presetID="4" presetClass="entr" presetSubtype="16"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ox(in)">
                                      <p:cBhvr>
                                        <p:cTn id="42" dur="500"/>
                                        <p:tgtEl>
                                          <p:spTgt spid="44"/>
                                        </p:tgtEl>
                                      </p:cBhvr>
                                    </p:animEffect>
                                  </p:childTnLst>
                                </p:cTn>
                              </p:par>
                              <p:par>
                                <p:cTn id="43" presetID="4" presetClass="exit" presetSubtype="16" fill="hold" nodeType="withEffect">
                                  <p:stCondLst>
                                    <p:cond delay="0"/>
                                  </p:stCondLst>
                                  <p:childTnLst>
                                    <p:animEffect transition="out" filter="box(in)">
                                      <p:cBhvr>
                                        <p:cTn id="44" dur="500"/>
                                        <p:tgtEl>
                                          <p:spTgt spid="41"/>
                                        </p:tgtEl>
                                      </p:cBhvr>
                                    </p:animEffect>
                                    <p:set>
                                      <p:cBhvr>
                                        <p:cTn id="45" dur="1" fill="hold">
                                          <p:stCondLst>
                                            <p:cond delay="499"/>
                                          </p:stCondLst>
                                        </p:cTn>
                                        <p:tgtEl>
                                          <p:spTgt spid="41"/>
                                        </p:tgtEl>
                                        <p:attrNameLst>
                                          <p:attrName>style.visibility</p:attrName>
                                        </p:attrNameLst>
                                      </p:cBhvr>
                                      <p:to>
                                        <p:strVal val="hidden"/>
                                      </p:to>
                                    </p:set>
                                  </p:childTnLst>
                                </p:cTn>
                              </p:par>
                              <p:par>
                                <p:cTn id="46" presetID="4" presetClass="exit" presetSubtype="16" fill="hold" nodeType="withEffect">
                                  <p:stCondLst>
                                    <p:cond delay="0"/>
                                  </p:stCondLst>
                                  <p:childTnLst>
                                    <p:animEffect transition="out" filter="box(in)">
                                      <p:cBhvr>
                                        <p:cTn id="47" dur="500"/>
                                        <p:tgtEl>
                                          <p:spTgt spid="40"/>
                                        </p:tgtEl>
                                      </p:cBhvr>
                                    </p:animEffect>
                                    <p:set>
                                      <p:cBhvr>
                                        <p:cTn id="48" dur="1" fill="hold">
                                          <p:stCondLst>
                                            <p:cond delay="499"/>
                                          </p:stCondLst>
                                        </p:cTn>
                                        <p:tgtEl>
                                          <p:spTgt spid="40"/>
                                        </p:tgtEl>
                                        <p:attrNameLst>
                                          <p:attrName>style.visibility</p:attrName>
                                        </p:attrNameLst>
                                      </p:cBhvr>
                                      <p:to>
                                        <p:strVal val="hidden"/>
                                      </p:to>
                                    </p:set>
                                  </p:childTnLst>
                                </p:cTn>
                              </p:par>
                              <p:par>
                                <p:cTn id="49" presetID="4" presetClass="exit" presetSubtype="16" fill="hold" nodeType="withEffect">
                                  <p:stCondLst>
                                    <p:cond delay="0"/>
                                  </p:stCondLst>
                                  <p:childTnLst>
                                    <p:animEffect transition="out" filter="box(in)">
                                      <p:cBhvr>
                                        <p:cTn id="50" dur="500"/>
                                        <p:tgtEl>
                                          <p:spTgt spid="27"/>
                                        </p:tgtEl>
                                      </p:cBhvr>
                                    </p:animEffect>
                                    <p:set>
                                      <p:cBhvr>
                                        <p:cTn id="51" dur="1" fill="hold">
                                          <p:stCondLst>
                                            <p:cond delay="499"/>
                                          </p:stCondLst>
                                        </p:cTn>
                                        <p:tgtEl>
                                          <p:spTgt spid="27"/>
                                        </p:tgtEl>
                                        <p:attrNameLst>
                                          <p:attrName>style.visibility</p:attrName>
                                        </p:attrNameLst>
                                      </p:cBhvr>
                                      <p:to>
                                        <p:strVal val="hidden"/>
                                      </p:to>
                                    </p:set>
                                  </p:childTnLst>
                                </p:cTn>
                              </p:par>
                              <p:par>
                                <p:cTn id="52" presetID="4" presetClass="exit" presetSubtype="16" fill="hold" nodeType="withEffect">
                                  <p:stCondLst>
                                    <p:cond delay="0"/>
                                  </p:stCondLst>
                                  <p:childTnLst>
                                    <p:animEffect transition="out" filter="box(in)">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4" presetClass="exit" presetSubtype="16" fill="hold" nodeType="withEffect">
                                  <p:stCondLst>
                                    <p:cond delay="0"/>
                                  </p:stCondLst>
                                  <p:childTnLst>
                                    <p:animEffect transition="out" filter="box(in)">
                                      <p:cBhvr>
                                        <p:cTn id="56" dur="500"/>
                                        <p:tgtEl>
                                          <p:spTgt spid="25"/>
                                        </p:tgtEl>
                                      </p:cBhvr>
                                    </p:animEffect>
                                    <p:set>
                                      <p:cBhvr>
                                        <p:cTn id="5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Materiales y métodos</a:t>
            </a:r>
            <a:r>
              <a:rPr lang="es-ES_tradnl" sz="1800" dirty="0" smtClean="0">
                <a:solidFill>
                  <a:schemeClr val="accent1">
                    <a:tint val="88000"/>
                    <a:satMod val="150000"/>
                  </a:schemeClr>
                </a:solidFill>
              </a:rPr>
              <a:t>/ Configuración de algoritmos (4/6)</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23</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graphicFrame>
        <p:nvGraphicFramePr>
          <p:cNvPr id="18" name="17 Tabla"/>
          <p:cNvGraphicFramePr>
            <a:graphicFrameLocks noGrp="1"/>
          </p:cNvGraphicFramePr>
          <p:nvPr/>
        </p:nvGraphicFramePr>
        <p:xfrm>
          <a:off x="1691680" y="1484784"/>
          <a:ext cx="3721738" cy="4064786"/>
        </p:xfrm>
        <a:graphic>
          <a:graphicData uri="http://schemas.openxmlformats.org/drawingml/2006/table">
            <a:tbl>
              <a:tblPr/>
              <a:tblGrid>
                <a:gridCol w="939130"/>
                <a:gridCol w="1391304"/>
                <a:gridCol w="1391304"/>
              </a:tblGrid>
              <a:tr h="192000">
                <a:tc>
                  <a:txBody>
                    <a:bodyPr/>
                    <a:lstStyle/>
                    <a:p>
                      <a:pPr algn="ctr">
                        <a:lnSpc>
                          <a:spcPct val="115000"/>
                        </a:lnSpc>
                        <a:spcAft>
                          <a:spcPts val="0"/>
                        </a:spcAft>
                      </a:pPr>
                      <a:r>
                        <a:rPr lang="es-ES" sz="1100" i="1" dirty="0">
                          <a:solidFill>
                            <a:srgbClr val="000000"/>
                          </a:solidFill>
                          <a:latin typeface="Times New Roman"/>
                          <a:ea typeface="Arial"/>
                        </a:rPr>
                        <a:t>Parámetro</a:t>
                      </a:r>
                      <a:endParaRPr lang="es-ES" sz="1000" dirty="0">
                        <a:solidFill>
                          <a:srgbClr val="000000"/>
                        </a:solidFill>
                        <a:latin typeface="Arial"/>
                        <a:ea typeface="Arial"/>
                      </a:endParaRPr>
                    </a:p>
                  </a:txBody>
                  <a:tcPr marL="40580" marR="40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15000"/>
                        </a:lnSpc>
                        <a:spcAft>
                          <a:spcPts val="0"/>
                        </a:spcAft>
                      </a:pPr>
                      <a:r>
                        <a:rPr lang="es-ES" sz="1000" i="1" dirty="0">
                          <a:solidFill>
                            <a:srgbClr val="000000"/>
                          </a:solidFill>
                          <a:latin typeface="Times New Roman"/>
                          <a:ea typeface="Times New Roman"/>
                          <a:cs typeface="Times New Roman"/>
                        </a:rPr>
                        <a:t>AG</a:t>
                      </a:r>
                      <a:endParaRPr lang="es-ES" sz="1000" dirty="0">
                        <a:latin typeface="Calibri"/>
                        <a:ea typeface="Calibri"/>
                        <a:cs typeface="Times New Roman"/>
                      </a:endParaRPr>
                    </a:p>
                  </a:txBody>
                  <a:tcPr marL="40580" marR="40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15000"/>
                        </a:lnSpc>
                        <a:spcAft>
                          <a:spcPts val="0"/>
                        </a:spcAft>
                      </a:pPr>
                      <a:r>
                        <a:rPr lang="es-ES" sz="1000" i="1">
                          <a:solidFill>
                            <a:srgbClr val="000000"/>
                          </a:solidFill>
                          <a:latin typeface="Times New Roman"/>
                          <a:ea typeface="Times New Roman"/>
                          <a:cs typeface="Times New Roman"/>
                        </a:rPr>
                        <a:t>AGc</a:t>
                      </a:r>
                      <a:endParaRPr lang="es-ES" sz="1000">
                        <a:latin typeface="Calibri"/>
                        <a:ea typeface="Calibri"/>
                        <a:cs typeface="Times New Roman"/>
                      </a:endParaRPr>
                    </a:p>
                  </a:txBody>
                  <a:tcPr marL="40580" marR="40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52000">
                <a:tc>
                  <a:txBody>
                    <a:bodyPr/>
                    <a:lstStyle/>
                    <a:p>
                      <a:pPr algn="ctr">
                        <a:lnSpc>
                          <a:spcPct val="115000"/>
                        </a:lnSpc>
                        <a:spcAft>
                          <a:spcPts val="0"/>
                        </a:spcAft>
                      </a:pPr>
                      <a:r>
                        <a:rPr lang="es-ES" sz="1000" i="1">
                          <a:solidFill>
                            <a:srgbClr val="000000"/>
                          </a:solidFill>
                          <a:latin typeface="Times New Roman"/>
                          <a:ea typeface="Times New Roman"/>
                          <a:cs typeface="Times New Roman"/>
                        </a:rPr>
                        <a:t>tamaño población</a:t>
                      </a:r>
                      <a:endParaRPr lang="es-ES" sz="1000">
                        <a:latin typeface="Calibri"/>
                        <a:ea typeface="Calibri"/>
                        <a:cs typeface="Times New Roman"/>
                      </a:endParaRPr>
                    </a:p>
                  </a:txBody>
                  <a:tcPr marL="40580" marR="40580" marT="0" marB="0" anchor="ctr">
                    <a:lnL>
                      <a:noFill/>
                    </a:lnL>
                    <a:lnR>
                      <a:noFill/>
                    </a:lnR>
                    <a:lnT w="12700" cap="flat" cmpd="sng" algn="ctr">
                      <a:solidFill>
                        <a:srgbClr val="000000"/>
                      </a:solidFill>
                      <a:prstDash val="solid"/>
                      <a:round/>
                      <a:headEnd type="none" w="med" len="med"/>
                      <a:tailEnd type="none" w="med" len="med"/>
                    </a:lnT>
                    <a:lnB>
                      <a:noFill/>
                    </a:lnB>
                    <a:solidFill>
                      <a:schemeClr val="tx1"/>
                    </a:solidFill>
                  </a:tcPr>
                </a:tc>
                <a:tc>
                  <a:txBody>
                    <a:bodyPr/>
                    <a:lstStyle/>
                    <a:p>
                      <a:pPr algn="ctr">
                        <a:lnSpc>
                          <a:spcPct val="115000"/>
                        </a:lnSpc>
                        <a:spcAft>
                          <a:spcPts val="0"/>
                        </a:spcAft>
                      </a:pPr>
                      <a:r>
                        <a:rPr lang="es-ES" sz="1000" dirty="0">
                          <a:solidFill>
                            <a:srgbClr val="000000"/>
                          </a:solidFill>
                          <a:latin typeface="Times New Roman"/>
                          <a:ea typeface="Times New Roman"/>
                          <a:cs typeface="Times New Roman"/>
                        </a:rPr>
                        <a:t>50; 100; 150; 200; 250; 300; 350; 400; 450; 500</a:t>
                      </a:r>
                      <a:endParaRPr lang="es-ES" sz="1000" dirty="0">
                        <a:latin typeface="Calibri"/>
                        <a:ea typeface="Calibri"/>
                        <a:cs typeface="Times New Roman"/>
                      </a:endParaRPr>
                    </a:p>
                  </a:txBody>
                  <a:tcPr marL="40580" marR="40580" marT="0" marB="0" anchor="ctr">
                    <a:lnL>
                      <a:noFill/>
                    </a:lnL>
                    <a:lnR>
                      <a:noFill/>
                    </a:lnR>
                    <a:lnT w="12700" cap="flat" cmpd="sng" algn="ctr">
                      <a:solidFill>
                        <a:srgbClr val="000000"/>
                      </a:solidFill>
                      <a:prstDash val="solid"/>
                      <a:round/>
                      <a:headEnd type="none" w="med" len="med"/>
                      <a:tailEnd type="none" w="med" len="med"/>
                    </a:lnT>
                    <a:lnB>
                      <a:noFill/>
                    </a:lnB>
                    <a:solidFill>
                      <a:schemeClr val="tx1"/>
                    </a:solidFill>
                  </a:tcPr>
                </a:tc>
                <a:tc>
                  <a:txBody>
                    <a:bodyPr/>
                    <a:lstStyle/>
                    <a:p>
                      <a:pPr algn="ctr">
                        <a:lnSpc>
                          <a:spcPct val="115000"/>
                        </a:lnSpc>
                        <a:spcAft>
                          <a:spcPts val="0"/>
                        </a:spcAft>
                      </a:pPr>
                      <a:r>
                        <a:rPr lang="es-ES" sz="1000">
                          <a:solidFill>
                            <a:srgbClr val="000000"/>
                          </a:solidFill>
                          <a:latin typeface="Times New Roman"/>
                          <a:ea typeface="Times New Roman"/>
                          <a:cs typeface="Times New Roman"/>
                        </a:rPr>
                        <a:t>─</a:t>
                      </a:r>
                      <a:endParaRPr lang="es-ES" sz="1000">
                        <a:latin typeface="Calibri"/>
                        <a:ea typeface="Calibri"/>
                        <a:cs typeface="Times New Roman"/>
                      </a:endParaRPr>
                    </a:p>
                  </a:txBody>
                  <a:tcPr marL="40580" marR="40580" marT="0" marB="0" anchor="ctr">
                    <a:lnL>
                      <a:noFill/>
                    </a:lnL>
                    <a:lnR>
                      <a:noFill/>
                    </a:lnR>
                    <a:lnT w="12700" cap="flat" cmpd="sng" algn="ctr">
                      <a:solidFill>
                        <a:srgbClr val="000000"/>
                      </a:solidFill>
                      <a:prstDash val="solid"/>
                      <a:round/>
                      <a:headEnd type="none" w="med" len="med"/>
                      <a:tailEnd type="none" w="med" len="med"/>
                    </a:lnT>
                    <a:lnB>
                      <a:noFill/>
                    </a:lnB>
                    <a:solidFill>
                      <a:schemeClr val="tx1"/>
                    </a:solidFill>
                  </a:tcPr>
                </a:tc>
              </a:tr>
              <a:tr h="352000">
                <a:tc>
                  <a:txBody>
                    <a:bodyPr/>
                    <a:lstStyle/>
                    <a:p>
                      <a:pPr algn="ctr">
                        <a:lnSpc>
                          <a:spcPct val="115000"/>
                        </a:lnSpc>
                        <a:spcAft>
                          <a:spcPts val="0"/>
                        </a:spcAft>
                      </a:pPr>
                      <a:r>
                        <a:rPr lang="es-ES" sz="1000" i="1">
                          <a:solidFill>
                            <a:srgbClr val="000000"/>
                          </a:solidFill>
                          <a:latin typeface="Times New Roman"/>
                          <a:ea typeface="Times New Roman"/>
                          <a:cs typeface="Times New Roman"/>
                        </a:rPr>
                        <a:t>probabilidad cruzamiento</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s-ES" sz="1000">
                          <a:solidFill>
                            <a:srgbClr val="000000"/>
                          </a:solidFill>
                          <a:latin typeface="Times New Roman"/>
                          <a:ea typeface="Times New Roman"/>
                          <a:cs typeface="Times New Roman"/>
                        </a:rPr>
                        <a:t>0,6; 0,7; 0,8; 0,9; 1,0</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n-US" sz="1000">
                          <a:solidFill>
                            <a:srgbClr val="000000"/>
                          </a:solidFill>
                          <a:latin typeface="MS Mincho"/>
                          <a:ea typeface="Calibri"/>
                          <a:cs typeface="MS Mincho"/>
                        </a:rPr>
                        <a:t>✔</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r>
              <a:tr h="352000">
                <a:tc>
                  <a:txBody>
                    <a:bodyPr/>
                    <a:lstStyle/>
                    <a:p>
                      <a:pPr algn="ctr">
                        <a:lnSpc>
                          <a:spcPct val="115000"/>
                        </a:lnSpc>
                        <a:spcAft>
                          <a:spcPts val="0"/>
                        </a:spcAft>
                      </a:pPr>
                      <a:r>
                        <a:rPr lang="es-ES" sz="1000" i="1" dirty="0">
                          <a:solidFill>
                            <a:srgbClr val="000000"/>
                          </a:solidFill>
                          <a:latin typeface="Times New Roman"/>
                          <a:ea typeface="Times New Roman"/>
                          <a:cs typeface="Times New Roman"/>
                        </a:rPr>
                        <a:t>probabilidad mutación</a:t>
                      </a:r>
                      <a:endParaRPr lang="es-ES" sz="1000" dirty="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s-ES" sz="1000">
                          <a:solidFill>
                            <a:srgbClr val="000000"/>
                          </a:solidFill>
                          <a:latin typeface="Times New Roman"/>
                          <a:ea typeface="Times New Roman"/>
                          <a:cs typeface="Times New Roman"/>
                        </a:rPr>
                        <a:t>0,1; 0,2; 0,3; 0,4; 0,5; 0,6; 0,7; 0,8; 0,9; 1,0</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n-US" sz="1000">
                          <a:solidFill>
                            <a:srgbClr val="000000"/>
                          </a:solidFill>
                          <a:latin typeface="MS Mincho"/>
                          <a:ea typeface="Calibri"/>
                          <a:cs typeface="MS Mincho"/>
                        </a:rPr>
                        <a:t>✔</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r>
              <a:tr h="352000">
                <a:tc>
                  <a:txBody>
                    <a:bodyPr/>
                    <a:lstStyle/>
                    <a:p>
                      <a:pPr algn="ctr">
                        <a:lnSpc>
                          <a:spcPct val="115000"/>
                        </a:lnSpc>
                        <a:spcAft>
                          <a:spcPts val="0"/>
                        </a:spcAft>
                      </a:pPr>
                      <a:r>
                        <a:rPr lang="es-ES" sz="1000" i="1">
                          <a:solidFill>
                            <a:srgbClr val="000000"/>
                          </a:solidFill>
                          <a:latin typeface="Times New Roman"/>
                          <a:ea typeface="Times New Roman"/>
                          <a:cs typeface="Times New Roman"/>
                        </a:rPr>
                        <a:t>operador selección 1</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s-ES" sz="1000">
                          <a:solidFill>
                            <a:srgbClr val="000000"/>
                          </a:solidFill>
                          <a:latin typeface="Times New Roman"/>
                          <a:ea typeface="Times New Roman"/>
                          <a:cs typeface="Times New Roman"/>
                        </a:rPr>
                        <a:t>torneo-binario; ruleta; ranking-lineal</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n-US" sz="1000" dirty="0">
                          <a:solidFill>
                            <a:srgbClr val="000000"/>
                          </a:solidFill>
                          <a:latin typeface="MS Mincho"/>
                          <a:ea typeface="Calibri"/>
                          <a:cs typeface="MS Mincho"/>
                        </a:rPr>
                        <a:t>✔</a:t>
                      </a:r>
                      <a:endParaRPr lang="es-ES" sz="1000" dirty="0">
                        <a:latin typeface="Calibri"/>
                        <a:ea typeface="Calibri"/>
                        <a:cs typeface="Times New Roman"/>
                      </a:endParaRPr>
                    </a:p>
                  </a:txBody>
                  <a:tcPr marL="40580" marR="40580" marT="0" marB="0" anchor="ctr">
                    <a:lnL>
                      <a:noFill/>
                    </a:lnL>
                    <a:lnR>
                      <a:noFill/>
                    </a:lnR>
                    <a:lnT>
                      <a:noFill/>
                    </a:lnT>
                    <a:lnB>
                      <a:noFill/>
                    </a:lnB>
                    <a:solidFill>
                      <a:schemeClr val="tx1"/>
                    </a:solidFill>
                  </a:tcPr>
                </a:tc>
              </a:tr>
              <a:tr h="352000">
                <a:tc>
                  <a:txBody>
                    <a:bodyPr/>
                    <a:lstStyle/>
                    <a:p>
                      <a:pPr algn="ctr">
                        <a:lnSpc>
                          <a:spcPct val="115000"/>
                        </a:lnSpc>
                        <a:spcAft>
                          <a:spcPts val="0"/>
                        </a:spcAft>
                      </a:pPr>
                      <a:r>
                        <a:rPr lang="es-ES" sz="1000" i="1">
                          <a:solidFill>
                            <a:srgbClr val="000000"/>
                          </a:solidFill>
                          <a:latin typeface="Times New Roman"/>
                          <a:ea typeface="Times New Roman"/>
                          <a:cs typeface="Times New Roman"/>
                        </a:rPr>
                        <a:t>operador selección 2</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s-ES" sz="1000">
                          <a:solidFill>
                            <a:srgbClr val="000000"/>
                          </a:solidFill>
                          <a:latin typeface="Times New Roman"/>
                          <a:ea typeface="Times New Roman"/>
                          <a:cs typeface="Times New Roman"/>
                        </a:rPr>
                        <a:t>torneo-binario; ruleta; ranking-lineal</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n-US" sz="1000">
                          <a:solidFill>
                            <a:srgbClr val="000000"/>
                          </a:solidFill>
                          <a:latin typeface="MS Mincho"/>
                          <a:ea typeface="Calibri"/>
                          <a:cs typeface="MS Mincho"/>
                        </a:rPr>
                        <a:t>✔</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r>
              <a:tr h="352000">
                <a:tc>
                  <a:txBody>
                    <a:bodyPr/>
                    <a:lstStyle/>
                    <a:p>
                      <a:pPr algn="ctr">
                        <a:lnSpc>
                          <a:spcPct val="115000"/>
                        </a:lnSpc>
                        <a:spcAft>
                          <a:spcPts val="0"/>
                        </a:spcAft>
                      </a:pPr>
                      <a:r>
                        <a:rPr lang="es-ES" sz="1000" i="1">
                          <a:solidFill>
                            <a:srgbClr val="000000"/>
                          </a:solidFill>
                          <a:latin typeface="Times New Roman"/>
                          <a:ea typeface="Times New Roman"/>
                          <a:cs typeface="Times New Roman"/>
                        </a:rPr>
                        <a:t>operador cruzamiento</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s-ES" sz="1000" dirty="0">
                          <a:solidFill>
                            <a:srgbClr val="000000"/>
                          </a:solidFill>
                          <a:latin typeface="Times New Roman"/>
                          <a:ea typeface="Times New Roman"/>
                          <a:cs typeface="Times New Roman"/>
                        </a:rPr>
                        <a:t>1-punto; 2-puntos; uniforme; probabilístico</a:t>
                      </a:r>
                      <a:endParaRPr lang="es-ES" sz="1000" dirty="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n-US" sz="1000">
                          <a:solidFill>
                            <a:srgbClr val="000000"/>
                          </a:solidFill>
                          <a:latin typeface="MS Mincho"/>
                          <a:ea typeface="Calibri"/>
                          <a:cs typeface="MS Mincho"/>
                        </a:rPr>
                        <a:t>✔</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r>
              <a:tr h="352000">
                <a:tc>
                  <a:txBody>
                    <a:bodyPr/>
                    <a:lstStyle/>
                    <a:p>
                      <a:pPr algn="ctr">
                        <a:lnSpc>
                          <a:spcPct val="115000"/>
                        </a:lnSpc>
                        <a:spcAft>
                          <a:spcPts val="0"/>
                        </a:spcAft>
                      </a:pPr>
                      <a:r>
                        <a:rPr lang="es-ES" sz="1000" i="1">
                          <a:solidFill>
                            <a:srgbClr val="000000"/>
                          </a:solidFill>
                          <a:latin typeface="Times New Roman"/>
                          <a:ea typeface="Times New Roman"/>
                          <a:cs typeface="Times New Roman"/>
                        </a:rPr>
                        <a:t>operador mutación</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s-ES" sz="1000">
                          <a:solidFill>
                            <a:srgbClr val="000000"/>
                          </a:solidFill>
                          <a:latin typeface="Times New Roman"/>
                          <a:ea typeface="Times New Roman"/>
                          <a:cs typeface="Times New Roman"/>
                        </a:rPr>
                        <a:t>por-bit</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n-US" sz="1000" dirty="0">
                          <a:solidFill>
                            <a:srgbClr val="000000"/>
                          </a:solidFill>
                          <a:latin typeface="MS Mincho"/>
                          <a:ea typeface="Calibri"/>
                          <a:cs typeface="MS Mincho"/>
                        </a:rPr>
                        <a:t>✔</a:t>
                      </a:r>
                      <a:endParaRPr lang="es-ES" sz="1000" dirty="0">
                        <a:latin typeface="Calibri"/>
                        <a:ea typeface="Calibri"/>
                        <a:cs typeface="Times New Roman"/>
                      </a:endParaRPr>
                    </a:p>
                  </a:txBody>
                  <a:tcPr marL="40580" marR="40580" marT="0" marB="0" anchor="ctr">
                    <a:lnL>
                      <a:noFill/>
                    </a:lnL>
                    <a:lnR>
                      <a:noFill/>
                    </a:lnR>
                    <a:lnT>
                      <a:noFill/>
                    </a:lnT>
                    <a:lnB>
                      <a:noFill/>
                    </a:lnB>
                    <a:solidFill>
                      <a:schemeClr val="tx1"/>
                    </a:solidFill>
                  </a:tcPr>
                </a:tc>
              </a:tr>
              <a:tr h="352000">
                <a:tc>
                  <a:txBody>
                    <a:bodyPr/>
                    <a:lstStyle/>
                    <a:p>
                      <a:pPr algn="ctr">
                        <a:lnSpc>
                          <a:spcPct val="115000"/>
                        </a:lnSpc>
                        <a:spcAft>
                          <a:spcPts val="0"/>
                        </a:spcAft>
                      </a:pPr>
                      <a:r>
                        <a:rPr lang="es-ES" sz="1000" i="1">
                          <a:solidFill>
                            <a:srgbClr val="000000"/>
                          </a:solidFill>
                          <a:latin typeface="Times New Roman"/>
                          <a:ea typeface="Times New Roman"/>
                          <a:cs typeface="Times New Roman"/>
                        </a:rPr>
                        <a:t>Grilla</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s-ES" sz="1000">
                          <a:solidFill>
                            <a:srgbClr val="000000"/>
                          </a:solidFill>
                          <a:latin typeface="Times New Roman"/>
                          <a:ea typeface="Times New Roman"/>
                          <a:cs typeface="Times New Roman"/>
                        </a:rPr>
                        <a:t>─</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s-ES" sz="1000">
                          <a:solidFill>
                            <a:srgbClr val="000000"/>
                          </a:solidFill>
                          <a:latin typeface="Times New Roman"/>
                          <a:ea typeface="Times New Roman"/>
                          <a:cs typeface="Times New Roman"/>
                        </a:rPr>
                        <a:t>20x20; 10x40; 5x80; 4x100; 2x200; 1x400</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r>
              <a:tr h="352000">
                <a:tc>
                  <a:txBody>
                    <a:bodyPr/>
                    <a:lstStyle/>
                    <a:p>
                      <a:pPr algn="ctr">
                        <a:lnSpc>
                          <a:spcPct val="115000"/>
                        </a:lnSpc>
                        <a:spcAft>
                          <a:spcPts val="0"/>
                        </a:spcAft>
                      </a:pPr>
                      <a:r>
                        <a:rPr lang="es-ES" sz="1000" i="1">
                          <a:solidFill>
                            <a:srgbClr val="000000"/>
                          </a:solidFill>
                          <a:latin typeface="Times New Roman"/>
                          <a:ea typeface="Times New Roman"/>
                          <a:cs typeface="Times New Roman"/>
                        </a:rPr>
                        <a:t>Vecindad</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s-ES" sz="1000">
                          <a:solidFill>
                            <a:srgbClr val="000000"/>
                          </a:solidFill>
                          <a:latin typeface="Times New Roman"/>
                          <a:ea typeface="Times New Roman"/>
                          <a:cs typeface="Times New Roman"/>
                        </a:rPr>
                        <a:t>─</a:t>
                      </a:r>
                      <a:endParaRPr lang="es-ES" sz="1000">
                        <a:latin typeface="Calibri"/>
                        <a:ea typeface="Calibri"/>
                        <a:cs typeface="Times New Roman"/>
                      </a:endParaRPr>
                    </a:p>
                  </a:txBody>
                  <a:tcPr marL="40580" marR="40580" marT="0" marB="0" anchor="ctr">
                    <a:lnL>
                      <a:noFill/>
                    </a:lnL>
                    <a:lnR>
                      <a:noFill/>
                    </a:lnR>
                    <a:lnT>
                      <a:noFill/>
                    </a:lnT>
                    <a:lnB>
                      <a:noFill/>
                    </a:lnB>
                    <a:solidFill>
                      <a:schemeClr val="tx1"/>
                    </a:solidFill>
                  </a:tcPr>
                </a:tc>
                <a:tc>
                  <a:txBody>
                    <a:bodyPr/>
                    <a:lstStyle/>
                    <a:p>
                      <a:pPr algn="ctr">
                        <a:lnSpc>
                          <a:spcPct val="115000"/>
                        </a:lnSpc>
                        <a:spcAft>
                          <a:spcPts val="0"/>
                        </a:spcAft>
                      </a:pPr>
                      <a:r>
                        <a:rPr lang="es-ES" sz="1000" dirty="0">
                          <a:solidFill>
                            <a:srgbClr val="000000"/>
                          </a:solidFill>
                          <a:latin typeface="Times New Roman"/>
                          <a:ea typeface="Times New Roman"/>
                          <a:cs typeface="Times New Roman"/>
                        </a:rPr>
                        <a:t>Linear5; Compact9; Compact13</a:t>
                      </a:r>
                      <a:endParaRPr lang="es-ES" sz="1000" dirty="0">
                        <a:latin typeface="Calibri"/>
                        <a:ea typeface="Calibri"/>
                        <a:cs typeface="Times New Roman"/>
                      </a:endParaRPr>
                    </a:p>
                  </a:txBody>
                  <a:tcPr marL="40580" marR="40580" marT="0" marB="0" anchor="ctr">
                    <a:lnL>
                      <a:noFill/>
                    </a:lnL>
                    <a:lnR>
                      <a:noFill/>
                    </a:lnR>
                    <a:lnT>
                      <a:noFill/>
                    </a:lnT>
                    <a:lnB>
                      <a:noFill/>
                    </a:lnB>
                    <a:solidFill>
                      <a:schemeClr val="tx1"/>
                    </a:solidFill>
                  </a:tcPr>
                </a:tc>
              </a:tr>
              <a:tr h="352000">
                <a:tc>
                  <a:txBody>
                    <a:bodyPr/>
                    <a:lstStyle/>
                    <a:p>
                      <a:pPr algn="ctr">
                        <a:lnSpc>
                          <a:spcPct val="115000"/>
                        </a:lnSpc>
                        <a:spcAft>
                          <a:spcPts val="0"/>
                        </a:spcAft>
                      </a:pPr>
                      <a:r>
                        <a:rPr lang="es-ES" sz="1000" i="1" dirty="0">
                          <a:solidFill>
                            <a:srgbClr val="000000"/>
                          </a:solidFill>
                          <a:latin typeface="Times New Roman"/>
                          <a:ea typeface="Times New Roman"/>
                          <a:cs typeface="Times New Roman"/>
                        </a:rPr>
                        <a:t>política actualización</a:t>
                      </a:r>
                      <a:endParaRPr lang="es-ES" sz="1000" dirty="0">
                        <a:latin typeface="Calibri"/>
                        <a:ea typeface="Calibri"/>
                        <a:cs typeface="Times New Roman"/>
                      </a:endParaRPr>
                    </a:p>
                  </a:txBody>
                  <a:tcPr marL="40580" marR="40580" marT="0" marB="0" anchor="ctr">
                    <a:lnL>
                      <a:noFill/>
                    </a:lnL>
                    <a:lnR>
                      <a:noFill/>
                    </a:lnR>
                    <a:lnT>
                      <a:noFill/>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15000"/>
                        </a:lnSpc>
                        <a:spcAft>
                          <a:spcPts val="0"/>
                        </a:spcAft>
                      </a:pPr>
                      <a:r>
                        <a:rPr lang="es-ES" sz="1000" dirty="0">
                          <a:solidFill>
                            <a:srgbClr val="000000"/>
                          </a:solidFill>
                          <a:latin typeface="Times New Roman"/>
                          <a:ea typeface="Times New Roman"/>
                          <a:cs typeface="Times New Roman"/>
                        </a:rPr>
                        <a:t>─</a:t>
                      </a:r>
                      <a:endParaRPr lang="es-ES" sz="1000" dirty="0">
                        <a:latin typeface="Calibri"/>
                        <a:ea typeface="Calibri"/>
                        <a:cs typeface="Times New Roman"/>
                      </a:endParaRPr>
                    </a:p>
                  </a:txBody>
                  <a:tcPr marL="40580" marR="40580" marT="0" marB="0" anchor="ctr">
                    <a:lnL>
                      <a:noFill/>
                    </a:lnL>
                    <a:lnR>
                      <a:noFill/>
                    </a:lnR>
                    <a:lnT>
                      <a:noFill/>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15000"/>
                        </a:lnSpc>
                        <a:spcAft>
                          <a:spcPts val="0"/>
                        </a:spcAft>
                      </a:pPr>
                      <a:r>
                        <a:rPr lang="es-ES" sz="1000">
                          <a:solidFill>
                            <a:srgbClr val="000000"/>
                          </a:solidFill>
                          <a:latin typeface="Times New Roman"/>
                          <a:ea typeface="Times New Roman"/>
                          <a:cs typeface="Times New Roman"/>
                        </a:rPr>
                        <a:t>ls; frs; nrs; uc; ss; synchronous</a:t>
                      </a:r>
                      <a:endParaRPr lang="es-ES" sz="1000">
                        <a:latin typeface="Calibri"/>
                        <a:ea typeface="Calibri"/>
                        <a:cs typeface="Times New Roman"/>
                      </a:endParaRPr>
                    </a:p>
                  </a:txBody>
                  <a:tcPr marL="40580" marR="40580" marT="0" marB="0" anchor="ctr">
                    <a:lnL>
                      <a:noFill/>
                    </a:lnL>
                    <a:lnR>
                      <a:noFill/>
                    </a:lnR>
                    <a:lnT>
                      <a:noFill/>
                    </a:lnT>
                    <a:lnB w="12700" cap="flat" cmpd="sng" algn="ctr">
                      <a:solidFill>
                        <a:srgbClr val="000000"/>
                      </a:solidFill>
                      <a:prstDash val="solid"/>
                      <a:round/>
                      <a:headEnd type="none" w="med" len="med"/>
                      <a:tailEnd type="none" w="med" len="med"/>
                    </a:lnB>
                    <a:solidFill>
                      <a:schemeClr val="tx1"/>
                    </a:solidFill>
                  </a:tcPr>
                </a:tc>
              </a:tr>
              <a:tr h="352000">
                <a:tc>
                  <a:txBody>
                    <a:bodyPr/>
                    <a:lstStyle/>
                    <a:p>
                      <a:pPr algn="ctr">
                        <a:lnSpc>
                          <a:spcPct val="115000"/>
                        </a:lnSpc>
                        <a:spcAft>
                          <a:spcPts val="0"/>
                        </a:spcAft>
                      </a:pPr>
                      <a:r>
                        <a:rPr lang="es-ES" sz="1000" i="1">
                          <a:solidFill>
                            <a:srgbClr val="000000"/>
                          </a:solidFill>
                          <a:latin typeface="Times New Roman"/>
                          <a:ea typeface="Times New Roman"/>
                          <a:cs typeface="Times New Roman"/>
                        </a:rPr>
                        <a:t># total configuraciones</a:t>
                      </a:r>
                      <a:endParaRPr lang="es-ES" sz="1000">
                        <a:latin typeface="Calibri"/>
                        <a:ea typeface="Calibri"/>
                        <a:cs typeface="Times New Roman"/>
                      </a:endParaRPr>
                    </a:p>
                  </a:txBody>
                  <a:tcPr marL="40580" marR="40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15000"/>
                        </a:lnSpc>
                        <a:spcAft>
                          <a:spcPts val="0"/>
                        </a:spcAft>
                      </a:pPr>
                      <a:r>
                        <a:rPr lang="es-ES" sz="1000">
                          <a:solidFill>
                            <a:srgbClr val="000000"/>
                          </a:solidFill>
                          <a:latin typeface="Times New Roman"/>
                          <a:ea typeface="Times New Roman"/>
                          <a:cs typeface="Times New Roman"/>
                        </a:rPr>
                        <a:t>4500</a:t>
                      </a:r>
                      <a:endParaRPr lang="es-ES" sz="1000">
                        <a:latin typeface="Calibri"/>
                        <a:ea typeface="Calibri"/>
                        <a:cs typeface="Times New Roman"/>
                      </a:endParaRPr>
                    </a:p>
                  </a:txBody>
                  <a:tcPr marL="40580" marR="40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15000"/>
                        </a:lnSpc>
                        <a:spcAft>
                          <a:spcPts val="0"/>
                        </a:spcAft>
                      </a:pPr>
                      <a:r>
                        <a:rPr lang="es-ES" sz="1000" dirty="0">
                          <a:solidFill>
                            <a:srgbClr val="000000"/>
                          </a:solidFill>
                          <a:latin typeface="Times New Roman"/>
                          <a:ea typeface="Times New Roman"/>
                          <a:cs typeface="Times New Roman"/>
                        </a:rPr>
                        <a:t>108</a:t>
                      </a:r>
                      <a:endParaRPr lang="es-ES" sz="1000" dirty="0">
                        <a:latin typeface="Calibri"/>
                        <a:ea typeface="Calibri"/>
                        <a:cs typeface="Times New Roman"/>
                      </a:endParaRPr>
                    </a:p>
                  </a:txBody>
                  <a:tcPr marL="40580" marR="40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graphicFrame>
        <p:nvGraphicFramePr>
          <p:cNvPr id="19" name="18 Tabla"/>
          <p:cNvGraphicFramePr>
            <a:graphicFrameLocks noGrp="1"/>
          </p:cNvGraphicFramePr>
          <p:nvPr/>
        </p:nvGraphicFramePr>
        <p:xfrm>
          <a:off x="1979712" y="1556792"/>
          <a:ext cx="3187065" cy="3980688"/>
        </p:xfrm>
        <a:graphic>
          <a:graphicData uri="http://schemas.openxmlformats.org/drawingml/2006/table">
            <a:tbl>
              <a:tblPr/>
              <a:tblGrid>
                <a:gridCol w="1028700"/>
                <a:gridCol w="1059180"/>
                <a:gridCol w="1099185"/>
              </a:tblGrid>
              <a:tr h="190500">
                <a:tc>
                  <a:txBody>
                    <a:bodyPr/>
                    <a:lstStyle/>
                    <a:p>
                      <a:pPr algn="ctr">
                        <a:lnSpc>
                          <a:spcPct val="115000"/>
                        </a:lnSpc>
                        <a:spcBef>
                          <a:spcPts val="600"/>
                        </a:spcBef>
                        <a:spcAft>
                          <a:spcPts val="600"/>
                        </a:spcAft>
                      </a:pPr>
                      <a:r>
                        <a:rPr lang="es-ES" sz="1200" i="1" dirty="0">
                          <a:latin typeface="Times New Roman"/>
                          <a:ea typeface="Calibri"/>
                          <a:cs typeface="Times New Roman"/>
                        </a:rPr>
                        <a:t>Parámetro</a:t>
                      </a:r>
                      <a:endParaRPr lang="es-ES" sz="1100" dirty="0">
                        <a:latin typeface="Calibri"/>
                        <a:ea typeface="Calibri"/>
                        <a:cs typeface="Times New Roman"/>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15000"/>
                        </a:lnSpc>
                        <a:spcBef>
                          <a:spcPts val="600"/>
                        </a:spcBef>
                        <a:spcAft>
                          <a:spcPts val="600"/>
                        </a:spcAft>
                      </a:pPr>
                      <a:r>
                        <a:rPr lang="es-ES" sz="1100" i="1" dirty="0">
                          <a:solidFill>
                            <a:srgbClr val="000000"/>
                          </a:solidFill>
                          <a:latin typeface="Times New Roman"/>
                          <a:ea typeface="Times New Roman"/>
                          <a:cs typeface="Times New Roman"/>
                        </a:rPr>
                        <a:t>AG</a:t>
                      </a:r>
                      <a:endParaRPr lang="es-ES" sz="1100" dirty="0">
                        <a:latin typeface="Calibri"/>
                        <a:ea typeface="Calibri"/>
                        <a:cs typeface="Times New Roman"/>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algn="ctr" rtl="0" eaLnBrk="1" latinLnBrk="0" hangingPunct="1">
                        <a:lnSpc>
                          <a:spcPct val="115000"/>
                        </a:lnSpc>
                        <a:spcBef>
                          <a:spcPts val="600"/>
                        </a:spcBef>
                        <a:spcAft>
                          <a:spcPts val="0"/>
                        </a:spcAft>
                      </a:pPr>
                      <a:r>
                        <a:rPr kumimoji="0" lang="es-ES" sz="1000" kern="1200" dirty="0">
                          <a:solidFill>
                            <a:srgbClr val="000000"/>
                          </a:solidFill>
                          <a:latin typeface="Times New Roman"/>
                          <a:ea typeface="Times New Roman"/>
                          <a:cs typeface="Times New Roman"/>
                        </a:rPr>
                        <a:t>AG celular</a:t>
                      </a: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42900">
                <a:tc>
                  <a:txBody>
                    <a:bodyPr/>
                    <a:lstStyle/>
                    <a:p>
                      <a:pPr algn="ctr">
                        <a:lnSpc>
                          <a:spcPct val="115000"/>
                        </a:lnSpc>
                        <a:spcAft>
                          <a:spcPts val="0"/>
                        </a:spcAft>
                      </a:pPr>
                      <a:r>
                        <a:rPr lang="es-ES" sz="1100" i="1">
                          <a:solidFill>
                            <a:srgbClr val="000000"/>
                          </a:solidFill>
                          <a:latin typeface="Times New Roman"/>
                          <a:ea typeface="Times New Roman"/>
                          <a:cs typeface="Times New Roman"/>
                        </a:rPr>
                        <a:t>tamaño población</a:t>
                      </a:r>
                      <a:endParaRPr lang="es-ES" sz="1100">
                        <a:latin typeface="Calibri"/>
                        <a:ea typeface="Calibri"/>
                        <a:cs typeface="Times New Roman"/>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chemeClr val="tx1"/>
                    </a:solidFill>
                  </a:tcPr>
                </a:tc>
                <a:tc>
                  <a:txBody>
                    <a:bodyPr/>
                    <a:lstStyle/>
                    <a:p>
                      <a:pPr algn="ctr">
                        <a:lnSpc>
                          <a:spcPct val="115000"/>
                        </a:lnSpc>
                        <a:spcAft>
                          <a:spcPts val="0"/>
                        </a:spcAft>
                      </a:pPr>
                      <a:r>
                        <a:rPr lang="es-ES" sz="1100">
                          <a:solidFill>
                            <a:srgbClr val="000000"/>
                          </a:solidFill>
                          <a:latin typeface="Times New Roman"/>
                          <a:ea typeface="Times New Roman"/>
                          <a:cs typeface="Times New Roman"/>
                        </a:rPr>
                        <a:t> 400</a:t>
                      </a:r>
                      <a:endParaRPr lang="es-ES" sz="1100">
                        <a:latin typeface="Calibri"/>
                        <a:ea typeface="Calibri"/>
                        <a:cs typeface="Times New Roman"/>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chemeClr val="tx1"/>
                    </a:solidFill>
                  </a:tcPr>
                </a:tc>
                <a:tc>
                  <a:txBody>
                    <a:bodyPr/>
                    <a:lstStyle/>
                    <a:p>
                      <a:pPr marL="0" algn="ctr" rtl="0" eaLnBrk="1" latinLnBrk="0" hangingPunct="1">
                        <a:lnSpc>
                          <a:spcPct val="115000"/>
                        </a:lnSpc>
                        <a:spcAft>
                          <a:spcPts val="0"/>
                        </a:spcAft>
                      </a:pPr>
                      <a:r>
                        <a:rPr kumimoji="0" lang="es-ES" sz="1000" kern="1200" dirty="0">
                          <a:solidFill>
                            <a:srgbClr val="000000"/>
                          </a:solidFill>
                          <a:latin typeface="Times New Roman"/>
                          <a:ea typeface="Times New Roman"/>
                          <a:cs typeface="Times New Roman"/>
                        </a:rPr>
                        <a:t>─</a:t>
                      </a: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chemeClr val="tx1"/>
                    </a:solidFill>
                  </a:tcPr>
                </a:tc>
              </a:tr>
              <a:tr h="342900">
                <a:tc>
                  <a:txBody>
                    <a:bodyPr/>
                    <a:lstStyle/>
                    <a:p>
                      <a:pPr algn="ctr">
                        <a:lnSpc>
                          <a:spcPct val="115000"/>
                        </a:lnSpc>
                        <a:spcAft>
                          <a:spcPts val="0"/>
                        </a:spcAft>
                      </a:pPr>
                      <a:r>
                        <a:rPr lang="es-ES" sz="1100" i="1">
                          <a:solidFill>
                            <a:srgbClr val="000000"/>
                          </a:solidFill>
                          <a:latin typeface="Times New Roman"/>
                          <a:ea typeface="Times New Roman"/>
                          <a:cs typeface="Times New Roman"/>
                        </a:rPr>
                        <a:t>probabilidad cruzamiento</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algn="ctr">
                        <a:lnSpc>
                          <a:spcPct val="115000"/>
                        </a:lnSpc>
                        <a:spcAft>
                          <a:spcPts val="0"/>
                        </a:spcAft>
                      </a:pPr>
                      <a:r>
                        <a:rPr lang="es-ES" sz="1100">
                          <a:solidFill>
                            <a:srgbClr val="000000"/>
                          </a:solidFill>
                          <a:latin typeface="Times New Roman"/>
                          <a:ea typeface="Times New Roman"/>
                          <a:cs typeface="Times New Roman"/>
                        </a:rPr>
                        <a:t> 1,0</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marL="0" algn="ctr" rtl="0" eaLnBrk="1" latinLnBrk="0" hangingPunct="1">
                        <a:lnSpc>
                          <a:spcPct val="115000"/>
                        </a:lnSpc>
                        <a:spcAft>
                          <a:spcPts val="0"/>
                        </a:spcAft>
                      </a:pPr>
                      <a:r>
                        <a:rPr kumimoji="0" lang="en-US" sz="1000" kern="1200" dirty="0">
                          <a:solidFill>
                            <a:srgbClr val="000000"/>
                          </a:solidFill>
                          <a:latin typeface="Times New Roman"/>
                          <a:ea typeface="Times New Roman"/>
                          <a:cs typeface="Times New Roman"/>
                        </a:rPr>
                        <a:t>✔</a:t>
                      </a:r>
                      <a:endParaRPr kumimoji="0" lang="es-ES" sz="1000" kern="1200" dirty="0">
                        <a:solidFill>
                          <a:srgbClr val="000000"/>
                        </a:solidFill>
                        <a:latin typeface="Times New Roman"/>
                        <a:ea typeface="Times New Roman"/>
                        <a:cs typeface="Times New Roman"/>
                      </a:endParaRPr>
                    </a:p>
                  </a:txBody>
                  <a:tcPr marL="44450" marR="44450" marT="0" marB="0" anchor="ctr">
                    <a:lnL>
                      <a:noFill/>
                    </a:lnL>
                    <a:lnR>
                      <a:noFill/>
                    </a:lnR>
                    <a:lnT>
                      <a:noFill/>
                    </a:lnT>
                    <a:lnB>
                      <a:noFill/>
                    </a:lnB>
                    <a:solidFill>
                      <a:schemeClr val="tx1"/>
                    </a:solidFill>
                  </a:tcPr>
                </a:tc>
              </a:tr>
              <a:tr h="342900">
                <a:tc>
                  <a:txBody>
                    <a:bodyPr/>
                    <a:lstStyle/>
                    <a:p>
                      <a:pPr algn="ctr">
                        <a:lnSpc>
                          <a:spcPct val="115000"/>
                        </a:lnSpc>
                        <a:spcAft>
                          <a:spcPts val="0"/>
                        </a:spcAft>
                      </a:pPr>
                      <a:r>
                        <a:rPr lang="es-ES" sz="1100" i="1">
                          <a:solidFill>
                            <a:srgbClr val="000000"/>
                          </a:solidFill>
                          <a:latin typeface="Times New Roman"/>
                          <a:ea typeface="Times New Roman"/>
                          <a:cs typeface="Times New Roman"/>
                        </a:rPr>
                        <a:t>probabilidad mutación</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algn="ctr">
                        <a:lnSpc>
                          <a:spcPct val="115000"/>
                        </a:lnSpc>
                        <a:spcAft>
                          <a:spcPts val="0"/>
                        </a:spcAft>
                      </a:pPr>
                      <a:r>
                        <a:rPr lang="es-ES" sz="1100">
                          <a:solidFill>
                            <a:srgbClr val="000000"/>
                          </a:solidFill>
                          <a:latin typeface="Times New Roman"/>
                          <a:ea typeface="Times New Roman"/>
                          <a:cs typeface="Times New Roman"/>
                        </a:rPr>
                        <a:t> 0,9</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marL="0" algn="ctr" rtl="0" eaLnBrk="1" latinLnBrk="0" hangingPunct="1">
                        <a:lnSpc>
                          <a:spcPct val="115000"/>
                        </a:lnSpc>
                        <a:spcAft>
                          <a:spcPts val="0"/>
                        </a:spcAft>
                      </a:pPr>
                      <a:r>
                        <a:rPr kumimoji="0" lang="en-US" sz="1000" kern="1200" dirty="0">
                          <a:solidFill>
                            <a:srgbClr val="000000"/>
                          </a:solidFill>
                          <a:latin typeface="Times New Roman"/>
                          <a:ea typeface="Times New Roman"/>
                          <a:cs typeface="Times New Roman"/>
                        </a:rPr>
                        <a:t>✔</a:t>
                      </a:r>
                      <a:endParaRPr kumimoji="0" lang="es-ES" sz="1000" kern="1200" dirty="0">
                        <a:solidFill>
                          <a:srgbClr val="000000"/>
                        </a:solidFill>
                        <a:latin typeface="Times New Roman"/>
                        <a:ea typeface="Times New Roman"/>
                        <a:cs typeface="Times New Roman"/>
                      </a:endParaRPr>
                    </a:p>
                  </a:txBody>
                  <a:tcPr marL="44450" marR="44450" marT="0" marB="0" anchor="ctr">
                    <a:lnL>
                      <a:noFill/>
                    </a:lnL>
                    <a:lnR>
                      <a:noFill/>
                    </a:lnR>
                    <a:lnT>
                      <a:noFill/>
                    </a:lnT>
                    <a:lnB>
                      <a:noFill/>
                    </a:lnB>
                    <a:solidFill>
                      <a:schemeClr val="tx1"/>
                    </a:solidFill>
                  </a:tcPr>
                </a:tc>
              </a:tr>
              <a:tr h="342900">
                <a:tc>
                  <a:txBody>
                    <a:bodyPr/>
                    <a:lstStyle/>
                    <a:p>
                      <a:pPr algn="ctr">
                        <a:lnSpc>
                          <a:spcPct val="115000"/>
                        </a:lnSpc>
                        <a:spcAft>
                          <a:spcPts val="0"/>
                        </a:spcAft>
                      </a:pPr>
                      <a:r>
                        <a:rPr lang="es-ES" sz="1100" i="1">
                          <a:solidFill>
                            <a:srgbClr val="000000"/>
                          </a:solidFill>
                          <a:latin typeface="Times New Roman"/>
                          <a:ea typeface="Times New Roman"/>
                          <a:cs typeface="Times New Roman"/>
                        </a:rPr>
                        <a:t>operador selección 1</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algn="ctr">
                        <a:lnSpc>
                          <a:spcPct val="115000"/>
                        </a:lnSpc>
                        <a:spcAft>
                          <a:spcPts val="0"/>
                        </a:spcAft>
                      </a:pPr>
                      <a:r>
                        <a:rPr lang="es-ES" sz="1100" dirty="0">
                          <a:solidFill>
                            <a:srgbClr val="000000"/>
                          </a:solidFill>
                          <a:latin typeface="Times New Roman"/>
                          <a:ea typeface="Times New Roman"/>
                          <a:cs typeface="Times New Roman"/>
                        </a:rPr>
                        <a:t>Ruleta</a:t>
                      </a:r>
                      <a:endParaRPr lang="es-ES" sz="1100" dirty="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marL="0" algn="ctr" rtl="0" eaLnBrk="1" latinLnBrk="0" hangingPunct="1">
                        <a:lnSpc>
                          <a:spcPct val="115000"/>
                        </a:lnSpc>
                        <a:spcAft>
                          <a:spcPts val="0"/>
                        </a:spcAft>
                      </a:pPr>
                      <a:r>
                        <a:rPr kumimoji="0" lang="en-US" sz="1000" kern="1200" dirty="0">
                          <a:solidFill>
                            <a:srgbClr val="000000"/>
                          </a:solidFill>
                          <a:latin typeface="Times New Roman"/>
                          <a:ea typeface="Times New Roman"/>
                          <a:cs typeface="Times New Roman"/>
                        </a:rPr>
                        <a:t>✔</a:t>
                      </a:r>
                      <a:endParaRPr kumimoji="0" lang="es-ES" sz="1000" kern="1200" dirty="0">
                        <a:solidFill>
                          <a:srgbClr val="000000"/>
                        </a:solidFill>
                        <a:latin typeface="Times New Roman"/>
                        <a:ea typeface="Times New Roman"/>
                        <a:cs typeface="Times New Roman"/>
                      </a:endParaRPr>
                    </a:p>
                  </a:txBody>
                  <a:tcPr marL="44450" marR="44450" marT="0" marB="0" anchor="ctr">
                    <a:lnL>
                      <a:noFill/>
                    </a:lnL>
                    <a:lnR>
                      <a:noFill/>
                    </a:lnR>
                    <a:lnT>
                      <a:noFill/>
                    </a:lnT>
                    <a:lnB>
                      <a:noFill/>
                    </a:lnB>
                    <a:solidFill>
                      <a:schemeClr val="tx1"/>
                    </a:solidFill>
                  </a:tcPr>
                </a:tc>
              </a:tr>
              <a:tr h="342900">
                <a:tc>
                  <a:txBody>
                    <a:bodyPr/>
                    <a:lstStyle/>
                    <a:p>
                      <a:pPr algn="ctr">
                        <a:lnSpc>
                          <a:spcPct val="115000"/>
                        </a:lnSpc>
                        <a:spcAft>
                          <a:spcPts val="0"/>
                        </a:spcAft>
                      </a:pPr>
                      <a:r>
                        <a:rPr lang="es-ES" sz="1100" i="1" dirty="0">
                          <a:solidFill>
                            <a:srgbClr val="000000"/>
                          </a:solidFill>
                          <a:latin typeface="Times New Roman"/>
                          <a:ea typeface="Times New Roman"/>
                          <a:cs typeface="Times New Roman"/>
                        </a:rPr>
                        <a:t>operador selección 2</a:t>
                      </a:r>
                      <a:endParaRPr lang="es-ES" sz="1100" dirty="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algn="ctr">
                        <a:lnSpc>
                          <a:spcPct val="115000"/>
                        </a:lnSpc>
                        <a:spcAft>
                          <a:spcPts val="0"/>
                        </a:spcAft>
                      </a:pPr>
                      <a:r>
                        <a:rPr lang="es-ES" sz="1100" dirty="0">
                          <a:solidFill>
                            <a:srgbClr val="000000"/>
                          </a:solidFill>
                          <a:latin typeface="Times New Roman"/>
                          <a:ea typeface="Times New Roman"/>
                          <a:cs typeface="Times New Roman"/>
                        </a:rPr>
                        <a:t>Ruleta</a:t>
                      </a:r>
                      <a:endParaRPr lang="es-ES" sz="1100" dirty="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marL="0" algn="ctr" rtl="0" eaLnBrk="1" latinLnBrk="0" hangingPunct="1">
                        <a:lnSpc>
                          <a:spcPct val="115000"/>
                        </a:lnSpc>
                        <a:spcAft>
                          <a:spcPts val="0"/>
                        </a:spcAft>
                      </a:pPr>
                      <a:r>
                        <a:rPr kumimoji="0" lang="en-US" sz="1000" kern="1200" dirty="0">
                          <a:solidFill>
                            <a:srgbClr val="000000"/>
                          </a:solidFill>
                          <a:latin typeface="Times New Roman"/>
                          <a:ea typeface="Times New Roman"/>
                          <a:cs typeface="Times New Roman"/>
                        </a:rPr>
                        <a:t>✔</a:t>
                      </a:r>
                      <a:endParaRPr kumimoji="0" lang="es-ES" sz="1000" kern="1200" dirty="0">
                        <a:solidFill>
                          <a:srgbClr val="000000"/>
                        </a:solidFill>
                        <a:latin typeface="Times New Roman"/>
                        <a:ea typeface="Times New Roman"/>
                        <a:cs typeface="Times New Roman"/>
                      </a:endParaRPr>
                    </a:p>
                  </a:txBody>
                  <a:tcPr marL="44450" marR="44450" marT="0" marB="0" anchor="ctr">
                    <a:lnL>
                      <a:noFill/>
                    </a:lnL>
                    <a:lnR>
                      <a:noFill/>
                    </a:lnR>
                    <a:lnT>
                      <a:noFill/>
                    </a:lnT>
                    <a:lnB>
                      <a:noFill/>
                    </a:lnB>
                    <a:solidFill>
                      <a:schemeClr val="tx1"/>
                    </a:solidFill>
                  </a:tcPr>
                </a:tc>
              </a:tr>
              <a:tr h="342900">
                <a:tc>
                  <a:txBody>
                    <a:bodyPr/>
                    <a:lstStyle/>
                    <a:p>
                      <a:pPr algn="ctr">
                        <a:lnSpc>
                          <a:spcPct val="115000"/>
                        </a:lnSpc>
                        <a:spcAft>
                          <a:spcPts val="0"/>
                        </a:spcAft>
                      </a:pPr>
                      <a:r>
                        <a:rPr lang="es-ES" sz="1100" i="1">
                          <a:solidFill>
                            <a:srgbClr val="000000"/>
                          </a:solidFill>
                          <a:latin typeface="Times New Roman"/>
                          <a:ea typeface="Times New Roman"/>
                          <a:cs typeface="Times New Roman"/>
                        </a:rPr>
                        <a:t>operador cruzamiento</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algn="ctr">
                        <a:lnSpc>
                          <a:spcPct val="115000"/>
                        </a:lnSpc>
                        <a:spcAft>
                          <a:spcPts val="0"/>
                        </a:spcAft>
                      </a:pPr>
                      <a:r>
                        <a:rPr lang="es-ES" sz="1100">
                          <a:solidFill>
                            <a:srgbClr val="000000"/>
                          </a:solidFill>
                          <a:latin typeface="Times New Roman"/>
                          <a:ea typeface="Times New Roman"/>
                          <a:cs typeface="Times New Roman"/>
                        </a:rPr>
                        <a:t>Uniforme</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marL="0" algn="ctr" rtl="0" eaLnBrk="1" latinLnBrk="0" hangingPunct="1">
                        <a:lnSpc>
                          <a:spcPct val="115000"/>
                        </a:lnSpc>
                        <a:spcAft>
                          <a:spcPts val="0"/>
                        </a:spcAft>
                      </a:pPr>
                      <a:r>
                        <a:rPr kumimoji="0" lang="en-US" sz="1000" kern="1200" dirty="0">
                          <a:solidFill>
                            <a:srgbClr val="000000"/>
                          </a:solidFill>
                          <a:latin typeface="Times New Roman"/>
                          <a:ea typeface="Times New Roman"/>
                          <a:cs typeface="Times New Roman"/>
                        </a:rPr>
                        <a:t>✔</a:t>
                      </a:r>
                      <a:endParaRPr kumimoji="0" lang="es-ES" sz="1000" kern="1200" dirty="0">
                        <a:solidFill>
                          <a:srgbClr val="000000"/>
                        </a:solidFill>
                        <a:latin typeface="Times New Roman"/>
                        <a:ea typeface="Times New Roman"/>
                        <a:cs typeface="Times New Roman"/>
                      </a:endParaRPr>
                    </a:p>
                  </a:txBody>
                  <a:tcPr marL="44450" marR="44450" marT="0" marB="0" anchor="ctr">
                    <a:lnL>
                      <a:noFill/>
                    </a:lnL>
                    <a:lnR>
                      <a:noFill/>
                    </a:lnR>
                    <a:lnT>
                      <a:noFill/>
                    </a:lnT>
                    <a:lnB>
                      <a:noFill/>
                    </a:lnB>
                    <a:solidFill>
                      <a:schemeClr val="tx1"/>
                    </a:solidFill>
                  </a:tcPr>
                </a:tc>
              </a:tr>
              <a:tr h="342900">
                <a:tc>
                  <a:txBody>
                    <a:bodyPr/>
                    <a:lstStyle/>
                    <a:p>
                      <a:pPr algn="ctr">
                        <a:lnSpc>
                          <a:spcPct val="115000"/>
                        </a:lnSpc>
                        <a:spcAft>
                          <a:spcPts val="0"/>
                        </a:spcAft>
                      </a:pPr>
                      <a:r>
                        <a:rPr lang="es-ES" sz="1100" i="1">
                          <a:solidFill>
                            <a:srgbClr val="000000"/>
                          </a:solidFill>
                          <a:latin typeface="Times New Roman"/>
                          <a:ea typeface="Times New Roman"/>
                          <a:cs typeface="Times New Roman"/>
                        </a:rPr>
                        <a:t>operador mutación</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algn="ctr">
                        <a:lnSpc>
                          <a:spcPct val="115000"/>
                        </a:lnSpc>
                        <a:spcAft>
                          <a:spcPts val="0"/>
                        </a:spcAft>
                      </a:pPr>
                      <a:r>
                        <a:rPr lang="es-ES" sz="1100" dirty="0">
                          <a:solidFill>
                            <a:srgbClr val="000000"/>
                          </a:solidFill>
                          <a:latin typeface="Times New Roman"/>
                          <a:ea typeface="Times New Roman"/>
                          <a:cs typeface="Times New Roman"/>
                        </a:rPr>
                        <a:t>por-bit</a:t>
                      </a:r>
                      <a:endParaRPr lang="es-ES" sz="1100" dirty="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marL="0" algn="ctr" rtl="0" eaLnBrk="1" latinLnBrk="0" hangingPunct="1">
                        <a:lnSpc>
                          <a:spcPct val="115000"/>
                        </a:lnSpc>
                        <a:spcAft>
                          <a:spcPts val="0"/>
                        </a:spcAft>
                      </a:pPr>
                      <a:r>
                        <a:rPr kumimoji="0" lang="en-US" sz="1000" kern="1200" dirty="0">
                          <a:solidFill>
                            <a:srgbClr val="000000"/>
                          </a:solidFill>
                          <a:latin typeface="Times New Roman"/>
                          <a:ea typeface="Times New Roman"/>
                          <a:cs typeface="Times New Roman"/>
                        </a:rPr>
                        <a:t>✔</a:t>
                      </a:r>
                      <a:endParaRPr kumimoji="0" lang="es-ES" sz="1000" kern="1200" dirty="0">
                        <a:solidFill>
                          <a:srgbClr val="000000"/>
                        </a:solidFill>
                        <a:latin typeface="Times New Roman"/>
                        <a:ea typeface="Times New Roman"/>
                        <a:cs typeface="Times New Roman"/>
                      </a:endParaRPr>
                    </a:p>
                  </a:txBody>
                  <a:tcPr marL="44450" marR="44450" marT="0" marB="0" anchor="ctr">
                    <a:lnL>
                      <a:noFill/>
                    </a:lnL>
                    <a:lnR>
                      <a:noFill/>
                    </a:lnR>
                    <a:lnT>
                      <a:noFill/>
                    </a:lnT>
                    <a:lnB>
                      <a:noFill/>
                    </a:lnB>
                    <a:solidFill>
                      <a:schemeClr val="tx1"/>
                    </a:solidFill>
                  </a:tcPr>
                </a:tc>
              </a:tr>
              <a:tr h="342900">
                <a:tc>
                  <a:txBody>
                    <a:bodyPr/>
                    <a:lstStyle/>
                    <a:p>
                      <a:pPr algn="ctr">
                        <a:lnSpc>
                          <a:spcPct val="115000"/>
                        </a:lnSpc>
                        <a:spcAft>
                          <a:spcPts val="0"/>
                        </a:spcAft>
                      </a:pPr>
                      <a:r>
                        <a:rPr lang="es-ES" sz="1100" i="1">
                          <a:solidFill>
                            <a:srgbClr val="000000"/>
                          </a:solidFill>
                          <a:latin typeface="Times New Roman"/>
                          <a:ea typeface="Times New Roman"/>
                          <a:cs typeface="Times New Roman"/>
                        </a:rPr>
                        <a:t>Grilla</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algn="ctr">
                        <a:lnSpc>
                          <a:spcPct val="115000"/>
                        </a:lnSpc>
                        <a:spcAft>
                          <a:spcPts val="0"/>
                        </a:spcAft>
                      </a:pPr>
                      <a:r>
                        <a:rPr lang="es-ES" sz="1100">
                          <a:solidFill>
                            <a:srgbClr val="000000"/>
                          </a:solidFill>
                          <a:latin typeface="Times New Roman"/>
                          <a:ea typeface="Times New Roman"/>
                          <a:cs typeface="Times New Roman"/>
                        </a:rPr>
                        <a:t>─</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marL="0" algn="ctr" rtl="0" eaLnBrk="1" latinLnBrk="0" hangingPunct="1">
                        <a:lnSpc>
                          <a:spcPct val="115000"/>
                        </a:lnSpc>
                        <a:spcAft>
                          <a:spcPts val="0"/>
                        </a:spcAft>
                      </a:pPr>
                      <a:r>
                        <a:rPr kumimoji="0" lang="es-ES" sz="1000" kern="1200" dirty="0">
                          <a:solidFill>
                            <a:srgbClr val="000000"/>
                          </a:solidFill>
                          <a:latin typeface="Times New Roman"/>
                          <a:ea typeface="Times New Roman"/>
                          <a:cs typeface="Times New Roman"/>
                        </a:rPr>
                        <a:t>1x400</a:t>
                      </a:r>
                    </a:p>
                  </a:txBody>
                  <a:tcPr marL="44450" marR="44450" marT="0" marB="0" anchor="ctr">
                    <a:lnL>
                      <a:noFill/>
                    </a:lnL>
                    <a:lnR>
                      <a:noFill/>
                    </a:lnR>
                    <a:lnT>
                      <a:noFill/>
                    </a:lnT>
                    <a:lnB>
                      <a:noFill/>
                    </a:lnB>
                    <a:solidFill>
                      <a:schemeClr val="tx1"/>
                    </a:solidFill>
                  </a:tcPr>
                </a:tc>
              </a:tr>
              <a:tr h="342900">
                <a:tc>
                  <a:txBody>
                    <a:bodyPr/>
                    <a:lstStyle/>
                    <a:p>
                      <a:pPr algn="ctr">
                        <a:lnSpc>
                          <a:spcPct val="115000"/>
                        </a:lnSpc>
                        <a:spcAft>
                          <a:spcPts val="0"/>
                        </a:spcAft>
                      </a:pPr>
                      <a:r>
                        <a:rPr lang="es-ES" sz="1100" i="1">
                          <a:solidFill>
                            <a:srgbClr val="000000"/>
                          </a:solidFill>
                          <a:latin typeface="Times New Roman"/>
                          <a:ea typeface="Times New Roman"/>
                          <a:cs typeface="Times New Roman"/>
                        </a:rPr>
                        <a:t>Vecindad</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algn="ctr">
                        <a:lnSpc>
                          <a:spcPct val="115000"/>
                        </a:lnSpc>
                        <a:spcAft>
                          <a:spcPts val="0"/>
                        </a:spcAft>
                      </a:pPr>
                      <a:r>
                        <a:rPr lang="es-ES" sz="1100">
                          <a:solidFill>
                            <a:srgbClr val="000000"/>
                          </a:solidFill>
                          <a:latin typeface="Times New Roman"/>
                          <a:ea typeface="Times New Roman"/>
                          <a:cs typeface="Times New Roman"/>
                        </a:rPr>
                        <a:t>─</a:t>
                      </a:r>
                      <a:endParaRPr lang="es-ES" sz="1100">
                        <a:latin typeface="Calibri"/>
                        <a:ea typeface="Calibri"/>
                        <a:cs typeface="Times New Roman"/>
                      </a:endParaRPr>
                    </a:p>
                  </a:txBody>
                  <a:tcPr marL="44450" marR="44450" marT="0" marB="0" anchor="ctr">
                    <a:lnL>
                      <a:noFill/>
                    </a:lnL>
                    <a:lnR>
                      <a:noFill/>
                    </a:lnR>
                    <a:lnT>
                      <a:noFill/>
                    </a:lnT>
                    <a:lnB>
                      <a:noFill/>
                    </a:lnB>
                    <a:solidFill>
                      <a:schemeClr val="tx1"/>
                    </a:solidFill>
                  </a:tcPr>
                </a:tc>
                <a:tc>
                  <a:txBody>
                    <a:bodyPr/>
                    <a:lstStyle/>
                    <a:p>
                      <a:pPr marL="0" algn="ctr" rtl="0" eaLnBrk="1" latinLnBrk="0" hangingPunct="1">
                        <a:lnSpc>
                          <a:spcPct val="115000"/>
                        </a:lnSpc>
                        <a:spcAft>
                          <a:spcPts val="0"/>
                        </a:spcAft>
                      </a:pPr>
                      <a:r>
                        <a:rPr kumimoji="0" lang="es-ES" sz="1000" kern="1200" dirty="0">
                          <a:solidFill>
                            <a:srgbClr val="000000"/>
                          </a:solidFill>
                          <a:latin typeface="Times New Roman"/>
                          <a:ea typeface="Times New Roman"/>
                          <a:cs typeface="Times New Roman"/>
                        </a:rPr>
                        <a:t>Compact9</a:t>
                      </a:r>
                    </a:p>
                  </a:txBody>
                  <a:tcPr marL="44450" marR="44450" marT="0" marB="0" anchor="ctr">
                    <a:lnL>
                      <a:noFill/>
                    </a:lnL>
                    <a:lnR>
                      <a:noFill/>
                    </a:lnR>
                    <a:lnT>
                      <a:noFill/>
                    </a:lnT>
                    <a:lnB>
                      <a:noFill/>
                    </a:lnB>
                    <a:solidFill>
                      <a:schemeClr val="tx1"/>
                    </a:solidFill>
                  </a:tcPr>
                </a:tc>
              </a:tr>
              <a:tr h="342900">
                <a:tc>
                  <a:txBody>
                    <a:bodyPr/>
                    <a:lstStyle/>
                    <a:p>
                      <a:pPr algn="ctr">
                        <a:lnSpc>
                          <a:spcPct val="115000"/>
                        </a:lnSpc>
                        <a:spcAft>
                          <a:spcPts val="0"/>
                        </a:spcAft>
                      </a:pPr>
                      <a:r>
                        <a:rPr lang="es-ES" sz="1100" i="1">
                          <a:solidFill>
                            <a:srgbClr val="000000"/>
                          </a:solidFill>
                          <a:latin typeface="Times New Roman"/>
                          <a:ea typeface="Times New Roman"/>
                          <a:cs typeface="Times New Roman"/>
                        </a:rPr>
                        <a:t>política actualización</a:t>
                      </a:r>
                      <a:endParaRPr lang="es-ES" sz="1100">
                        <a:latin typeface="Calibri"/>
                        <a:ea typeface="Calibri"/>
                        <a:cs typeface="Times New Roman"/>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15000"/>
                        </a:lnSpc>
                        <a:spcAft>
                          <a:spcPts val="0"/>
                        </a:spcAft>
                      </a:pPr>
                      <a:r>
                        <a:rPr lang="es-ES" sz="1100">
                          <a:solidFill>
                            <a:srgbClr val="000000"/>
                          </a:solidFill>
                          <a:latin typeface="Times New Roman"/>
                          <a:ea typeface="Times New Roman"/>
                          <a:cs typeface="Times New Roman"/>
                        </a:rPr>
                        <a:t>─</a:t>
                      </a:r>
                      <a:endParaRPr lang="es-ES" sz="1100">
                        <a:latin typeface="Calibri"/>
                        <a:ea typeface="Calibri"/>
                        <a:cs typeface="Times New Roman"/>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solidFill>
                      <a:schemeClr val="tx1"/>
                    </a:solidFill>
                  </a:tcPr>
                </a:tc>
                <a:tc>
                  <a:txBody>
                    <a:bodyPr/>
                    <a:lstStyle/>
                    <a:p>
                      <a:pPr marL="0" algn="ctr" rtl="0" eaLnBrk="1" latinLnBrk="0" hangingPunct="1">
                        <a:lnSpc>
                          <a:spcPct val="115000"/>
                        </a:lnSpc>
                        <a:spcAft>
                          <a:spcPts val="0"/>
                        </a:spcAft>
                      </a:pPr>
                      <a:r>
                        <a:rPr kumimoji="0" lang="es-ES" sz="1000" kern="1200" dirty="0" err="1">
                          <a:solidFill>
                            <a:srgbClr val="000000"/>
                          </a:solidFill>
                          <a:latin typeface="Times New Roman"/>
                          <a:ea typeface="Times New Roman"/>
                          <a:cs typeface="Times New Roman"/>
                        </a:rPr>
                        <a:t>uc</a:t>
                      </a:r>
                      <a:endParaRPr kumimoji="0" lang="es-ES" sz="1000" kern="1200" dirty="0">
                        <a:solidFill>
                          <a:srgbClr val="000000"/>
                        </a:solidFill>
                        <a:latin typeface="Times New Roman"/>
                        <a:ea typeface="Times New Roman"/>
                        <a:cs typeface="Times New Roman"/>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par>
                                <p:cTn id="8" presetID="4" presetClass="exit" presetSubtype="16" fill="hold" nodeType="withEffect">
                                  <p:stCondLst>
                                    <p:cond delay="0"/>
                                  </p:stCondLst>
                                  <p:childTnLst>
                                    <p:animEffect transition="out" filter="box(in)">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Materiales y métodos</a:t>
            </a:r>
            <a:r>
              <a:rPr lang="es-ES_tradnl" sz="1800" dirty="0" smtClean="0">
                <a:solidFill>
                  <a:schemeClr val="accent1">
                    <a:tint val="88000"/>
                    <a:satMod val="150000"/>
                  </a:schemeClr>
                </a:solidFill>
              </a:rPr>
              <a:t>/ Diseño experimental (5/6)</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24</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defRPr/>
            </a:pPr>
            <a:r>
              <a:rPr lang="es-CL" sz="1700" dirty="0" smtClean="0"/>
              <a:t>Comparación empírica entre AG y AG celular</a:t>
            </a:r>
          </a:p>
          <a:p>
            <a:pPr marL="457200" indent="-457200">
              <a:spcBef>
                <a:spcPts val="250"/>
              </a:spcBef>
              <a:buClr>
                <a:schemeClr val="accent1"/>
              </a:buClr>
              <a:buSzPct val="80000"/>
              <a:defRPr/>
            </a:pPr>
            <a:endParaRPr lang="es-CL" sz="1700" dirty="0" smtClean="0"/>
          </a:p>
          <a:p>
            <a:pPr marL="457200" indent="-457200">
              <a:spcBef>
                <a:spcPts val="250"/>
              </a:spcBef>
              <a:buClr>
                <a:schemeClr val="accent1"/>
              </a:buClr>
              <a:buSzPct val="80000"/>
              <a:buFont typeface="Arial" pitchFamily="34" charset="0"/>
              <a:buChar char="•"/>
              <a:defRPr/>
            </a:pPr>
            <a:r>
              <a:rPr lang="es-CL" sz="1700" dirty="0" smtClean="0"/>
              <a:t>Naturaleza no determinista </a:t>
            </a:r>
            <a:r>
              <a:rPr lang="es-CL" sz="1700" dirty="0" smtClean="0">
                <a:sym typeface="Wingdings" pitchFamily="2" charset="2"/>
              </a:rPr>
              <a:t> Número independiente de ejecuciones</a:t>
            </a:r>
          </a:p>
          <a:p>
            <a:pPr marL="457200" indent="-457200">
              <a:spcBef>
                <a:spcPts val="250"/>
              </a:spcBef>
              <a:buClr>
                <a:schemeClr val="accent1"/>
              </a:buClr>
              <a:buSzPct val="80000"/>
              <a:buFont typeface="Arial" pitchFamily="34" charset="0"/>
              <a:buChar char="•"/>
              <a:defRPr/>
            </a:pPr>
            <a:endParaRPr lang="es-CL" sz="1700" dirty="0" smtClean="0">
              <a:sym typeface="Wingdings" pitchFamily="2" charset="2"/>
            </a:endParaRPr>
          </a:p>
          <a:p>
            <a:pPr marL="914400" lvl="1" indent="-457200">
              <a:spcBef>
                <a:spcPts val="250"/>
              </a:spcBef>
              <a:buClr>
                <a:schemeClr val="accent1"/>
              </a:buClr>
              <a:buSzPct val="80000"/>
              <a:buFont typeface="Arial" pitchFamily="34" charset="0"/>
              <a:buChar char="•"/>
              <a:defRPr/>
            </a:pPr>
            <a:r>
              <a:rPr lang="es-CL" sz="1700" dirty="0" smtClean="0">
                <a:sym typeface="Wingdings" pitchFamily="2" charset="2"/>
              </a:rPr>
              <a:t>30 ejecuciones x instancia</a:t>
            </a:r>
          </a:p>
          <a:p>
            <a:pPr marL="914400" lvl="1" indent="-457200">
              <a:spcBef>
                <a:spcPts val="250"/>
              </a:spcBef>
              <a:buClr>
                <a:schemeClr val="accent1"/>
              </a:buClr>
              <a:buSzPct val="80000"/>
              <a:buFont typeface="Arial" pitchFamily="34" charset="0"/>
              <a:buChar char="•"/>
              <a:defRPr/>
            </a:pPr>
            <a:endParaRPr lang="es-CL" sz="1700" dirty="0" smtClean="0">
              <a:sym typeface="Wingdings" pitchFamily="2" charset="2"/>
            </a:endParaRPr>
          </a:p>
          <a:p>
            <a:pPr marL="457200" indent="-457200">
              <a:spcBef>
                <a:spcPts val="250"/>
              </a:spcBef>
              <a:buClr>
                <a:schemeClr val="accent1"/>
              </a:buClr>
              <a:buSzPct val="80000"/>
              <a:buFont typeface="Arial" pitchFamily="34" charset="0"/>
              <a:buChar char="•"/>
              <a:defRPr/>
            </a:pPr>
            <a:r>
              <a:rPr lang="es-CL" sz="1700" dirty="0" smtClean="0"/>
              <a:t>Comportamiento numérico</a:t>
            </a:r>
          </a:p>
          <a:p>
            <a:pPr marL="457200" indent="-457200">
              <a:spcBef>
                <a:spcPts val="250"/>
              </a:spcBef>
              <a:buClr>
                <a:schemeClr val="accent1"/>
              </a:buClr>
              <a:buSzPct val="80000"/>
              <a:buFont typeface="Arial" pitchFamily="34" charset="0"/>
              <a:buChar char="•"/>
              <a:defRPr/>
            </a:pPr>
            <a:endParaRPr lang="es-CL" sz="1700" dirty="0" smtClean="0"/>
          </a:p>
          <a:p>
            <a:pPr marL="457200" indent="-457200">
              <a:spcBef>
                <a:spcPts val="250"/>
              </a:spcBef>
              <a:buClr>
                <a:schemeClr val="accent1"/>
              </a:buClr>
              <a:buSzPct val="80000"/>
              <a:defRPr/>
            </a:pPr>
            <a:endParaRPr lang="es-CL" sz="1700" dirty="0" smtClean="0"/>
          </a:p>
          <a:p>
            <a:pPr marL="457200" indent="-457200">
              <a:spcBef>
                <a:spcPts val="250"/>
              </a:spcBef>
              <a:buClr>
                <a:schemeClr val="accent1"/>
              </a:buClr>
              <a:buSzPct val="80000"/>
              <a:buFont typeface="Arial" pitchFamily="34" charset="0"/>
              <a:buChar char="•"/>
              <a:defRPr/>
            </a:pPr>
            <a:endParaRPr lang="es-CL"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3619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47664" y="3717032"/>
            <a:ext cx="2710119" cy="288032"/>
          </a:xfrm>
          <a:prstGeom prst="rect">
            <a:avLst/>
          </a:prstGeom>
          <a:solidFill>
            <a:schemeClr val="tx1"/>
          </a:solidFill>
        </p:spPr>
      </p:pic>
      <p:sp>
        <p:nvSpPr>
          <p:cNvPr id="136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3619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47664" y="4077072"/>
            <a:ext cx="2684391" cy="504056"/>
          </a:xfrm>
          <a:prstGeom prst="rect">
            <a:avLst/>
          </a:prstGeom>
          <a:solidFill>
            <a:schemeClr val="tx1"/>
          </a:solidFill>
        </p:spPr>
      </p:pic>
      <p:sp>
        <p:nvSpPr>
          <p:cNvPr id="1361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36197"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547664" y="4653136"/>
            <a:ext cx="3246906" cy="288032"/>
          </a:xfrm>
          <a:prstGeom prst="rect">
            <a:avLst/>
          </a:prstGeom>
          <a:solidFill>
            <a:schemeClr val="tx1"/>
          </a:solid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Materiales y métodos</a:t>
            </a:r>
            <a:r>
              <a:rPr lang="es-ES_tradnl" sz="1800" dirty="0" smtClean="0">
                <a:solidFill>
                  <a:schemeClr val="accent1">
                    <a:tint val="88000"/>
                    <a:satMod val="150000"/>
                  </a:schemeClr>
                </a:solidFill>
              </a:rPr>
              <a:t>/ Diseño experimental (6/6)</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25</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CL" sz="1700" dirty="0" smtClean="0"/>
              <a:t>Comportamiento en la evolución</a:t>
            </a:r>
            <a:endParaRPr lang="es-CL" sz="1700" dirty="0" smtClean="0">
              <a:sym typeface="Wingdings" pitchFamily="2" charset="2"/>
            </a:endParaRPr>
          </a:p>
          <a:p>
            <a:pPr marL="457200" indent="-457200">
              <a:spcBef>
                <a:spcPts val="250"/>
              </a:spcBef>
              <a:buClr>
                <a:schemeClr val="accent1"/>
              </a:buClr>
              <a:buSzPct val="80000"/>
              <a:buFont typeface="Arial" pitchFamily="34" charset="0"/>
              <a:buChar char="•"/>
              <a:defRPr/>
            </a:pPr>
            <a:endParaRPr lang="es-CL" sz="1700" dirty="0" smtClean="0">
              <a:sym typeface="Wingdings" pitchFamily="2" charset="2"/>
            </a:endParaRPr>
          </a:p>
          <a:p>
            <a:pPr marL="914400" lvl="1" indent="-457200">
              <a:spcBef>
                <a:spcPts val="250"/>
              </a:spcBef>
              <a:buClr>
                <a:schemeClr val="accent1"/>
              </a:buClr>
              <a:buSzPct val="80000"/>
              <a:defRPr/>
            </a:pPr>
            <a:endParaRPr lang="es-CL" sz="1700" dirty="0" smtClean="0"/>
          </a:p>
          <a:p>
            <a:pPr marL="457200" indent="-457200">
              <a:spcBef>
                <a:spcPts val="250"/>
              </a:spcBef>
              <a:buClr>
                <a:schemeClr val="accent1"/>
              </a:buClr>
              <a:buSzPct val="80000"/>
              <a:defRPr/>
            </a:pPr>
            <a:endParaRPr lang="es-CL" sz="1700" dirty="0" smtClean="0"/>
          </a:p>
          <a:p>
            <a:pPr marL="457200" indent="-457200">
              <a:spcBef>
                <a:spcPts val="250"/>
              </a:spcBef>
              <a:buClr>
                <a:schemeClr val="accent1"/>
              </a:buClr>
              <a:buSzPct val="80000"/>
              <a:buFont typeface="Arial" pitchFamily="34" charset="0"/>
              <a:buChar char="•"/>
              <a:defRPr/>
            </a:pPr>
            <a:endParaRPr lang="es-CL" sz="1700" dirty="0" smtClean="0"/>
          </a:p>
          <a:p>
            <a:pPr marL="457200" indent="-457200">
              <a:spcBef>
                <a:spcPts val="250"/>
              </a:spcBef>
              <a:buClr>
                <a:schemeClr val="accent1"/>
              </a:buClr>
              <a:buSzPct val="80000"/>
              <a:buFont typeface="Arial" pitchFamily="34" charset="0"/>
              <a:buChar char="•"/>
              <a:defRPr/>
            </a:pPr>
            <a:endParaRPr lang="es-CL" sz="1700" dirty="0" smtClean="0"/>
          </a:p>
          <a:p>
            <a:pPr marL="914400" lvl="1" indent="-457200">
              <a:spcBef>
                <a:spcPts val="250"/>
              </a:spcBef>
              <a:buClr>
                <a:schemeClr val="accent1"/>
              </a:buClr>
              <a:buSzPct val="80000"/>
              <a:buFont typeface="Arial" pitchFamily="34" charset="0"/>
              <a:buChar char="•"/>
              <a:defRPr/>
            </a:pPr>
            <a:endParaRPr lang="es-CL" sz="1700" dirty="0" smtClean="0"/>
          </a:p>
          <a:p>
            <a:pPr marL="457200" indent="-457200">
              <a:spcBef>
                <a:spcPts val="250"/>
              </a:spcBef>
              <a:buClr>
                <a:schemeClr val="accent1"/>
              </a:buClr>
              <a:buSzPct val="80000"/>
              <a:defRPr/>
            </a:pPr>
            <a:endParaRPr lang="es-ES" sz="1700" dirty="0" smtClean="0"/>
          </a:p>
          <a:p>
            <a:pPr marL="457200" indent="-457200">
              <a:spcBef>
                <a:spcPts val="250"/>
              </a:spcBef>
              <a:buClr>
                <a:schemeClr val="accent1"/>
              </a:buClr>
              <a:buSzPct val="80000"/>
              <a:defRPr/>
            </a:pPr>
            <a:endParaRPr lang="es-ES" sz="1700" dirty="0" smtClean="0"/>
          </a:p>
          <a:p>
            <a:pPr marL="457200" indent="-457200">
              <a:spcBef>
                <a:spcPts val="250"/>
              </a:spcBef>
              <a:buClr>
                <a:schemeClr val="accent1"/>
              </a:buClr>
              <a:buSzPct val="80000"/>
              <a:defRPr/>
            </a:pPr>
            <a:endParaRPr lang="es-ES" sz="1700" dirty="0" smtClean="0"/>
          </a:p>
          <a:p>
            <a:pPr marL="457200" indent="-457200">
              <a:spcBef>
                <a:spcPts val="250"/>
              </a:spcBef>
              <a:buClr>
                <a:schemeClr val="accent1"/>
              </a:buClr>
              <a:buSzPct val="80000"/>
              <a:defRPr/>
            </a:pPr>
            <a:endParaRPr lang="es-CL" sz="1700" dirty="0" smtClean="0"/>
          </a:p>
          <a:p>
            <a:pPr marL="457200" indent="-457200">
              <a:spcBef>
                <a:spcPts val="250"/>
              </a:spcBef>
              <a:buClr>
                <a:schemeClr val="accent1"/>
              </a:buClr>
              <a:buSzPct val="80000"/>
              <a:buFont typeface="Arial" pitchFamily="34" charset="0"/>
              <a:buChar char="•"/>
              <a:defRPr/>
            </a:pPr>
            <a:r>
              <a:rPr lang="es-CL" sz="1700" dirty="0" smtClean="0"/>
              <a:t>Prueba estadística</a:t>
            </a: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4" name="13 Imagen"/>
          <p:cNvPicPr/>
          <p:nvPr/>
        </p:nvPicPr>
        <p:blipFill>
          <a:blip r:embed="rId3" cstate="print"/>
          <a:srcRect/>
          <a:stretch>
            <a:fillRect/>
          </a:stretch>
        </p:blipFill>
        <p:spPr bwMode="auto">
          <a:xfrm>
            <a:off x="2123728" y="1700808"/>
            <a:ext cx="3312368" cy="2736304"/>
          </a:xfrm>
          <a:prstGeom prst="rect">
            <a:avLst/>
          </a:prstGeom>
          <a:noFill/>
          <a:ln w="9525">
            <a:miter lim="800000"/>
            <a:headEnd/>
            <a:tailEnd/>
          </a:ln>
        </p:spPr>
      </p:pic>
      <p:pic>
        <p:nvPicPr>
          <p:cNvPr id="15" name="14 Imagen"/>
          <p:cNvPicPr/>
          <p:nvPr/>
        </p:nvPicPr>
        <p:blipFill>
          <a:blip r:embed="rId4" cstate="print"/>
          <a:stretch>
            <a:fillRect/>
          </a:stretch>
        </p:blipFill>
        <p:spPr bwMode="auto">
          <a:xfrm>
            <a:off x="1043608" y="4869160"/>
            <a:ext cx="5376041" cy="1593051"/>
          </a:xfrm>
          <a:prstGeom prst="rect">
            <a:avLst/>
          </a:prstGeom>
          <a:solidFill>
            <a:schemeClr val="tx1"/>
          </a:solid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Resultados numéricos GRUPO 1 (1/9)</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26</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CL" sz="1700" i="1" dirty="0" err="1" smtClean="0"/>
              <a:t>AGc</a:t>
            </a:r>
            <a:r>
              <a:rPr lang="es-CL" sz="1700" i="1" dirty="0" smtClean="0"/>
              <a:t> es más preciso que AG para 25/33 instancias, para el resto son iguales</a:t>
            </a:r>
          </a:p>
          <a:p>
            <a:pPr marL="457200" indent="-457200">
              <a:spcBef>
                <a:spcPts val="250"/>
              </a:spcBef>
              <a:buClr>
                <a:schemeClr val="accent1"/>
              </a:buClr>
              <a:buSzPct val="80000"/>
              <a:buFont typeface="Arial" pitchFamily="34" charset="0"/>
              <a:buChar char="•"/>
              <a:defRPr/>
            </a:pPr>
            <a:r>
              <a:rPr lang="es-CL" sz="1700" i="1" dirty="0" smtClean="0"/>
              <a:t>AG</a:t>
            </a:r>
            <a:r>
              <a:rPr lang="es-CL" sz="1700" dirty="0" smtClean="0"/>
              <a:t> obtiene un </a:t>
            </a:r>
            <a:r>
              <a:rPr lang="es-CL" sz="1700" i="1" dirty="0" smtClean="0"/>
              <a:t>%GAP</a:t>
            </a:r>
            <a:r>
              <a:rPr lang="es-CL" sz="1700" dirty="0" smtClean="0"/>
              <a:t> promedio de 1,76%, mientras que </a:t>
            </a:r>
            <a:r>
              <a:rPr lang="es-CL" sz="1700" i="1" dirty="0" err="1" smtClean="0"/>
              <a:t>AGc</a:t>
            </a:r>
            <a:r>
              <a:rPr lang="es-CL" sz="1700" dirty="0" smtClean="0"/>
              <a:t> obtiene un </a:t>
            </a:r>
            <a:r>
              <a:rPr lang="es-CL" sz="1700" i="1" dirty="0" smtClean="0"/>
              <a:t>%GAP</a:t>
            </a:r>
            <a:r>
              <a:rPr lang="es-CL" sz="1700" dirty="0" smtClean="0"/>
              <a:t> promedio de 1,25%</a:t>
            </a:r>
          </a:p>
          <a:p>
            <a:pPr marL="457200" indent="-457200" algn="just">
              <a:spcBef>
                <a:spcPts val="250"/>
              </a:spcBef>
              <a:buClr>
                <a:schemeClr val="accent1"/>
              </a:buClr>
              <a:buSzPct val="80000"/>
              <a:buFont typeface="Arial" pitchFamily="34" charset="0"/>
              <a:buChar char="•"/>
              <a:defRPr/>
            </a:pPr>
            <a:r>
              <a:rPr lang="es-ES" sz="1700" i="1" dirty="0" smtClean="0"/>
              <a:t>AG</a:t>
            </a:r>
            <a:r>
              <a:rPr lang="es-ES" sz="1700" dirty="0" smtClean="0"/>
              <a:t> encuentra 11/33 óptimos, y </a:t>
            </a:r>
            <a:r>
              <a:rPr lang="es-ES" sz="1700" i="1" dirty="0" err="1" smtClean="0"/>
              <a:t>AGc</a:t>
            </a:r>
            <a:r>
              <a:rPr lang="es-ES" sz="1700" i="1" dirty="0" smtClean="0"/>
              <a:t> </a:t>
            </a:r>
            <a:r>
              <a:rPr lang="es-ES" sz="1700" dirty="0" smtClean="0"/>
              <a:t>encuentra 12/33 óptimos (1 adicional)</a:t>
            </a:r>
          </a:p>
          <a:p>
            <a:pPr marL="457200" indent="-457200">
              <a:spcBef>
                <a:spcPts val="250"/>
              </a:spcBef>
              <a:buClr>
                <a:schemeClr val="accent1"/>
              </a:buClr>
              <a:buSzPct val="80000"/>
              <a:buFont typeface="Arial" pitchFamily="34" charset="0"/>
              <a:buChar char="•"/>
              <a:defRPr/>
            </a:pPr>
            <a:r>
              <a:rPr lang="es-CL" sz="1700" i="1" dirty="0" err="1" smtClean="0"/>
              <a:t>AGc</a:t>
            </a:r>
            <a:r>
              <a:rPr lang="es-CL" sz="1700" dirty="0" smtClean="0"/>
              <a:t> es, en promedio, un 0,5% más preciso que </a:t>
            </a:r>
            <a:r>
              <a:rPr lang="es-CL" sz="1700" i="1" dirty="0" smtClean="0"/>
              <a:t>AG</a:t>
            </a:r>
            <a:r>
              <a:rPr lang="es-CL" sz="1700" dirty="0" smtClean="0"/>
              <a:t> para este grupo</a:t>
            </a:r>
          </a:p>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Resultados numéricos GRUPO 2 (2/9)</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27</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CL" sz="1700" i="1" dirty="0" err="1" smtClean="0"/>
              <a:t>AGc</a:t>
            </a:r>
            <a:r>
              <a:rPr lang="es-CL" sz="1700" i="1" dirty="0" smtClean="0"/>
              <a:t> es más preciso que AG para 5/6 instancias, para la restante son iguales</a:t>
            </a:r>
            <a:endParaRPr lang="es-CL" sz="1700" dirty="0" smtClean="0"/>
          </a:p>
          <a:p>
            <a:pPr marL="457200" indent="-457200">
              <a:spcBef>
                <a:spcPts val="250"/>
              </a:spcBef>
              <a:buClr>
                <a:schemeClr val="accent1"/>
              </a:buClr>
              <a:buSzPct val="80000"/>
              <a:buFont typeface="Arial" pitchFamily="34" charset="0"/>
              <a:buChar char="•"/>
              <a:defRPr/>
            </a:pPr>
            <a:r>
              <a:rPr lang="es-CL" sz="1700" i="1" dirty="0" err="1" smtClean="0"/>
              <a:t>AGc</a:t>
            </a:r>
            <a:r>
              <a:rPr lang="es-CL" sz="1700" dirty="0" smtClean="0"/>
              <a:t> es, en promedio, un 1,31% más preciso que </a:t>
            </a:r>
            <a:r>
              <a:rPr lang="es-CL" sz="1700" i="1" dirty="0" smtClean="0"/>
              <a:t>AG</a:t>
            </a:r>
            <a:r>
              <a:rPr lang="es-CL" sz="1700" dirty="0" smtClean="0"/>
              <a:t> para este grupo</a:t>
            </a:r>
          </a:p>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46434" name="Object 2"/>
          <p:cNvGraphicFramePr>
            <a:graphicFrameLocks noChangeAspect="1"/>
          </p:cNvGraphicFramePr>
          <p:nvPr/>
        </p:nvGraphicFramePr>
        <p:xfrm>
          <a:off x="1629519" y="2780928"/>
          <a:ext cx="4238625" cy="1771650"/>
        </p:xfrm>
        <a:graphic>
          <a:graphicData uri="http://schemas.openxmlformats.org/presentationml/2006/ole">
            <p:oleObj spid="_x0000_s146434" name="Hoja de cálculo" r:id="rId4" imgW="4238697" imgH="1771569" progId="Excel.Sheet.12">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Resultados numéricos GRUPO 3 (3/9)</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28</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CL" sz="1700" i="1" dirty="0" err="1" smtClean="0"/>
              <a:t>AGc</a:t>
            </a:r>
            <a:r>
              <a:rPr lang="es-CL" sz="1700" i="1" dirty="0" smtClean="0"/>
              <a:t> es más preciso que AG para 9/10 instancias, para la restante AG es más preciso</a:t>
            </a:r>
            <a:endParaRPr lang="es-CL" sz="1700" dirty="0" smtClean="0"/>
          </a:p>
          <a:p>
            <a:pPr marL="457200" indent="-457200">
              <a:spcBef>
                <a:spcPts val="250"/>
              </a:spcBef>
              <a:buClr>
                <a:schemeClr val="accent1"/>
              </a:buClr>
              <a:buSzPct val="80000"/>
              <a:buFont typeface="Arial" pitchFamily="34" charset="0"/>
              <a:buChar char="•"/>
              <a:defRPr/>
            </a:pPr>
            <a:r>
              <a:rPr lang="es-CL" sz="1700" i="1" dirty="0" err="1" smtClean="0"/>
              <a:t>AGc</a:t>
            </a:r>
            <a:r>
              <a:rPr lang="es-CL" sz="1700" dirty="0" smtClean="0"/>
              <a:t> es, en promedio, un 0,57% más preciso que </a:t>
            </a:r>
            <a:r>
              <a:rPr lang="es-CL" sz="1700" i="1" dirty="0" smtClean="0"/>
              <a:t>AG</a:t>
            </a:r>
            <a:r>
              <a:rPr lang="es-CL" sz="1700" dirty="0" smtClean="0"/>
              <a:t> para este grupo</a:t>
            </a:r>
          </a:p>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47459" name="Object 3"/>
          <p:cNvGraphicFramePr>
            <a:graphicFrameLocks noChangeAspect="1"/>
          </p:cNvGraphicFramePr>
          <p:nvPr/>
        </p:nvGraphicFramePr>
        <p:xfrm>
          <a:off x="1619672" y="2780928"/>
          <a:ext cx="4543425" cy="2543175"/>
        </p:xfrm>
        <a:graphic>
          <a:graphicData uri="http://schemas.openxmlformats.org/presentationml/2006/ole">
            <p:oleObj spid="_x0000_s147459" name="Hoja de cálculo" r:id="rId4" imgW="4543410" imgH="2543108" progId="Excel.Sheet.12">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Resultados numéricos (4/9)</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29</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ES" sz="1600" dirty="0" smtClean="0"/>
              <a:t>Para los 3 grupos analizados se observa que </a:t>
            </a:r>
            <a:r>
              <a:rPr lang="es-ES" sz="1600" i="1" dirty="0" err="1" smtClean="0"/>
              <a:t>AGc</a:t>
            </a:r>
            <a:r>
              <a:rPr lang="es-ES" sz="1600" dirty="0" smtClean="0"/>
              <a:t> alcanza una mayor precisión que </a:t>
            </a:r>
            <a:r>
              <a:rPr lang="es-ES" sz="1600" i="1" dirty="0" smtClean="0"/>
              <a:t>AG</a:t>
            </a:r>
          </a:p>
          <a:p>
            <a:pPr marL="457200" indent="-457200">
              <a:spcBef>
                <a:spcPts val="250"/>
              </a:spcBef>
              <a:buClr>
                <a:schemeClr val="accent1"/>
              </a:buClr>
              <a:buSzPct val="80000"/>
              <a:buFont typeface="Arial" pitchFamily="34" charset="0"/>
              <a:buChar char="•"/>
              <a:defRPr/>
            </a:pPr>
            <a:r>
              <a:rPr lang="es-ES" sz="1600" i="1" dirty="0" smtClean="0"/>
              <a:t>0,50% más preciso para GRUPO 1, 1,31% más preciso para GRUPO 2, y  </a:t>
            </a:r>
            <a:r>
              <a:rPr lang="es-ES" sz="1600" dirty="0" smtClean="0"/>
              <a:t>0,57% para GRUPO 3</a:t>
            </a:r>
          </a:p>
          <a:p>
            <a:pPr marL="457200" indent="-457200">
              <a:spcBef>
                <a:spcPts val="250"/>
              </a:spcBef>
              <a:buClr>
                <a:schemeClr val="accent1"/>
              </a:buClr>
              <a:buSzPct val="80000"/>
              <a:buFont typeface="Arial" pitchFamily="34" charset="0"/>
              <a:buChar char="•"/>
              <a:defRPr/>
            </a:pPr>
            <a:r>
              <a:rPr lang="es-CL" sz="1700" dirty="0" smtClean="0"/>
              <a:t>En promedio </a:t>
            </a:r>
            <a:r>
              <a:rPr lang="es-CL" sz="1700" i="1" dirty="0" err="1" smtClean="0"/>
              <a:t>AGc</a:t>
            </a:r>
            <a:r>
              <a:rPr lang="es-CL" sz="1700" dirty="0" smtClean="0"/>
              <a:t> es un 0,59% más preciso que </a:t>
            </a:r>
            <a:r>
              <a:rPr lang="es-CL" sz="1700" i="1" dirty="0" smtClean="0"/>
              <a:t>AG</a:t>
            </a:r>
          </a:p>
          <a:p>
            <a:pPr marL="457200" indent="-457200">
              <a:spcBef>
                <a:spcPts val="250"/>
              </a:spcBef>
              <a:buClr>
                <a:schemeClr val="accent1"/>
              </a:buClr>
              <a:buSzPct val="80000"/>
              <a:buFont typeface="Arial" pitchFamily="34" charset="0"/>
              <a:buChar char="•"/>
              <a:defRPr/>
            </a:pPr>
            <a:r>
              <a:rPr lang="es-CL" sz="1700" dirty="0" smtClean="0"/>
              <a:t>La prueba estadística entrega un nivel de significancia del 0,032 &lt; 0,05</a:t>
            </a:r>
          </a:p>
          <a:p>
            <a:pPr marL="457200" indent="-457200">
              <a:spcBef>
                <a:spcPts val="250"/>
              </a:spcBef>
              <a:buClr>
                <a:schemeClr val="accent1"/>
              </a:buClr>
              <a:buSzPct val="80000"/>
              <a:defRPr/>
            </a:pPr>
            <a:r>
              <a:rPr lang="es-CL" sz="1700" dirty="0" smtClean="0"/>
              <a:t>	 </a:t>
            </a:r>
            <a:r>
              <a:rPr lang="es-CL" sz="1700" dirty="0" smtClean="0">
                <a:sym typeface="Wingdings" pitchFamily="2" charset="2"/>
              </a:rPr>
              <a:t> mejora estadísticamente significativa</a:t>
            </a:r>
            <a:endParaRPr lang="es-CL" sz="1700" dirty="0" smtClean="0"/>
          </a:p>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Introducción</a:t>
            </a:r>
            <a:r>
              <a:rPr lang="es-ES_tradnl" sz="1800" dirty="0" smtClean="0">
                <a:solidFill>
                  <a:schemeClr val="accent1">
                    <a:tint val="88000"/>
                    <a:satMod val="150000"/>
                  </a:schemeClr>
                </a:solidFill>
              </a:rPr>
              <a:t> / Problemas de optimización combinatoria (1/10)</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11" name="10 Marcador de número de diapositiva"/>
          <p:cNvSpPr>
            <a:spLocks noGrp="1"/>
          </p:cNvSpPr>
          <p:nvPr>
            <p:ph type="sldNum" sz="quarter" idx="11"/>
          </p:nvPr>
        </p:nvSpPr>
        <p:spPr/>
        <p:txBody>
          <a:bodyPr/>
          <a:lstStyle/>
          <a:p>
            <a:fld id="{0668673B-1570-4456-B3F8-72D671EFD242}" type="slidenum">
              <a:rPr lang="es-ES_tradnl" smtClean="0"/>
              <a:pPr/>
              <a:t>3</a:t>
            </a:fld>
            <a:endParaRPr lang="es-ES_tradnl"/>
          </a:p>
        </p:txBody>
      </p:sp>
      <p:pic>
        <p:nvPicPr>
          <p:cNvPr id="50180" name="Picture 4" descr="http://info.viryanet.com/Portals/173442/images/mobile-workforce-scheduling-optimization-problem.jpg"/>
          <p:cNvPicPr>
            <a:picLocks noChangeAspect="1" noChangeArrowheads="1"/>
          </p:cNvPicPr>
          <p:nvPr/>
        </p:nvPicPr>
        <p:blipFill>
          <a:blip r:embed="rId3" cstate="print"/>
          <a:srcRect/>
          <a:stretch>
            <a:fillRect/>
          </a:stretch>
        </p:blipFill>
        <p:spPr bwMode="auto">
          <a:xfrm>
            <a:off x="539552" y="980728"/>
            <a:ext cx="2736304" cy="2520280"/>
          </a:xfrm>
          <a:prstGeom prst="rect">
            <a:avLst/>
          </a:prstGeom>
          <a:ln>
            <a:noFill/>
          </a:ln>
          <a:effectLst>
            <a:softEdge rad="112500"/>
          </a:effectLst>
        </p:spPr>
      </p:pic>
      <p:pic>
        <p:nvPicPr>
          <p:cNvPr id="50182" name="Picture 6" descr="http://emarketelite.com/wp-content/uploads/2011/05/seo-2.jpg"/>
          <p:cNvPicPr>
            <a:picLocks noChangeAspect="1" noChangeArrowheads="1"/>
          </p:cNvPicPr>
          <p:nvPr/>
        </p:nvPicPr>
        <p:blipFill>
          <a:blip r:embed="rId4" cstate="print"/>
          <a:srcRect/>
          <a:stretch>
            <a:fillRect/>
          </a:stretch>
        </p:blipFill>
        <p:spPr bwMode="auto">
          <a:xfrm>
            <a:off x="3203848" y="980727"/>
            <a:ext cx="2736303" cy="2520281"/>
          </a:xfrm>
          <a:prstGeom prst="rect">
            <a:avLst/>
          </a:prstGeom>
          <a:ln>
            <a:noFill/>
          </a:ln>
          <a:effectLst>
            <a:softEdge rad="112500"/>
          </a:effectLst>
        </p:spPr>
      </p:pic>
      <p:pic>
        <p:nvPicPr>
          <p:cNvPr id="50184" name="Picture 8" descr="http://www.optimalclix.com/wp-content/uploads/2012/01/conversion-rate-optimization-icon.jpg"/>
          <p:cNvPicPr>
            <a:picLocks noChangeAspect="1" noChangeArrowheads="1"/>
          </p:cNvPicPr>
          <p:nvPr/>
        </p:nvPicPr>
        <p:blipFill>
          <a:blip r:embed="rId5" cstate="print"/>
          <a:srcRect/>
          <a:stretch>
            <a:fillRect/>
          </a:stretch>
        </p:blipFill>
        <p:spPr bwMode="auto">
          <a:xfrm>
            <a:off x="539552" y="3394670"/>
            <a:ext cx="2736304" cy="2554610"/>
          </a:xfrm>
          <a:prstGeom prst="rect">
            <a:avLst/>
          </a:prstGeom>
          <a:ln>
            <a:noFill/>
          </a:ln>
          <a:effectLst>
            <a:softEdge rad="112500"/>
          </a:effectLst>
        </p:spPr>
      </p:pic>
      <p:pic>
        <p:nvPicPr>
          <p:cNvPr id="50188" name="Picture 12" descr="http://www.webpresencegroup.net/wp-content/uploads/2012/11/web-presence-optimization-strategy.jpg"/>
          <p:cNvPicPr>
            <a:picLocks noChangeAspect="1" noChangeArrowheads="1"/>
          </p:cNvPicPr>
          <p:nvPr/>
        </p:nvPicPr>
        <p:blipFill>
          <a:blip r:embed="rId6" cstate="print"/>
          <a:srcRect/>
          <a:stretch>
            <a:fillRect/>
          </a:stretch>
        </p:blipFill>
        <p:spPr bwMode="auto">
          <a:xfrm>
            <a:off x="3203848" y="3429000"/>
            <a:ext cx="2736304" cy="2520280"/>
          </a:xfrm>
          <a:prstGeom prst="rect">
            <a:avLst/>
          </a:prstGeom>
          <a:ln>
            <a:noFill/>
          </a:ln>
          <a:effectLst>
            <a:softEdge rad="112500"/>
          </a:effectLst>
        </p:spPr>
      </p:pic>
      <p:graphicFrame>
        <p:nvGraphicFramePr>
          <p:cNvPr id="17" name="9 Marcador de contenido"/>
          <p:cNvGraphicFramePr>
            <a:graphicFrameLocks/>
          </p:cNvGraphicFramePr>
          <p:nvPr/>
        </p:nvGraphicFramePr>
        <p:xfrm>
          <a:off x="683568" y="1052736"/>
          <a:ext cx="5400600" cy="46018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50180"/>
                                        </p:tgtEl>
                                      </p:cBhvr>
                                    </p:animEffect>
                                    <p:set>
                                      <p:cBhvr>
                                        <p:cTn id="7" dur="1" fill="hold">
                                          <p:stCondLst>
                                            <p:cond delay="499"/>
                                          </p:stCondLst>
                                        </p:cTn>
                                        <p:tgtEl>
                                          <p:spTgt spid="50180"/>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50182"/>
                                        </p:tgtEl>
                                      </p:cBhvr>
                                    </p:animEffect>
                                    <p:set>
                                      <p:cBhvr>
                                        <p:cTn id="10" dur="1" fill="hold">
                                          <p:stCondLst>
                                            <p:cond delay="499"/>
                                          </p:stCondLst>
                                        </p:cTn>
                                        <p:tgtEl>
                                          <p:spTgt spid="50182"/>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50184"/>
                                        </p:tgtEl>
                                      </p:cBhvr>
                                    </p:animEffect>
                                    <p:set>
                                      <p:cBhvr>
                                        <p:cTn id="13" dur="1" fill="hold">
                                          <p:stCondLst>
                                            <p:cond delay="499"/>
                                          </p:stCondLst>
                                        </p:cTn>
                                        <p:tgtEl>
                                          <p:spTgt spid="50184"/>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50188"/>
                                        </p:tgtEl>
                                      </p:cBhvr>
                                    </p:animEffect>
                                    <p:set>
                                      <p:cBhvr>
                                        <p:cTn id="16" dur="1" fill="hold">
                                          <p:stCondLst>
                                            <p:cond delay="499"/>
                                          </p:stCondLst>
                                        </p:cTn>
                                        <p:tgtEl>
                                          <p:spTgt spid="50188"/>
                                        </p:tgtEl>
                                        <p:attrNameLst>
                                          <p:attrName>style.visibility</p:attrName>
                                        </p:attrNameLst>
                                      </p:cBhvr>
                                      <p:to>
                                        <p:strVal val="hidden"/>
                                      </p:to>
                                    </p:set>
                                  </p:childTnLst>
                                </p:cTn>
                              </p:par>
                            </p:childTnLst>
                          </p:cTn>
                        </p:par>
                        <p:par>
                          <p:cTn id="17" fill="hold">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ox(in)">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Comportamiento en la evolución GRUPO 1 (5/9)</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30</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CL" sz="1700" i="1" dirty="0" smtClean="0"/>
              <a:t>AG converge de manera abrupta prematuramente</a:t>
            </a:r>
            <a:endParaRPr lang="es-CL" sz="1700" dirty="0" smtClean="0"/>
          </a:p>
          <a:p>
            <a:pPr marL="457200" indent="-457200">
              <a:spcBef>
                <a:spcPts val="250"/>
              </a:spcBef>
              <a:buClr>
                <a:schemeClr val="accent1"/>
              </a:buClr>
              <a:buSzPct val="80000"/>
              <a:buFont typeface="Arial" pitchFamily="34" charset="0"/>
              <a:buChar char="•"/>
              <a:defRPr/>
            </a:pPr>
            <a:r>
              <a:rPr lang="es-CL" sz="1700" i="1" dirty="0" err="1" smtClean="0"/>
              <a:t>AGc</a:t>
            </a:r>
            <a:r>
              <a:rPr lang="es-CL" sz="1700" i="1" dirty="0" smtClean="0"/>
              <a:t> converge de manera más suave alcanzando mejores individuos</a:t>
            </a: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4" name="13 Imagen"/>
          <p:cNvPicPr>
            <a:picLocks noChangeAspect="1"/>
          </p:cNvPicPr>
          <p:nvPr/>
        </p:nvPicPr>
        <p:blipFill>
          <a:blip r:embed="rId3" cstate="print"/>
          <a:stretch>
            <a:fillRect/>
          </a:stretch>
        </p:blipFill>
        <p:spPr bwMode="auto">
          <a:xfrm>
            <a:off x="1331640" y="2348880"/>
            <a:ext cx="4702969" cy="37623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Comportamiento en la evolución GRUPO 2 (6/9)</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31</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5" name="14 Imagen"/>
          <p:cNvPicPr>
            <a:picLocks noChangeAspect="1"/>
          </p:cNvPicPr>
          <p:nvPr/>
        </p:nvPicPr>
        <p:blipFill>
          <a:blip r:embed="rId3" cstate="print"/>
          <a:srcRect/>
          <a:stretch>
            <a:fillRect/>
          </a:stretch>
        </p:blipFill>
        <p:spPr bwMode="auto">
          <a:xfrm>
            <a:off x="1331640" y="1700808"/>
            <a:ext cx="4702969" cy="3762375"/>
          </a:xfrm>
          <a:prstGeom prst="rect">
            <a:avLst/>
          </a:prstGeom>
          <a:noFill/>
          <a:ln w="9525">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Comportamiento en la evolución GRUPO 3 (7/15)</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32</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5" name="14 Imagen"/>
          <p:cNvPicPr>
            <a:picLocks noChangeAspect="1"/>
          </p:cNvPicPr>
          <p:nvPr/>
        </p:nvPicPr>
        <p:blipFill>
          <a:blip r:embed="rId3" cstate="print"/>
          <a:srcRect/>
          <a:stretch>
            <a:fillRect/>
          </a:stretch>
        </p:blipFill>
        <p:spPr bwMode="auto">
          <a:xfrm>
            <a:off x="1331641" y="1700808"/>
            <a:ext cx="4702969" cy="3762375"/>
          </a:xfrm>
          <a:prstGeom prst="rect">
            <a:avLst/>
          </a:prstGeom>
          <a:noFill/>
          <a:ln w="9525">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Comportamiento en la evolución (8/15)</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33</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ES" sz="1600" i="1" dirty="0" err="1" smtClean="0"/>
              <a:t>AGc</a:t>
            </a:r>
            <a:r>
              <a:rPr lang="es-ES" sz="1600" dirty="0" smtClean="0"/>
              <a:t> muestra una convergencia más suave que </a:t>
            </a:r>
            <a:r>
              <a:rPr lang="es-ES" sz="1600" i="1" dirty="0" smtClean="0"/>
              <a:t>AG</a:t>
            </a:r>
          </a:p>
          <a:p>
            <a:pPr marL="914400" lvl="1" indent="-457200">
              <a:spcBef>
                <a:spcPts val="250"/>
              </a:spcBef>
              <a:buClr>
                <a:schemeClr val="accent1"/>
              </a:buClr>
              <a:buSzPct val="80000"/>
              <a:buFont typeface="Arial" pitchFamily="34" charset="0"/>
              <a:buChar char="•"/>
              <a:defRPr/>
            </a:pPr>
            <a:r>
              <a:rPr lang="es-ES" sz="1600" i="1" dirty="0" smtClean="0"/>
              <a:t>Mantención diversidad</a:t>
            </a:r>
          </a:p>
          <a:p>
            <a:pPr marL="457200" indent="-457200">
              <a:spcBef>
                <a:spcPts val="250"/>
              </a:spcBef>
              <a:buClr>
                <a:schemeClr val="accent1"/>
              </a:buClr>
              <a:buSzPct val="80000"/>
              <a:buFont typeface="Arial" pitchFamily="34" charset="0"/>
              <a:buChar char="•"/>
              <a:defRPr/>
            </a:pPr>
            <a:r>
              <a:rPr lang="es-ES" sz="1600" i="1" dirty="0" smtClean="0"/>
              <a:t>Comportamiento transversalmente similar </a:t>
            </a:r>
            <a:r>
              <a:rPr lang="es-ES" sz="1600" i="1" dirty="0" smtClean="0">
                <a:sym typeface="Wingdings" pitchFamily="2" charset="2"/>
              </a:rPr>
              <a:t> robusto</a:t>
            </a:r>
          </a:p>
          <a:p>
            <a:pPr marL="457200" indent="-457200">
              <a:spcBef>
                <a:spcPts val="250"/>
              </a:spcBef>
              <a:buClr>
                <a:schemeClr val="accent1"/>
              </a:buClr>
              <a:buSzPct val="80000"/>
              <a:buFont typeface="Arial" pitchFamily="34" charset="0"/>
              <a:buChar char="•"/>
              <a:defRPr/>
            </a:pPr>
            <a:r>
              <a:rPr lang="es-ES" sz="1600" i="1" dirty="0" smtClean="0">
                <a:sym typeface="Wingdings" pitchFamily="2" charset="2"/>
              </a:rPr>
              <a:t>Enfoque celular provee mejores individuos desde el comienzo de la evolución</a:t>
            </a:r>
          </a:p>
          <a:p>
            <a:pPr marL="914400" lvl="1" indent="-457200">
              <a:spcBef>
                <a:spcPts val="250"/>
              </a:spcBef>
              <a:buClr>
                <a:schemeClr val="accent1"/>
              </a:buClr>
              <a:buSzPct val="80000"/>
              <a:buFont typeface="Arial" pitchFamily="34" charset="0"/>
              <a:buChar char="•"/>
              <a:defRPr/>
            </a:pPr>
            <a:r>
              <a:rPr lang="es-ES" sz="1600" i="1" dirty="0" smtClean="0">
                <a:sym typeface="Wingdings" pitchFamily="2" charset="2"/>
              </a:rPr>
              <a:t>¿ Sesgo en la búsqueda genética?</a:t>
            </a:r>
          </a:p>
          <a:p>
            <a:pPr marL="457200" indent="-457200">
              <a:spcBef>
                <a:spcPts val="250"/>
              </a:spcBef>
              <a:buClr>
                <a:schemeClr val="accent1"/>
              </a:buClr>
              <a:buSzPct val="80000"/>
              <a:buFont typeface="Arial" pitchFamily="34" charset="0"/>
              <a:buChar char="•"/>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Sesgo en la búsqueda genética (9/15)</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34</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6120680" cy="5040560"/>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CL" sz="1700" i="1" dirty="0" smtClean="0"/>
              <a:t>Mejora estadísticamente significativa, pero alto margen de error respecto al óptimo. ¿por qué?</a:t>
            </a:r>
          </a:p>
          <a:p>
            <a:pPr marL="457200" indent="-457200">
              <a:spcBef>
                <a:spcPts val="250"/>
              </a:spcBef>
              <a:buClr>
                <a:schemeClr val="accent1"/>
              </a:buClr>
              <a:buSzPct val="80000"/>
              <a:buFont typeface="Arial" pitchFamily="34" charset="0"/>
              <a:buChar char="•"/>
              <a:defRPr/>
            </a:pPr>
            <a:r>
              <a:rPr lang="es-CL" sz="1700" i="1" dirty="0" smtClean="0"/>
              <a:t>2 posibles fuentes de sesgo</a:t>
            </a:r>
          </a:p>
          <a:p>
            <a:pPr marL="914400" lvl="1" indent="-457200">
              <a:spcBef>
                <a:spcPts val="250"/>
              </a:spcBef>
              <a:buClr>
                <a:schemeClr val="accent1"/>
              </a:buClr>
              <a:buSzPct val="80000"/>
              <a:buFont typeface="Arial" pitchFamily="34" charset="0"/>
              <a:buChar char="•"/>
              <a:defRPr/>
            </a:pPr>
            <a:r>
              <a:rPr lang="es-CL" sz="1700" i="1" dirty="0" smtClean="0"/>
              <a:t>Representación </a:t>
            </a:r>
            <a:r>
              <a:rPr lang="es-CL" sz="1700" dirty="0" smtClean="0">
                <a:sym typeface="Wingdings" pitchFamily="2" charset="2"/>
              </a:rPr>
              <a:t> Secuencias</a:t>
            </a:r>
            <a:endParaRPr lang="es-CL" sz="1700" i="1" dirty="0" smtClean="0"/>
          </a:p>
          <a:p>
            <a:pPr marL="914400" lvl="1" indent="-457200">
              <a:spcBef>
                <a:spcPts val="250"/>
              </a:spcBef>
              <a:buClr>
                <a:schemeClr val="accent1"/>
              </a:buClr>
              <a:buSzPct val="80000"/>
              <a:buFont typeface="Arial" pitchFamily="34" charset="0"/>
              <a:buChar char="•"/>
              <a:defRPr/>
            </a:pPr>
            <a:r>
              <a:rPr lang="es-CL" sz="1700" i="1" dirty="0" smtClean="0"/>
              <a:t>Decodificador</a:t>
            </a:r>
          </a:p>
          <a:p>
            <a:pPr marL="1371600" lvl="2" indent="-457200">
              <a:spcBef>
                <a:spcPts val="250"/>
              </a:spcBef>
              <a:buClr>
                <a:schemeClr val="accent1"/>
              </a:buClr>
              <a:buSzPct val="80000"/>
              <a:buFont typeface="Arial" pitchFamily="34" charset="0"/>
              <a:buChar char="•"/>
              <a:defRPr/>
            </a:pPr>
            <a:r>
              <a:rPr lang="es-CL" sz="1700" dirty="0" smtClean="0"/>
              <a:t>Pérdidas fijas vs redimensionar pérdidas</a:t>
            </a:r>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defRPr/>
            </a:pPr>
            <a:endParaRPr lang="es-CL" sz="1700" i="1" dirty="0" smtClean="0"/>
          </a:p>
          <a:p>
            <a:pPr marL="1371600" lvl="2" indent="-457200">
              <a:spcBef>
                <a:spcPts val="250"/>
              </a:spcBef>
              <a:buClr>
                <a:schemeClr val="accent1"/>
              </a:buClr>
              <a:buSzPct val="80000"/>
              <a:defRPr/>
            </a:pPr>
            <a:endParaRPr lang="es-CL" sz="1700" i="1" dirty="0" smtClean="0"/>
          </a:p>
          <a:p>
            <a:pPr marL="1371600" lvl="2" indent="-457200">
              <a:spcBef>
                <a:spcPts val="250"/>
              </a:spcBef>
              <a:buClr>
                <a:schemeClr val="accent1"/>
              </a:buClr>
              <a:buSzPct val="80000"/>
              <a:buFont typeface="Arial" pitchFamily="34" charset="0"/>
              <a:buChar char="•"/>
              <a:defRPr/>
            </a:pPr>
            <a:r>
              <a:rPr lang="es-CL" sz="1700" dirty="0" smtClean="0"/>
              <a:t>Precedencia fija en el tipo de combinación</a:t>
            </a:r>
          </a:p>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5" name="14 Imagen"/>
          <p:cNvPicPr/>
          <p:nvPr/>
        </p:nvPicPr>
        <p:blipFill>
          <a:blip r:embed="rId3" cstate="print"/>
          <a:srcRect/>
          <a:stretch>
            <a:fillRect/>
          </a:stretch>
        </p:blipFill>
        <p:spPr bwMode="auto">
          <a:xfrm>
            <a:off x="971600" y="3058954"/>
            <a:ext cx="1711899" cy="1306150"/>
          </a:xfrm>
          <a:prstGeom prst="rect">
            <a:avLst/>
          </a:prstGeom>
          <a:noFill/>
          <a:ln w="9525">
            <a:noFill/>
            <a:miter lim="800000"/>
            <a:headEnd/>
            <a:tailEnd/>
          </a:ln>
        </p:spPr>
      </p:pic>
      <p:pic>
        <p:nvPicPr>
          <p:cNvPr id="16" name="15 Imagen"/>
          <p:cNvPicPr/>
          <p:nvPr/>
        </p:nvPicPr>
        <p:blipFill>
          <a:blip r:embed="rId4" cstate="print"/>
          <a:srcRect/>
          <a:stretch>
            <a:fillRect/>
          </a:stretch>
        </p:blipFill>
        <p:spPr bwMode="auto">
          <a:xfrm>
            <a:off x="2788093" y="3058954"/>
            <a:ext cx="1711899" cy="1306150"/>
          </a:xfrm>
          <a:prstGeom prst="rect">
            <a:avLst/>
          </a:prstGeom>
          <a:noFill/>
          <a:ln w="9525">
            <a:noFill/>
            <a:miter lim="800000"/>
            <a:headEnd/>
            <a:tailEnd/>
          </a:ln>
        </p:spPr>
      </p:pic>
      <p:pic>
        <p:nvPicPr>
          <p:cNvPr id="17" name="16 Imagen"/>
          <p:cNvPicPr/>
          <p:nvPr/>
        </p:nvPicPr>
        <p:blipFill>
          <a:blip r:embed="rId5" cstate="print"/>
          <a:srcRect/>
          <a:stretch>
            <a:fillRect/>
          </a:stretch>
        </p:blipFill>
        <p:spPr bwMode="auto">
          <a:xfrm>
            <a:off x="4572000" y="3058954"/>
            <a:ext cx="1711899" cy="1306150"/>
          </a:xfrm>
          <a:prstGeom prst="rect">
            <a:avLst/>
          </a:prstGeom>
          <a:noFill/>
          <a:ln w="9525">
            <a:noFill/>
            <a:miter lim="800000"/>
            <a:headEnd/>
            <a:tailEnd/>
          </a:ln>
        </p:spPr>
      </p:pic>
      <p:pic>
        <p:nvPicPr>
          <p:cNvPr id="18" name="17 Imagen"/>
          <p:cNvPicPr/>
          <p:nvPr/>
        </p:nvPicPr>
        <p:blipFill>
          <a:blip r:embed="rId3" cstate="print"/>
          <a:srcRect/>
          <a:stretch>
            <a:fillRect/>
          </a:stretch>
        </p:blipFill>
        <p:spPr bwMode="auto">
          <a:xfrm>
            <a:off x="971600" y="4437112"/>
            <a:ext cx="1711899" cy="1306150"/>
          </a:xfrm>
          <a:prstGeom prst="rect">
            <a:avLst/>
          </a:prstGeom>
          <a:noFill/>
          <a:ln w="9525">
            <a:noFill/>
            <a:miter lim="800000"/>
            <a:headEnd/>
            <a:tailEnd/>
          </a:ln>
        </p:spPr>
      </p:pic>
      <p:pic>
        <p:nvPicPr>
          <p:cNvPr id="19" name="18 Imagen"/>
          <p:cNvPicPr/>
          <p:nvPr/>
        </p:nvPicPr>
        <p:blipFill>
          <a:blip r:embed="rId6" cstate="print"/>
          <a:srcRect/>
          <a:stretch>
            <a:fillRect/>
          </a:stretch>
        </p:blipFill>
        <p:spPr bwMode="auto">
          <a:xfrm>
            <a:off x="2771800" y="4437112"/>
            <a:ext cx="1711899" cy="1306150"/>
          </a:xfrm>
          <a:prstGeom prst="rect">
            <a:avLst/>
          </a:prstGeom>
          <a:noFill/>
          <a:ln w="9525">
            <a:noFill/>
            <a:miter lim="800000"/>
            <a:headEnd/>
            <a:tailEnd/>
          </a:ln>
        </p:spPr>
      </p:pic>
      <p:pic>
        <p:nvPicPr>
          <p:cNvPr id="20" name="19 Imagen"/>
          <p:cNvPicPr/>
          <p:nvPr/>
        </p:nvPicPr>
        <p:blipFill>
          <a:blip r:embed="rId7" cstate="print"/>
          <a:srcRect/>
          <a:stretch>
            <a:fillRect/>
          </a:stretch>
        </p:blipFill>
        <p:spPr bwMode="auto">
          <a:xfrm>
            <a:off x="4572000" y="4437112"/>
            <a:ext cx="1711899" cy="130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Sesgo en la búsqueda genética (10/15)</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35</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6120680" cy="5040560"/>
          </a:xfrm>
          <a:prstGeom prst="rect">
            <a:avLst/>
          </a:prstGeom>
        </p:spPr>
        <p:txBody>
          <a:bodyPr vert="horz" lIns="182880" tIns="91440">
            <a:noAutofit/>
          </a:bodyPr>
          <a:lstStyle/>
          <a:p>
            <a:pPr marL="1371600" lvl="2" indent="-457200">
              <a:spcBef>
                <a:spcPts val="250"/>
              </a:spcBef>
              <a:buClr>
                <a:schemeClr val="accent1"/>
              </a:buClr>
              <a:buSzPct val="80000"/>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buFont typeface="Arial" pitchFamily="34" charset="0"/>
              <a:buChar char="•"/>
              <a:defRPr/>
            </a:pPr>
            <a:endParaRPr lang="es-CL" sz="1700" i="1" dirty="0" smtClean="0"/>
          </a:p>
          <a:p>
            <a:pPr marL="1371600" lvl="2" indent="-457200">
              <a:spcBef>
                <a:spcPts val="250"/>
              </a:spcBef>
              <a:buClr>
                <a:schemeClr val="accent1"/>
              </a:buClr>
              <a:buSzPct val="80000"/>
              <a:defRPr/>
            </a:pPr>
            <a:endParaRPr lang="es-CL" sz="1700" i="1" dirty="0" smtClean="0"/>
          </a:p>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21" name="20 Imagen"/>
          <p:cNvPicPr/>
          <p:nvPr/>
        </p:nvPicPr>
        <p:blipFill>
          <a:blip r:embed="rId3" cstate="print"/>
          <a:srcRect/>
          <a:stretch>
            <a:fillRect/>
          </a:stretch>
        </p:blipFill>
        <p:spPr bwMode="auto">
          <a:xfrm>
            <a:off x="2185424" y="1124744"/>
            <a:ext cx="3034648" cy="3186362"/>
          </a:xfrm>
          <a:prstGeom prst="rect">
            <a:avLst/>
          </a:prstGeom>
          <a:solidFill>
            <a:schemeClr val="tx1"/>
          </a:solidFill>
          <a:ln w="9525">
            <a:noFill/>
            <a:miter lim="800000"/>
            <a:headEnd/>
            <a:tailEnd/>
          </a:ln>
        </p:spPr>
      </p:pic>
      <p:sp>
        <p:nvSpPr>
          <p:cNvPr id="22" name="6 Marcador de contenido"/>
          <p:cNvSpPr txBox="1">
            <a:spLocks/>
          </p:cNvSpPr>
          <p:nvPr/>
        </p:nvSpPr>
        <p:spPr>
          <a:xfrm>
            <a:off x="467544" y="4365104"/>
            <a:ext cx="5976664" cy="194421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CL" sz="1700" i="1" dirty="0" smtClean="0"/>
              <a:t>Experimento adicional para </a:t>
            </a:r>
            <a:r>
              <a:rPr lang="es-CL" sz="1700" i="1" dirty="0" err="1" smtClean="0"/>
              <a:t>modelamiento</a:t>
            </a:r>
            <a:r>
              <a:rPr lang="es-CL" sz="1700" i="1" dirty="0" smtClean="0"/>
              <a:t> propuesto: </a:t>
            </a:r>
            <a:endParaRPr lang="es-CL" sz="1700" dirty="0" smtClean="0"/>
          </a:p>
          <a:p>
            <a:pPr marL="914400" lvl="1" indent="-457200">
              <a:spcBef>
                <a:spcPts val="250"/>
              </a:spcBef>
              <a:buClr>
                <a:schemeClr val="accent1"/>
              </a:buClr>
              <a:buSzPct val="80000"/>
              <a:buFont typeface="Arial" pitchFamily="34" charset="0"/>
              <a:buChar char="•"/>
              <a:defRPr/>
            </a:pPr>
            <a:r>
              <a:rPr lang="es-CL" sz="1700" i="1" dirty="0" smtClean="0"/>
              <a:t>AGc2</a:t>
            </a:r>
            <a:r>
              <a:rPr lang="es-CL" sz="1700" dirty="0" smtClean="0"/>
              <a:t> es capaz de aumentar la precisión en un </a:t>
            </a:r>
            <a:r>
              <a:rPr lang="es-ES" sz="1600" dirty="0" smtClean="0"/>
              <a:t>1,17 % respecto a </a:t>
            </a:r>
            <a:r>
              <a:rPr lang="es-ES" sz="1600" dirty="0" err="1" smtClean="0"/>
              <a:t>AGc</a:t>
            </a:r>
            <a:endParaRPr lang="es-ES" sz="1600" dirty="0" smtClean="0"/>
          </a:p>
          <a:p>
            <a:pPr marL="914400" lvl="1" indent="-457200">
              <a:spcBef>
                <a:spcPts val="250"/>
              </a:spcBef>
              <a:buClr>
                <a:schemeClr val="accent1"/>
              </a:buClr>
              <a:buSzPct val="80000"/>
              <a:buFont typeface="Arial" pitchFamily="34" charset="0"/>
              <a:buChar char="•"/>
              <a:defRPr/>
            </a:pPr>
            <a:r>
              <a:rPr lang="es-CL" sz="1700" i="1" dirty="0" smtClean="0"/>
              <a:t>AGc2</a:t>
            </a:r>
            <a:r>
              <a:rPr lang="es-CL" sz="1700" dirty="0" smtClean="0"/>
              <a:t> es capaz de encontrar 16 óptimos adicionales respecto a </a:t>
            </a:r>
            <a:r>
              <a:rPr lang="es-CL" sz="1700" dirty="0" err="1" smtClean="0"/>
              <a:t>AGc</a:t>
            </a:r>
            <a:endParaRPr lang="es-CL" sz="1700" dirty="0" smtClean="0"/>
          </a:p>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Comparación con la literatura (11/15)</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36</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CL" sz="1700" i="1" dirty="0" smtClean="0"/>
              <a:t>AGc2 es competitivo frente a los otros enfoques, siendo similar a TABU500</a:t>
            </a:r>
          </a:p>
          <a:p>
            <a:pPr marL="457200" indent="-457200">
              <a:spcBef>
                <a:spcPts val="250"/>
              </a:spcBef>
              <a:buClr>
                <a:schemeClr val="accent1"/>
              </a:buClr>
              <a:buSzPct val="80000"/>
              <a:buFont typeface="Arial" pitchFamily="34" charset="0"/>
              <a:buChar char="•"/>
              <a:defRPr/>
            </a:pPr>
            <a:r>
              <a:rPr lang="es-CL" sz="1700" i="1" dirty="0" smtClean="0"/>
              <a:t>AGc2 es superior a SPGAL, un AG específico para el problema</a:t>
            </a:r>
            <a:endParaRPr lang="es-CL" sz="1700" dirty="0" smtClean="0"/>
          </a:p>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56673" name="Object 1"/>
          <p:cNvGraphicFramePr>
            <a:graphicFrameLocks noChangeAspect="1"/>
          </p:cNvGraphicFramePr>
          <p:nvPr/>
        </p:nvGraphicFramePr>
        <p:xfrm>
          <a:off x="1547664" y="2702024"/>
          <a:ext cx="3962400" cy="2743200"/>
        </p:xfrm>
        <a:graphic>
          <a:graphicData uri="http://schemas.openxmlformats.org/presentationml/2006/ole">
            <p:oleObj spid="_x0000_s156673" name="Hoja de cálculo" r:id="rId4" imgW="3962525" imgH="2743200" progId="Excel.Sheet.12">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Comparación con la literatura (12/15)</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37</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CL" sz="1700" i="1" dirty="0" smtClean="0"/>
              <a:t>AGc2 es competitivo frente a los otros enfoques, siendo similar a TABU500.</a:t>
            </a:r>
          </a:p>
          <a:p>
            <a:pPr marL="457200" indent="-457200">
              <a:spcBef>
                <a:spcPts val="250"/>
              </a:spcBef>
              <a:buClr>
                <a:schemeClr val="accent1"/>
              </a:buClr>
              <a:buSzPct val="80000"/>
              <a:buFont typeface="Arial" pitchFamily="34" charset="0"/>
              <a:buChar char="•"/>
              <a:defRPr/>
            </a:pPr>
            <a:r>
              <a:rPr lang="es-CL" sz="1700" i="1" dirty="0" smtClean="0"/>
              <a:t>AGc2 se mantiene competitivo frente al resto.</a:t>
            </a:r>
            <a:endParaRPr lang="es-CL" sz="1700" dirty="0" smtClean="0"/>
          </a:p>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65891" name="Object 3"/>
          <p:cNvGraphicFramePr>
            <a:graphicFrameLocks noChangeAspect="1"/>
          </p:cNvGraphicFramePr>
          <p:nvPr/>
        </p:nvGraphicFramePr>
        <p:xfrm>
          <a:off x="1619672" y="2708920"/>
          <a:ext cx="3962400" cy="1762125"/>
        </p:xfrm>
        <a:graphic>
          <a:graphicData uri="http://schemas.openxmlformats.org/presentationml/2006/ole">
            <p:oleObj spid="_x0000_s165891" name="Hoja de cálculo" r:id="rId4" imgW="3962525" imgH="1762103" progId="Excel.Sheet.12">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Comparación con la literatura (13/15)</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38</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CL" sz="1700" i="1" dirty="0" smtClean="0"/>
              <a:t>HCEB supera ampliamente al resto</a:t>
            </a:r>
          </a:p>
          <a:p>
            <a:pPr marL="457200" indent="-457200">
              <a:spcBef>
                <a:spcPts val="250"/>
              </a:spcBef>
              <a:buClr>
                <a:schemeClr val="accent1"/>
              </a:buClr>
              <a:buSzPct val="80000"/>
              <a:buFont typeface="Arial" pitchFamily="34" charset="0"/>
              <a:buChar char="•"/>
              <a:defRPr/>
            </a:pPr>
            <a:r>
              <a:rPr lang="es-CL" sz="1700" i="1" dirty="0" smtClean="0"/>
              <a:t>AGc2 ligeramente superior a TABU500</a:t>
            </a:r>
            <a:endParaRPr lang="es-CL" sz="1700" dirty="0" smtClean="0"/>
          </a:p>
          <a:p>
            <a:pPr marL="457200" indent="-457200">
              <a:spcBef>
                <a:spcPts val="250"/>
              </a:spcBef>
              <a:buClr>
                <a:schemeClr val="accent1"/>
              </a:buClr>
              <a:buSzPct val="80000"/>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66915" name="Object 3"/>
          <p:cNvGraphicFramePr>
            <a:graphicFrameLocks noChangeAspect="1"/>
          </p:cNvGraphicFramePr>
          <p:nvPr/>
        </p:nvGraphicFramePr>
        <p:xfrm>
          <a:off x="1619672" y="2420888"/>
          <a:ext cx="3962400" cy="2543175"/>
        </p:xfrm>
        <a:graphic>
          <a:graphicData uri="http://schemas.openxmlformats.org/presentationml/2006/ole">
            <p:oleObj spid="_x0000_s166915" name="Hoja de cálculo" r:id="rId4" imgW="3962525" imgH="2543108" progId="Excel.Sheet.12">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Mejor patrón obtenido ATP34 (14/15)</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39</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4" name="13 Imagen"/>
          <p:cNvPicPr>
            <a:picLocks noChangeAspect="1"/>
          </p:cNvPicPr>
          <p:nvPr/>
        </p:nvPicPr>
        <p:blipFill>
          <a:blip r:embed="rId3" cstate="print"/>
          <a:srcRect/>
          <a:stretch>
            <a:fillRect/>
          </a:stretch>
        </p:blipFill>
        <p:spPr bwMode="auto">
          <a:xfrm>
            <a:off x="1279366" y="1160365"/>
            <a:ext cx="4444762" cy="2556667"/>
          </a:xfrm>
          <a:prstGeom prst="rect">
            <a:avLst/>
          </a:prstGeom>
          <a:noFill/>
          <a:ln w="9525">
            <a:noFill/>
            <a:miter lim="800000"/>
            <a:headEnd/>
            <a:tailEnd/>
          </a:ln>
        </p:spPr>
      </p:pic>
      <p:pic>
        <p:nvPicPr>
          <p:cNvPr id="15" name="14 Imagen" descr="http://localhost/Dibuja/Layout/CP_1394345276_795_456.png"/>
          <p:cNvPicPr>
            <a:picLocks noChangeAspect="1"/>
          </p:cNvPicPr>
          <p:nvPr/>
        </p:nvPicPr>
        <p:blipFill>
          <a:blip r:embed="rId4" cstate="print"/>
          <a:srcRect/>
          <a:stretch>
            <a:fillRect/>
          </a:stretch>
        </p:blipFill>
        <p:spPr bwMode="auto">
          <a:xfrm>
            <a:off x="1259635" y="3815674"/>
            <a:ext cx="4482846" cy="25656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Introducción</a:t>
            </a:r>
            <a:r>
              <a:rPr lang="es-ES_tradnl" sz="1800" dirty="0" smtClean="0">
                <a:solidFill>
                  <a:schemeClr val="accent1">
                    <a:tint val="88000"/>
                    <a:satMod val="150000"/>
                  </a:schemeClr>
                </a:solidFill>
              </a:rPr>
              <a:t> / El problema de corte de piezas (2/10)</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El modelo celular</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12" name="6 Marcador de contenido"/>
          <p:cNvSpPr>
            <a:spLocks noGrp="1"/>
          </p:cNvSpPr>
          <p:nvPr>
            <p:ph sz="half" idx="1"/>
          </p:nvPr>
        </p:nvSpPr>
        <p:spPr>
          <a:xfrm>
            <a:off x="611560" y="4221088"/>
            <a:ext cx="5616624" cy="1584176"/>
          </a:xfrm>
        </p:spPr>
        <p:txBody>
          <a:bodyPr>
            <a:normAutofit fontScale="62500" lnSpcReduction="20000"/>
          </a:bodyPr>
          <a:lstStyle/>
          <a:p>
            <a:r>
              <a:rPr lang="es-ES" dirty="0" smtClean="0"/>
              <a:t>En 2012 las máquinas de papel 1331 en la región produjeron un promedio € 56 millones (aproximadamente EE.UU. $ 73 millones) de la facturación cada una. Por lo tanto, ahorrar aún fracciones de 1% es significativo. (</a:t>
            </a:r>
            <a:r>
              <a:rPr lang="es-ES" dirty="0" smtClean="0">
                <a:hlinkClick r:id="rId3"/>
              </a:rPr>
              <a:t>"Key </a:t>
            </a:r>
            <a:r>
              <a:rPr lang="es-ES" dirty="0" err="1" smtClean="0">
                <a:hlinkClick r:id="rId3"/>
              </a:rPr>
              <a:t>Statistics</a:t>
            </a:r>
            <a:r>
              <a:rPr lang="es-ES" dirty="0" smtClean="0">
                <a:hlinkClick r:id="rId3"/>
              </a:rPr>
              <a:t> 2012“</a:t>
            </a:r>
            <a:r>
              <a:rPr lang="es-ES" dirty="0" smtClean="0"/>
              <a:t>)</a:t>
            </a:r>
            <a:endParaRPr lang="es-ES" dirty="0"/>
          </a:p>
        </p:txBody>
      </p:sp>
      <p:sp>
        <p:nvSpPr>
          <p:cNvPr id="14" name="13 Marcador de número de diapositiva"/>
          <p:cNvSpPr>
            <a:spLocks noGrp="1"/>
          </p:cNvSpPr>
          <p:nvPr>
            <p:ph type="sldNum" sz="quarter" idx="11"/>
          </p:nvPr>
        </p:nvSpPr>
        <p:spPr/>
        <p:txBody>
          <a:bodyPr/>
          <a:lstStyle/>
          <a:p>
            <a:fld id="{0668673B-1570-4456-B3F8-72D671EFD242}" type="slidenum">
              <a:rPr lang="es-ES_tradnl" smtClean="0"/>
              <a:pPr/>
              <a:t>4</a:t>
            </a:fld>
            <a:endParaRPr lang="es-ES_tradnl"/>
          </a:p>
        </p:txBody>
      </p:sp>
      <p:graphicFrame>
        <p:nvGraphicFramePr>
          <p:cNvPr id="9" name="10 Marcador de contenido"/>
          <p:cNvGraphicFramePr>
            <a:graphicFrameLocks/>
          </p:cNvGraphicFramePr>
          <p:nvPr/>
        </p:nvGraphicFramePr>
        <p:xfrm>
          <a:off x="761372" y="1268760"/>
          <a:ext cx="5394804" cy="43924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image05.png"/>
          <p:cNvPicPr/>
          <p:nvPr/>
        </p:nvPicPr>
        <p:blipFill>
          <a:blip r:embed="rId9" cstate="print"/>
          <a:stretch>
            <a:fillRect/>
          </a:stretch>
        </p:blipFill>
        <p:spPr>
          <a:xfrm>
            <a:off x="1043608" y="2780928"/>
            <a:ext cx="4536504" cy="1269876"/>
          </a:xfrm>
          <a:prstGeom prst="rect">
            <a:avLst/>
          </a:prstGeom>
        </p:spPr>
      </p:pic>
      <p:pic>
        <p:nvPicPr>
          <p:cNvPr id="11" name="image03.png"/>
          <p:cNvPicPr/>
          <p:nvPr/>
        </p:nvPicPr>
        <p:blipFill>
          <a:blip r:embed="rId10" cstate="print"/>
          <a:stretch>
            <a:fillRect/>
          </a:stretch>
        </p:blipFill>
        <p:spPr>
          <a:xfrm>
            <a:off x="1619672" y="1412776"/>
            <a:ext cx="3600400" cy="1170434"/>
          </a:xfrm>
          <a:prstGeom prst="rect">
            <a:avLst/>
          </a:prstGeom>
        </p:spPr>
      </p:pic>
      <p:pic>
        <p:nvPicPr>
          <p:cNvPr id="48130" name="Picture 2" descr="http://www.asia.ru/images/target/photo/50446898/Pulp_Making_Machine_and_Paper_Machine.jpg"/>
          <p:cNvPicPr>
            <a:picLocks noChangeAspect="1" noChangeArrowheads="1"/>
          </p:cNvPicPr>
          <p:nvPr/>
        </p:nvPicPr>
        <p:blipFill>
          <a:blip r:embed="rId11" cstate="print"/>
          <a:srcRect/>
          <a:stretch>
            <a:fillRect/>
          </a:stretch>
        </p:blipFill>
        <p:spPr bwMode="auto">
          <a:xfrm>
            <a:off x="1043608" y="2780928"/>
            <a:ext cx="1368152" cy="1303002"/>
          </a:xfrm>
          <a:prstGeom prst="rect">
            <a:avLst/>
          </a:prstGeom>
          <a:ln>
            <a:noFill/>
          </a:ln>
          <a:effectLst>
            <a:outerShdw blurRad="50800" dist="50800" dir="5400000" algn="ctr" rotWithShape="0">
              <a:srgbClr val="000000">
                <a:alpha val="0"/>
              </a:srgbClr>
            </a:outerShdw>
            <a:softEdge rad="112500"/>
          </a:effectLst>
        </p:spPr>
      </p:pic>
      <p:pic>
        <p:nvPicPr>
          <p:cNvPr id="48132" name="Picture 4" descr="http://xinology.com:888/photo/GPESC/glass-cutting/x-y-multiple-heads-glass-cutting-machine/XY-Multiple-Heads-Glass-Straight-Cutting-Tables-for-Large-Jumbo-Glass-Sizes.PNG"/>
          <p:cNvPicPr>
            <a:picLocks noChangeAspect="1" noChangeArrowheads="1"/>
          </p:cNvPicPr>
          <p:nvPr/>
        </p:nvPicPr>
        <p:blipFill>
          <a:blip r:embed="rId12" cstate="print"/>
          <a:srcRect/>
          <a:stretch>
            <a:fillRect/>
          </a:stretch>
        </p:blipFill>
        <p:spPr bwMode="auto">
          <a:xfrm>
            <a:off x="1187624" y="1340768"/>
            <a:ext cx="2232248" cy="1631309"/>
          </a:xfrm>
          <a:prstGeom prst="rect">
            <a:avLst/>
          </a:prstGeom>
          <a:ln>
            <a:noFill/>
          </a:ln>
          <a:effectLst>
            <a:outerShdw blurRad="50800" dist="50800" dir="5400000" algn="ctr" rotWithShape="0">
              <a:srgbClr val="000000">
                <a:alpha val="0"/>
              </a:srgbClr>
            </a:outerShdw>
            <a:softEdge rad="112500"/>
          </a:effectLst>
        </p:spPr>
      </p:pic>
      <p:pic>
        <p:nvPicPr>
          <p:cNvPr id="48134" name="Picture 6" descr="http://i00.i.aliimg.com/photo/v0/226054854/CM1318_large_size_laser_cutting_machine_and.jpg"/>
          <p:cNvPicPr>
            <a:picLocks noChangeAspect="1" noChangeArrowheads="1"/>
          </p:cNvPicPr>
          <p:nvPr/>
        </p:nvPicPr>
        <p:blipFill>
          <a:blip r:embed="rId13" cstate="print"/>
          <a:srcRect/>
          <a:stretch>
            <a:fillRect/>
          </a:stretch>
        </p:blipFill>
        <p:spPr bwMode="auto">
          <a:xfrm>
            <a:off x="3491880" y="1340768"/>
            <a:ext cx="1944216" cy="1207123"/>
          </a:xfrm>
          <a:prstGeom prst="rect">
            <a:avLst/>
          </a:prstGeom>
          <a:ln>
            <a:noFill/>
          </a:ln>
          <a:effectLst>
            <a:outerShdw blurRad="50800" dist="50800" dir="5400000" algn="ctr" rotWithShape="0">
              <a:srgbClr val="000000">
                <a:alpha val="0"/>
              </a:srgbClr>
            </a:outerShdw>
            <a:softEdge rad="112500"/>
          </a:effectLst>
        </p:spPr>
      </p:pic>
      <p:pic>
        <p:nvPicPr>
          <p:cNvPr id="48136" name="Picture 8" descr="http://media.freeola.com/images/user-images/7202/cuttingmachine.jpg"/>
          <p:cNvPicPr>
            <a:picLocks noChangeAspect="1" noChangeArrowheads="1"/>
          </p:cNvPicPr>
          <p:nvPr/>
        </p:nvPicPr>
        <p:blipFill>
          <a:blip r:embed="rId14" cstate="print"/>
          <a:srcRect/>
          <a:stretch>
            <a:fillRect/>
          </a:stretch>
        </p:blipFill>
        <p:spPr bwMode="auto">
          <a:xfrm>
            <a:off x="3779912" y="2852936"/>
            <a:ext cx="1836204" cy="1224136"/>
          </a:xfrm>
          <a:prstGeom prst="rect">
            <a:avLst/>
          </a:prstGeom>
          <a:ln>
            <a:noFill/>
          </a:ln>
          <a:effectLst>
            <a:outerShdw blurRad="50800" dist="50800" dir="5400000" algn="ctr" rotWithShape="0">
              <a:srgbClr val="000000">
                <a:alpha val="0"/>
              </a:srgbClr>
            </a:outerShdw>
            <a:softEdge rad="112500"/>
          </a:effectLst>
        </p:spPr>
      </p:pic>
      <p:sp>
        <p:nvSpPr>
          <p:cNvPr id="16"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ox(in)">
                                      <p:cBhvr>
                                        <p:cTn id="11" dur="500"/>
                                        <p:tgtEl>
                                          <p:spTgt spid="11"/>
                                        </p:tgtEl>
                                      </p:cBhvr>
                                    </p:animEffect>
                                  </p:childTnLst>
                                </p:cTn>
                              </p:par>
                              <p:par>
                                <p:cTn id="12" presetID="4" presetClass="entr" presetSubtype="16"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ox(i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8132"/>
                                        </p:tgtEl>
                                        <p:attrNameLst>
                                          <p:attrName>style.visibility</p:attrName>
                                        </p:attrNameLst>
                                      </p:cBhvr>
                                      <p:to>
                                        <p:strVal val="visible"/>
                                      </p:to>
                                    </p:set>
                                    <p:animEffect transition="in" filter="box(in)">
                                      <p:cBhvr>
                                        <p:cTn id="19" dur="500"/>
                                        <p:tgtEl>
                                          <p:spTgt spid="4813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8134"/>
                                        </p:tgtEl>
                                        <p:attrNameLst>
                                          <p:attrName>style.visibility</p:attrName>
                                        </p:attrNameLst>
                                      </p:cBhvr>
                                      <p:to>
                                        <p:strVal val="visible"/>
                                      </p:to>
                                    </p:set>
                                    <p:animEffect transition="in" filter="box(in)">
                                      <p:cBhvr>
                                        <p:cTn id="24" dur="500"/>
                                        <p:tgtEl>
                                          <p:spTgt spid="48134"/>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48130"/>
                                        </p:tgtEl>
                                        <p:attrNameLst>
                                          <p:attrName>style.visibility</p:attrName>
                                        </p:attrNameLst>
                                      </p:cBhvr>
                                      <p:to>
                                        <p:strVal val="visible"/>
                                      </p:to>
                                    </p:set>
                                    <p:animEffect transition="in" filter="box(in)">
                                      <p:cBhvr>
                                        <p:cTn id="29" dur="500"/>
                                        <p:tgtEl>
                                          <p:spTgt spid="48130"/>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48136"/>
                                        </p:tgtEl>
                                        <p:attrNameLst>
                                          <p:attrName>style.visibility</p:attrName>
                                        </p:attrNameLst>
                                      </p:cBhvr>
                                      <p:to>
                                        <p:strVal val="visible"/>
                                      </p:to>
                                    </p:set>
                                    <p:animEffect transition="in" filter="box(in)">
                                      <p:cBhvr>
                                        <p:cTn id="34" dur="500"/>
                                        <p:tgtEl>
                                          <p:spTgt spid="48136"/>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box(in)">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Graphic spid="9"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Resultados</a:t>
            </a:r>
            <a:r>
              <a:rPr lang="es-ES_tradnl" sz="1800" dirty="0" smtClean="0">
                <a:solidFill>
                  <a:schemeClr val="accent1">
                    <a:tint val="88000"/>
                    <a:satMod val="150000"/>
                  </a:schemeClr>
                </a:solidFill>
              </a:rPr>
              <a:t>/ Mejor patrón obtenido Hchl5s y Hchl4s (15/15)</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Resultados</a:t>
            </a:r>
          </a:p>
          <a:p>
            <a:endParaRPr lang="es-ES_tradnl" dirty="0" smtClean="0"/>
          </a:p>
          <a:p>
            <a:r>
              <a:rPr lang="es-ES_tradnl" dirty="0" smtClean="0"/>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40</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2" name="11 Imagen"/>
          <p:cNvPicPr/>
          <p:nvPr/>
        </p:nvPicPr>
        <p:blipFill>
          <a:blip r:embed="rId3" cstate="print"/>
          <a:srcRect/>
          <a:stretch>
            <a:fillRect/>
          </a:stretch>
        </p:blipFill>
        <p:spPr bwMode="auto">
          <a:xfrm>
            <a:off x="1763688" y="1484784"/>
            <a:ext cx="1949716" cy="2125501"/>
          </a:xfrm>
          <a:prstGeom prst="rect">
            <a:avLst/>
          </a:prstGeom>
          <a:noFill/>
          <a:ln w="9525">
            <a:noFill/>
            <a:miter lim="800000"/>
            <a:headEnd/>
            <a:tailEnd/>
          </a:ln>
        </p:spPr>
      </p:pic>
      <p:pic>
        <p:nvPicPr>
          <p:cNvPr id="16" name="15 Imagen" descr="http://localhost/Dibuja/Layout/CP_1396831121_205_223.png"/>
          <p:cNvPicPr/>
          <p:nvPr/>
        </p:nvPicPr>
        <p:blipFill>
          <a:blip r:embed="rId4" cstate="print"/>
          <a:srcRect/>
          <a:stretch>
            <a:fillRect/>
          </a:stretch>
        </p:blipFill>
        <p:spPr bwMode="auto">
          <a:xfrm>
            <a:off x="3915519" y="1484784"/>
            <a:ext cx="1952625" cy="2124075"/>
          </a:xfrm>
          <a:prstGeom prst="rect">
            <a:avLst/>
          </a:prstGeom>
          <a:noFill/>
          <a:ln w="9525">
            <a:noFill/>
            <a:miter lim="800000"/>
            <a:headEnd/>
            <a:tailEnd/>
          </a:ln>
        </p:spPr>
      </p:pic>
      <p:pic>
        <p:nvPicPr>
          <p:cNvPr id="17" name="16 Imagen"/>
          <p:cNvPicPr/>
          <p:nvPr/>
        </p:nvPicPr>
        <p:blipFill>
          <a:blip r:embed="rId5" cstate="print"/>
          <a:srcRect/>
          <a:stretch>
            <a:fillRect/>
          </a:stretch>
        </p:blipFill>
        <p:spPr bwMode="auto">
          <a:xfrm>
            <a:off x="1228303" y="4077072"/>
            <a:ext cx="2479601" cy="1855511"/>
          </a:xfrm>
          <a:prstGeom prst="rect">
            <a:avLst/>
          </a:prstGeom>
          <a:noFill/>
          <a:ln w="9525">
            <a:noFill/>
            <a:miter lim="800000"/>
            <a:headEnd/>
            <a:tailEnd/>
          </a:ln>
        </p:spPr>
      </p:pic>
      <p:pic>
        <p:nvPicPr>
          <p:cNvPr id="18" name="17 Imagen" descr="http://localhost/Dibuja/Layout/CP_1390881358_127_98.png"/>
          <p:cNvPicPr/>
          <p:nvPr/>
        </p:nvPicPr>
        <p:blipFill>
          <a:blip r:embed="rId6" cstate="print"/>
          <a:srcRect/>
          <a:stretch>
            <a:fillRect/>
          </a:stretch>
        </p:blipFill>
        <p:spPr bwMode="auto">
          <a:xfrm>
            <a:off x="3947770" y="4077072"/>
            <a:ext cx="2424430" cy="18713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accent1">
                    <a:tint val="88000"/>
                    <a:satMod val="150000"/>
                  </a:schemeClr>
                </a:solidFill>
              </a:rPr>
              <a:t>Conclusiones (1/2)</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41</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ES" sz="1600" dirty="0" smtClean="0"/>
              <a:t>Estadísticamente existe una mejora significativa en el desempeño del algoritmo al utilizar un enfoque celular. Aun asi, dependiendo de la situación esto puede ser insuficiente (los resultados mantienen una baja precisión).</a:t>
            </a:r>
          </a:p>
          <a:p>
            <a:pPr marL="457200" indent="-457200">
              <a:spcBef>
                <a:spcPts val="250"/>
              </a:spcBef>
              <a:buClr>
                <a:schemeClr val="accent1"/>
              </a:buClr>
              <a:buSzPct val="80000"/>
              <a:buFont typeface="Arial" pitchFamily="34" charset="0"/>
              <a:buChar char="•"/>
              <a:defRPr/>
            </a:pPr>
            <a:r>
              <a:rPr lang="es-ES" sz="1600" dirty="0" smtClean="0"/>
              <a:t>el desempeño del algoritmo está fuertemente influenciado por el modelamiento empleado. En este sentido, se recomienda no "reinventar la rueda“</a:t>
            </a:r>
          </a:p>
          <a:p>
            <a:pPr marL="457200" indent="-457200">
              <a:spcBef>
                <a:spcPts val="250"/>
              </a:spcBef>
              <a:buClr>
                <a:schemeClr val="accent1"/>
              </a:buClr>
              <a:buSzPct val="80000"/>
              <a:buFont typeface="Arial" pitchFamily="34" charset="0"/>
              <a:buChar char="•"/>
              <a:defRPr/>
            </a:pPr>
            <a:r>
              <a:rPr lang="es-ES" sz="1600" dirty="0" smtClean="0"/>
              <a:t>Las notables mejoras obtenidas al variar el modelamiento utilizado plantean nuevas interrogantes, en particular ¿Existe una sinergia entre la reducción del sesgo y el enfoque celular?</a:t>
            </a:r>
          </a:p>
          <a:p>
            <a:pPr marL="457200" indent="-457200">
              <a:spcBef>
                <a:spcPts val="250"/>
              </a:spcBef>
              <a:buClr>
                <a:schemeClr val="accent1"/>
              </a:buClr>
              <a:buSzPct val="80000"/>
              <a:buFont typeface="Arial" pitchFamily="34" charset="0"/>
              <a:buChar char="•"/>
              <a:defRPr/>
            </a:pPr>
            <a:r>
              <a:rPr lang="es-ES" sz="1600" dirty="0" smtClean="0"/>
              <a:t>un redimensionado de pérdidas internas mejora la calidad de los patrones construidos. Sin embargo eventualmente puede conducir a patrones no </a:t>
            </a:r>
            <a:r>
              <a:rPr lang="es-ES" sz="1600" dirty="0" err="1" smtClean="0"/>
              <a:t>guillotinables</a:t>
            </a:r>
            <a:r>
              <a:rPr lang="es-ES" sz="1600" dirty="0" smtClean="0"/>
              <a:t>. Es necesario un </a:t>
            </a:r>
            <a:r>
              <a:rPr lang="es-ES" sz="1600" dirty="0" err="1" smtClean="0"/>
              <a:t>analisis</a:t>
            </a:r>
            <a:r>
              <a:rPr lang="es-ES" sz="1600" dirty="0" smtClean="0"/>
              <a:t> mas detenido y exhaustivo ¿conocimiento experto?</a:t>
            </a:r>
          </a:p>
          <a:p>
            <a:pPr marL="457200" indent="-457200">
              <a:spcBef>
                <a:spcPts val="250"/>
              </a:spcBef>
              <a:buClr>
                <a:schemeClr val="accent1"/>
              </a:buClr>
              <a:buSzPct val="80000"/>
              <a:buFont typeface="Arial" pitchFamily="34" charset="0"/>
              <a:buChar char="•"/>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accent1">
                    <a:tint val="88000"/>
                    <a:satMod val="150000"/>
                  </a:schemeClr>
                </a:solidFill>
              </a:rPr>
              <a:t>Conclusiones (2/2)</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r>
              <a:rPr lang="es-ES_tradnl" dirty="0" smtClean="0"/>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Conclusiones</a:t>
            </a:r>
          </a:p>
          <a:p>
            <a:endParaRPr lang="es-ES_tradnl" dirty="0"/>
          </a:p>
        </p:txBody>
      </p:sp>
      <p:sp>
        <p:nvSpPr>
          <p:cNvPr id="8" name="7 Marcador de número de diapositiva"/>
          <p:cNvSpPr>
            <a:spLocks noGrp="1"/>
          </p:cNvSpPr>
          <p:nvPr>
            <p:ph type="sldNum" sz="quarter" idx="11"/>
          </p:nvPr>
        </p:nvSpPr>
        <p:spPr/>
        <p:txBody>
          <a:bodyPr/>
          <a:lstStyle/>
          <a:p>
            <a:fld id="{0668673B-1570-4456-B3F8-72D671EFD242}" type="slidenum">
              <a:rPr lang="es-ES_tradnl" smtClean="0"/>
              <a:pPr/>
              <a:t>42</a:t>
            </a:fld>
            <a:endParaRPr lang="es-ES_tradnl"/>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3" name="6 Marcador de contenido"/>
          <p:cNvSpPr txBox="1">
            <a:spLocks/>
          </p:cNvSpPr>
          <p:nvPr/>
        </p:nvSpPr>
        <p:spPr>
          <a:xfrm>
            <a:off x="467544" y="1052736"/>
            <a:ext cx="5976664" cy="4608512"/>
          </a:xfrm>
          <a:prstGeom prst="rect">
            <a:avLst/>
          </a:prstGeom>
        </p:spPr>
        <p:txBody>
          <a:bodyPr vert="horz" lIns="182880" tIns="91440">
            <a:noAutofit/>
          </a:bodyPr>
          <a:lstStyle/>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itchFamily="34" charset="0"/>
              <a:buChar char="•"/>
              <a:tabLst/>
              <a:defRPr/>
            </a:pP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
        <p:nvSpPr>
          <p:cNvPr id="12" name="6 Marcador de contenido"/>
          <p:cNvSpPr txBox="1">
            <a:spLocks/>
          </p:cNvSpPr>
          <p:nvPr/>
        </p:nvSpPr>
        <p:spPr>
          <a:xfrm>
            <a:off x="467544" y="1196752"/>
            <a:ext cx="5976664" cy="4824536"/>
          </a:xfrm>
          <a:prstGeom prst="rect">
            <a:avLst/>
          </a:prstGeom>
        </p:spPr>
        <p:txBody>
          <a:bodyPr vert="horz" lIns="182880" tIns="91440">
            <a:noAutofit/>
          </a:bodyPr>
          <a:lstStyle/>
          <a:p>
            <a:pPr marL="457200" indent="-457200">
              <a:spcBef>
                <a:spcPts val="250"/>
              </a:spcBef>
              <a:buClr>
                <a:schemeClr val="accent1"/>
              </a:buClr>
              <a:buSzPct val="80000"/>
              <a:buFont typeface="Arial" pitchFamily="34" charset="0"/>
              <a:buChar char="•"/>
              <a:defRPr/>
            </a:pPr>
            <a:r>
              <a:rPr lang="es-ES" sz="1600" dirty="0" smtClean="0"/>
              <a:t>El enfoque utilizado aborda la problemática de la pérdida de diversidad genética en un AG. En este aspecto resulta interesante </a:t>
            </a:r>
          </a:p>
          <a:p>
            <a:pPr marL="457200" indent="-457200">
              <a:spcBef>
                <a:spcPts val="250"/>
              </a:spcBef>
              <a:buClr>
                <a:schemeClr val="accent1"/>
              </a:buClr>
              <a:buSzPct val="80000"/>
              <a:defRPr/>
            </a:pPr>
            <a:r>
              <a:rPr lang="es-ES" sz="1600" dirty="0" smtClean="0"/>
              <a:t>	¿Existe una sinergia entre la presión de selección de una búsqueda orientada al objetivo, y la mantención de diversidad de un enfoque celular?</a:t>
            </a:r>
          </a:p>
          <a:p>
            <a:pPr marL="457200" indent="-457200">
              <a:spcBef>
                <a:spcPts val="250"/>
              </a:spcBef>
              <a:buClr>
                <a:schemeClr val="accent1"/>
              </a:buClr>
              <a:buSzPct val="80000"/>
              <a:buFont typeface="Arial" pitchFamily="34" charset="0"/>
              <a:buChar char="•"/>
              <a:defRPr/>
            </a:pPr>
            <a:endParaRPr lang="es-ES" sz="1600" dirty="0" smtClean="0"/>
          </a:p>
          <a:p>
            <a:pPr marL="457200" indent="-457200">
              <a:spcBef>
                <a:spcPts val="250"/>
              </a:spcBef>
              <a:buClr>
                <a:schemeClr val="accent1"/>
              </a:buClr>
              <a:buSzPct val="80000"/>
              <a:buFont typeface="Arial" pitchFamily="34" charset="0"/>
              <a:buChar char="•"/>
              <a:defRPr/>
            </a:pPr>
            <a:endParaRPr lang="es-ES" sz="1700" dirty="0" smtClean="0"/>
          </a:p>
          <a:p>
            <a:endParaRPr lang="es-ES" sz="1700" dirty="0" smtClean="0"/>
          </a:p>
          <a:p>
            <a:endParaRPr lang="es-ES" sz="1600" dirty="0" smtClean="0"/>
          </a:p>
          <a:p>
            <a:endParaRPr lang="es-ES" sz="1600"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85918" y="3786190"/>
            <a:ext cx="5500726" cy="914400"/>
          </a:xfrm>
        </p:spPr>
        <p:txBody>
          <a:bodyPr>
            <a:noAutofit/>
          </a:bodyPr>
          <a:lstStyle/>
          <a:p>
            <a:pPr algn="ctr"/>
            <a:r>
              <a:rPr lang="es-ES_tradnl" sz="3200" dirty="0" smtClean="0">
                <a:solidFill>
                  <a:schemeClr val="accent1">
                    <a:tint val="88000"/>
                    <a:satMod val="150000"/>
                  </a:schemeClr>
                </a:solidFill>
              </a:rPr>
              <a:t>FIN</a:t>
            </a:r>
            <a:endParaRPr lang="es-ES_tradnl" sz="3200" dirty="0">
              <a:solidFill>
                <a:schemeClr val="accent1">
                  <a:tint val="88000"/>
                  <a:satMod val="150000"/>
                </a:schemeClr>
              </a:solidFill>
            </a:endParaRPr>
          </a:p>
        </p:txBody>
      </p:sp>
      <p:sp>
        <p:nvSpPr>
          <p:cNvPr id="7" name="6 Marcador de número de diapositiva"/>
          <p:cNvSpPr>
            <a:spLocks noGrp="1"/>
          </p:cNvSpPr>
          <p:nvPr>
            <p:ph type="sldNum" sz="quarter" idx="11"/>
          </p:nvPr>
        </p:nvSpPr>
        <p:spPr/>
        <p:txBody>
          <a:bodyPr/>
          <a:lstStyle/>
          <a:p>
            <a:fld id="{0668673B-1570-4456-B3F8-72D671EFD242}" type="slidenum">
              <a:rPr lang="es-ES_tradnl" smtClean="0"/>
              <a:pPr/>
              <a:t>43</a:t>
            </a:fld>
            <a:endParaRPr lang="es-ES_tradnl"/>
          </a:p>
        </p:txBody>
      </p:sp>
      <p:pic>
        <p:nvPicPr>
          <p:cNvPr id="5" name="4 Imagen" descr="fig5e.gif"/>
          <p:cNvPicPr>
            <a:picLocks noChangeAspect="1"/>
          </p:cNvPicPr>
          <p:nvPr/>
        </p:nvPicPr>
        <p:blipFill>
          <a:blip r:embed="rId2" cstate="print">
            <a:lum bright="31000" contrast="-70000"/>
          </a:blip>
          <a:stretch>
            <a:fillRect/>
          </a:stretch>
        </p:blipFill>
        <p:spPr>
          <a:xfrm>
            <a:off x="3347864" y="2276872"/>
            <a:ext cx="2376264" cy="1733426"/>
          </a:xfrm>
          <a:prstGeom prst="rect">
            <a:avLst/>
          </a:prstGeom>
          <a:noFill/>
          <a:ln>
            <a:noFill/>
          </a:ln>
        </p:spPr>
      </p:pic>
      <p:sp>
        <p:nvSpPr>
          <p:cNvPr id="10"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Introducción</a:t>
            </a:r>
            <a:r>
              <a:rPr lang="es-ES_tradnl" sz="1800" dirty="0" smtClean="0">
                <a:solidFill>
                  <a:schemeClr val="accent1">
                    <a:tint val="88000"/>
                    <a:satMod val="150000"/>
                  </a:schemeClr>
                </a:solidFill>
              </a:rPr>
              <a:t> / </a:t>
            </a:r>
            <a:r>
              <a:rPr lang="es-ES_tradnl" sz="1800" dirty="0" err="1" smtClean="0">
                <a:solidFill>
                  <a:schemeClr val="accent1">
                    <a:tint val="88000"/>
                    <a:satMod val="150000"/>
                  </a:schemeClr>
                </a:solidFill>
              </a:rPr>
              <a:t>Constrained</a:t>
            </a:r>
            <a:r>
              <a:rPr lang="es-ES_tradnl" sz="1800" dirty="0" smtClean="0">
                <a:solidFill>
                  <a:schemeClr val="accent1">
                    <a:tint val="88000"/>
                    <a:satMod val="150000"/>
                  </a:schemeClr>
                </a:solidFill>
              </a:rPr>
              <a:t> </a:t>
            </a:r>
            <a:r>
              <a:rPr lang="es-ES_tradnl" sz="1800" dirty="0" err="1" smtClean="0">
                <a:solidFill>
                  <a:schemeClr val="accent1">
                    <a:tint val="88000"/>
                    <a:satMod val="150000"/>
                  </a:schemeClr>
                </a:solidFill>
              </a:rPr>
              <a:t>Two</a:t>
            </a:r>
            <a:r>
              <a:rPr lang="es-ES_tradnl" sz="1800" dirty="0" smtClean="0">
                <a:solidFill>
                  <a:schemeClr val="accent1">
                    <a:tint val="88000"/>
                    <a:satMod val="150000"/>
                  </a:schemeClr>
                </a:solidFill>
              </a:rPr>
              <a:t> Dimensional </a:t>
            </a:r>
            <a:r>
              <a:rPr lang="es-ES_tradnl" sz="1800" dirty="0" err="1" smtClean="0">
                <a:solidFill>
                  <a:schemeClr val="accent1">
                    <a:tint val="88000"/>
                    <a:satMod val="150000"/>
                  </a:schemeClr>
                </a:solidFill>
              </a:rPr>
              <a:t>Cutting</a:t>
            </a:r>
            <a:r>
              <a:rPr lang="es-ES_tradnl" sz="1800" dirty="0" smtClean="0">
                <a:solidFill>
                  <a:schemeClr val="accent1">
                    <a:tint val="88000"/>
                    <a:satMod val="150000"/>
                  </a:schemeClr>
                </a:solidFill>
              </a:rPr>
              <a:t> (3/10)</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7" name="6 Marcador de número de diapositiva"/>
          <p:cNvSpPr>
            <a:spLocks noGrp="1"/>
          </p:cNvSpPr>
          <p:nvPr>
            <p:ph type="sldNum" sz="quarter" idx="11"/>
          </p:nvPr>
        </p:nvSpPr>
        <p:spPr/>
        <p:txBody>
          <a:bodyPr/>
          <a:lstStyle/>
          <a:p>
            <a:fld id="{0668673B-1570-4456-B3F8-72D671EFD242}" type="slidenum">
              <a:rPr lang="es-ES_tradnl" smtClean="0"/>
              <a:pPr/>
              <a:t>5</a:t>
            </a:fld>
            <a:endParaRPr lang="es-ES_tradnl"/>
          </a:p>
        </p:txBody>
      </p:sp>
      <p:sp>
        <p:nvSpPr>
          <p:cNvPr id="10"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ontrols>
      <p:control spid="46082" name="ShockwaveFlash1" r:id="rId2" imgW="5690722" imgH="4608305"/>
    </p:controls>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Introducción</a:t>
            </a:r>
            <a:r>
              <a:rPr lang="es-ES_tradnl" sz="1800" dirty="0" smtClean="0">
                <a:solidFill>
                  <a:schemeClr val="accent1">
                    <a:tint val="88000"/>
                    <a:satMod val="150000"/>
                  </a:schemeClr>
                </a:solidFill>
              </a:rPr>
              <a:t> / Enfoques para abordar el CTDC (4/10)</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El modelo celular</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17" name="16 Marcador de número de diapositiva"/>
          <p:cNvSpPr>
            <a:spLocks noGrp="1"/>
          </p:cNvSpPr>
          <p:nvPr>
            <p:ph type="sldNum" sz="quarter" idx="11"/>
          </p:nvPr>
        </p:nvSpPr>
        <p:spPr/>
        <p:txBody>
          <a:bodyPr/>
          <a:lstStyle/>
          <a:p>
            <a:fld id="{0668673B-1570-4456-B3F8-72D671EFD242}" type="slidenum">
              <a:rPr lang="es-ES_tradnl" smtClean="0"/>
              <a:pPr/>
              <a:t>6</a:t>
            </a:fld>
            <a:endParaRPr lang="es-ES_tradnl"/>
          </a:p>
        </p:txBody>
      </p:sp>
      <p:pic>
        <p:nvPicPr>
          <p:cNvPr id="78850" name="Picture 2" descr="http://i39.tinypic.com/34y2ucl.png"/>
          <p:cNvPicPr>
            <a:picLocks noChangeAspect="1" noChangeArrowheads="1"/>
          </p:cNvPicPr>
          <p:nvPr/>
        </p:nvPicPr>
        <p:blipFill>
          <a:blip r:embed="rId3" cstate="print"/>
          <a:srcRect/>
          <a:stretch>
            <a:fillRect/>
          </a:stretch>
        </p:blipFill>
        <p:spPr bwMode="auto">
          <a:xfrm>
            <a:off x="712068" y="2260848"/>
            <a:ext cx="5372100" cy="1600200"/>
          </a:xfrm>
          <a:prstGeom prst="rect">
            <a:avLst/>
          </a:prstGeom>
          <a:noFill/>
        </p:spPr>
      </p:pic>
      <p:graphicFrame>
        <p:nvGraphicFramePr>
          <p:cNvPr id="20" name="19 Diagrama"/>
          <p:cNvGraphicFramePr/>
          <p:nvPr/>
        </p:nvGraphicFramePr>
        <p:xfrm>
          <a:off x="755576" y="1268760"/>
          <a:ext cx="54006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2"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par>
                                <p:cTn id="8" presetID="4" presetClass="exit" presetSubtype="16" fill="hold" nodeType="withEffect">
                                  <p:stCondLst>
                                    <p:cond delay="0"/>
                                  </p:stCondLst>
                                  <p:childTnLst>
                                    <p:animEffect transition="out" filter="box(in)">
                                      <p:cBhvr>
                                        <p:cTn id="9" dur="500"/>
                                        <p:tgtEl>
                                          <p:spTgt spid="78850"/>
                                        </p:tgtEl>
                                      </p:cBhvr>
                                    </p:animEffect>
                                    <p:set>
                                      <p:cBhvr>
                                        <p:cTn id="10" dur="1" fill="hold">
                                          <p:stCondLst>
                                            <p:cond delay="499"/>
                                          </p:stCondLst>
                                        </p:cTn>
                                        <p:tgtEl>
                                          <p:spTgt spid="788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Introducción</a:t>
            </a:r>
            <a:r>
              <a:rPr lang="es-ES_tradnl" sz="1800" dirty="0" smtClean="0">
                <a:solidFill>
                  <a:schemeClr val="accent1">
                    <a:tint val="88000"/>
                    <a:satMod val="150000"/>
                  </a:schemeClr>
                </a:solidFill>
              </a:rPr>
              <a:t> / Enfoques para abordar el CTDC (4/10)</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El modelo celular</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15" name="6 Marcador de contenido"/>
          <p:cNvSpPr>
            <a:spLocks noGrp="1"/>
          </p:cNvSpPr>
          <p:nvPr>
            <p:ph sz="half" idx="1"/>
          </p:nvPr>
        </p:nvSpPr>
        <p:spPr>
          <a:xfrm>
            <a:off x="611560" y="980728"/>
            <a:ext cx="5616624" cy="1728192"/>
          </a:xfrm>
        </p:spPr>
        <p:txBody>
          <a:bodyPr>
            <a:normAutofit/>
          </a:bodyPr>
          <a:lstStyle/>
          <a:p>
            <a:r>
              <a:rPr lang="es-ES" sz="1700" dirty="0" smtClean="0"/>
              <a:t>Exactos </a:t>
            </a:r>
            <a:r>
              <a:rPr lang="es-ES" sz="1700" dirty="0" smtClean="0">
                <a:sym typeface="Wingdings" pitchFamily="2" charset="2"/>
              </a:rPr>
              <a:t> </a:t>
            </a:r>
            <a:r>
              <a:rPr lang="es-ES" sz="1700" dirty="0" err="1" smtClean="0">
                <a:sym typeface="Wingdings" pitchFamily="2" charset="2"/>
              </a:rPr>
              <a:t>Branch</a:t>
            </a:r>
            <a:r>
              <a:rPr lang="es-ES" sz="1700" dirty="0" smtClean="0">
                <a:sym typeface="Wingdings" pitchFamily="2" charset="2"/>
              </a:rPr>
              <a:t> and </a:t>
            </a:r>
            <a:r>
              <a:rPr lang="es-ES" sz="1700" dirty="0" err="1" smtClean="0">
                <a:sym typeface="Wingdings" pitchFamily="2" charset="2"/>
              </a:rPr>
              <a:t>Bound</a:t>
            </a:r>
            <a:endParaRPr lang="es-ES" sz="1700" dirty="0" smtClean="0">
              <a:sym typeface="Wingdings" pitchFamily="2" charset="2"/>
            </a:endParaRPr>
          </a:p>
          <a:p>
            <a:pPr lvl="1"/>
            <a:r>
              <a:rPr lang="es-ES" sz="1700" dirty="0" smtClean="0"/>
              <a:t>Dependen de un buen método de ramificación</a:t>
            </a:r>
          </a:p>
          <a:p>
            <a:pPr lvl="1"/>
            <a:r>
              <a:rPr lang="es-ES" sz="1700" dirty="0" smtClean="0"/>
              <a:t>Prevenir explosión combinatoria</a:t>
            </a:r>
          </a:p>
          <a:p>
            <a:pPr lvl="1"/>
            <a:r>
              <a:rPr lang="es-ES" sz="1700" dirty="0" smtClean="0"/>
              <a:t>Costosos en implementación y en consumo de recursos computacionales</a:t>
            </a:r>
          </a:p>
          <a:p>
            <a:pPr lvl="1"/>
            <a:endParaRPr lang="es-ES" sz="1800" dirty="0" smtClean="0"/>
          </a:p>
          <a:p>
            <a:pPr lvl="1"/>
            <a:endParaRPr lang="es-ES" dirty="0"/>
          </a:p>
        </p:txBody>
      </p:sp>
      <p:sp>
        <p:nvSpPr>
          <p:cNvPr id="17" name="16 Marcador de número de diapositiva"/>
          <p:cNvSpPr>
            <a:spLocks noGrp="1"/>
          </p:cNvSpPr>
          <p:nvPr>
            <p:ph type="sldNum" sz="quarter" idx="11"/>
          </p:nvPr>
        </p:nvSpPr>
        <p:spPr/>
        <p:txBody>
          <a:bodyPr/>
          <a:lstStyle/>
          <a:p>
            <a:fld id="{0668673B-1570-4456-B3F8-72D671EFD242}" type="slidenum">
              <a:rPr lang="es-ES_tradnl" smtClean="0"/>
              <a:pPr/>
              <a:t>7</a:t>
            </a:fld>
            <a:endParaRPr lang="es-ES_tradnl"/>
          </a:p>
        </p:txBody>
      </p:sp>
      <p:pic>
        <p:nvPicPr>
          <p:cNvPr id="78852" name="Picture 4" descr="http://rjlipton.files.wordpress.com/2012/12/compressed_tree_on_1_max_depth_10_max_nodes_100_percent-60.png"/>
          <p:cNvPicPr>
            <a:picLocks noChangeAspect="1" noChangeArrowheads="1"/>
          </p:cNvPicPr>
          <p:nvPr/>
        </p:nvPicPr>
        <p:blipFill>
          <a:blip r:embed="rId3" cstate="print"/>
          <a:srcRect/>
          <a:stretch>
            <a:fillRect/>
          </a:stretch>
        </p:blipFill>
        <p:spPr bwMode="auto">
          <a:xfrm>
            <a:off x="1547664" y="2924944"/>
            <a:ext cx="3791363" cy="2544763"/>
          </a:xfrm>
          <a:prstGeom prst="rect">
            <a:avLst/>
          </a:prstGeom>
          <a:ln>
            <a:noFill/>
          </a:ln>
          <a:effectLst>
            <a:softEdge rad="112500"/>
          </a:effectLst>
        </p:spPr>
      </p:pic>
      <p:sp>
        <p:nvSpPr>
          <p:cNvPr id="16" name="6 Marcador de contenido"/>
          <p:cNvSpPr txBox="1">
            <a:spLocks/>
          </p:cNvSpPr>
          <p:nvPr/>
        </p:nvSpPr>
        <p:spPr>
          <a:xfrm>
            <a:off x="827584" y="908720"/>
            <a:ext cx="5544616" cy="1512168"/>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lang="es-ES" sz="1700" dirty="0" smtClean="0"/>
              <a:t>Aproximados</a:t>
            </a:r>
            <a:r>
              <a:rPr kumimoji="0" lang="es-ES" sz="1700" b="0" i="0" u="none" strike="noStrike" kern="1200" cap="none" spc="0" normalizeH="0" baseline="0" noProof="0" dirty="0" smtClean="0">
                <a:ln>
                  <a:noFill/>
                </a:ln>
                <a:solidFill>
                  <a:schemeClr val="tx1"/>
                </a:solidFill>
                <a:effectLst/>
                <a:uLnTx/>
                <a:uFillTx/>
                <a:latin typeface="+mn-lt"/>
                <a:ea typeface="+mn-ea"/>
                <a:cs typeface="+mn-cs"/>
              </a:rPr>
              <a:t> </a:t>
            </a:r>
            <a:r>
              <a:rPr kumimoji="0" lang="es-ES" sz="17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 Heurísticas</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r>
              <a:rPr kumimoji="0" lang="es-ES" sz="1700" b="0" i="0" u="none" strike="noStrike" kern="1200" cap="none" spc="0" normalizeH="0" baseline="0" noProof="0" dirty="0" smtClean="0">
                <a:ln>
                  <a:noFill/>
                </a:ln>
                <a:solidFill>
                  <a:schemeClr val="tx1"/>
                </a:solidFill>
                <a:effectLst/>
                <a:uLnTx/>
                <a:uFillTx/>
                <a:latin typeface="+mn-lt"/>
                <a:ea typeface="+mn-ea"/>
                <a:cs typeface="+mn-cs"/>
              </a:rPr>
              <a:t>Conjunto de reglas que recogen conocimiento específico</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r>
              <a:rPr lang="es-ES" sz="1700" noProof="0" dirty="0" smtClean="0"/>
              <a:t>Requieren estudio minucioso del problema</a:t>
            </a:r>
            <a:endParaRPr kumimoji="0" lang="es-ES" sz="17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s-ES" sz="1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s-E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78854" name="Picture 6" descr="https://www.designheuristics.com/wp-content/uploads/2012/07/homepage.png"/>
          <p:cNvPicPr>
            <a:picLocks noChangeAspect="1" noChangeArrowheads="1"/>
          </p:cNvPicPr>
          <p:nvPr/>
        </p:nvPicPr>
        <p:blipFill>
          <a:blip r:embed="rId4" cstate="print"/>
          <a:srcRect/>
          <a:stretch>
            <a:fillRect/>
          </a:stretch>
        </p:blipFill>
        <p:spPr bwMode="auto">
          <a:xfrm>
            <a:off x="1619672" y="2348880"/>
            <a:ext cx="3816424" cy="2323729"/>
          </a:xfrm>
          <a:prstGeom prst="rect">
            <a:avLst/>
          </a:prstGeom>
          <a:ln>
            <a:noFill/>
          </a:ln>
          <a:effectLst>
            <a:softEdge rad="112500"/>
          </a:effectLst>
        </p:spPr>
      </p:pic>
      <p:pic>
        <p:nvPicPr>
          <p:cNvPr id="78856" name="Picture 8" descr="http://t0.gstatic.com/images?q=tbn:ANd9GcT8EgNexz3nl3Gvoob13mvp8A-W3kBNSnXfVMYI1QEwEFYaGKOjSA"/>
          <p:cNvPicPr>
            <a:picLocks noChangeAspect="1" noChangeArrowheads="1"/>
          </p:cNvPicPr>
          <p:nvPr/>
        </p:nvPicPr>
        <p:blipFill>
          <a:blip r:embed="rId5" cstate="print"/>
          <a:srcRect/>
          <a:stretch>
            <a:fillRect/>
          </a:stretch>
        </p:blipFill>
        <p:spPr bwMode="auto">
          <a:xfrm>
            <a:off x="2123728" y="2708920"/>
            <a:ext cx="2581275" cy="1771651"/>
          </a:xfrm>
          <a:prstGeom prst="rect">
            <a:avLst/>
          </a:prstGeom>
          <a:ln>
            <a:noFill/>
          </a:ln>
          <a:effectLst>
            <a:softEdge rad="112500"/>
          </a:effectLst>
        </p:spPr>
      </p:pic>
      <p:sp>
        <p:nvSpPr>
          <p:cNvPr id="21" name="6 Marcador de contenido"/>
          <p:cNvSpPr txBox="1">
            <a:spLocks/>
          </p:cNvSpPr>
          <p:nvPr/>
        </p:nvSpPr>
        <p:spPr>
          <a:xfrm>
            <a:off x="611560" y="980728"/>
            <a:ext cx="5544616" cy="1440160"/>
          </a:xfrm>
          <a:prstGeom prst="rect">
            <a:avLst/>
          </a:prstGeom>
        </p:spPr>
        <p:txBody>
          <a:bodyPr vert="horz" lIns="182880" tIns="91440">
            <a:normAutofit lnSpcReduction="10000"/>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s-ES" sz="17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Conjunto</a:t>
            </a:r>
            <a:r>
              <a:rPr kumimoji="0" lang="es-ES" sz="1700" b="0" i="0" u="none" strike="noStrike" kern="1200" cap="none" spc="0" normalizeH="0" noProof="0" dirty="0" smtClean="0">
                <a:ln>
                  <a:noFill/>
                </a:ln>
                <a:solidFill>
                  <a:schemeClr val="tx1"/>
                </a:solidFill>
                <a:effectLst/>
                <a:uLnTx/>
                <a:uFillTx/>
                <a:latin typeface="+mn-lt"/>
                <a:ea typeface="+mn-ea"/>
                <a:cs typeface="+mn-cs"/>
                <a:sym typeface="Wingdings" pitchFamily="2" charset="2"/>
              </a:rPr>
              <a:t> de reglas genéricas ensambladas en un único algoritmo</a:t>
            </a: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lang="es-ES" sz="1700" baseline="0" dirty="0" smtClean="0">
                <a:sym typeface="Wingdings" pitchFamily="2" charset="2"/>
              </a:rPr>
              <a:t>Pueden ser aplicadas a diversos problemas</a:t>
            </a: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lang="es-ES" sz="1700" dirty="0" smtClean="0">
                <a:sym typeface="Wingdings" pitchFamily="2" charset="2"/>
              </a:rPr>
              <a:t>Pueden aplicarse con muy poco o ningún conocimiento específico del problema</a:t>
            </a:r>
            <a:endParaRPr kumimoji="0" lang="es-ES" sz="17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endParaRP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s-ES" sz="1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s-E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15">
                                            <p:txEl>
                                              <p:pRg st="0" end="0"/>
                                            </p:txEl>
                                          </p:spTgt>
                                        </p:tgtEl>
                                      </p:cBhvr>
                                    </p:animEffect>
                                    <p:set>
                                      <p:cBhvr>
                                        <p:cTn id="7" dur="1" fill="hold">
                                          <p:stCondLst>
                                            <p:cond delay="499"/>
                                          </p:stCondLst>
                                        </p:cTn>
                                        <p:tgtEl>
                                          <p:spTgt spid="15">
                                            <p:txEl>
                                              <p:pRg st="0" end="0"/>
                                            </p:txEl>
                                          </p:spTgt>
                                        </p:tgtEl>
                                        <p:attrNameLst>
                                          <p:attrName>style.visibility</p:attrName>
                                        </p:attrNameLst>
                                      </p:cBhvr>
                                      <p:to>
                                        <p:strVal val="hidden"/>
                                      </p:to>
                                    </p:set>
                                  </p:childTnLst>
                                </p:cTn>
                              </p:par>
                              <p:par>
                                <p:cTn id="8" presetID="4" presetClass="exit" presetSubtype="16" fill="hold" grpId="0" nodeType="withEffect">
                                  <p:stCondLst>
                                    <p:cond delay="0"/>
                                  </p:stCondLst>
                                  <p:childTnLst>
                                    <p:animEffect transition="out" filter="box(in)">
                                      <p:cBhvr>
                                        <p:cTn id="9" dur="500"/>
                                        <p:tgtEl>
                                          <p:spTgt spid="15">
                                            <p:txEl>
                                              <p:pRg st="1" end="1"/>
                                            </p:txEl>
                                          </p:spTgt>
                                        </p:tgtEl>
                                      </p:cBhvr>
                                    </p:animEffect>
                                    <p:set>
                                      <p:cBhvr>
                                        <p:cTn id="10" dur="1" fill="hold">
                                          <p:stCondLst>
                                            <p:cond delay="499"/>
                                          </p:stCondLst>
                                        </p:cTn>
                                        <p:tgtEl>
                                          <p:spTgt spid="15">
                                            <p:txEl>
                                              <p:pRg st="1" end="1"/>
                                            </p:txEl>
                                          </p:spTgt>
                                        </p:tgtEl>
                                        <p:attrNameLst>
                                          <p:attrName>style.visibility</p:attrName>
                                        </p:attrNameLst>
                                      </p:cBhvr>
                                      <p:to>
                                        <p:strVal val="hidden"/>
                                      </p:to>
                                    </p:set>
                                  </p:childTnLst>
                                </p:cTn>
                              </p:par>
                              <p:par>
                                <p:cTn id="11" presetID="4" presetClass="exit" presetSubtype="16" fill="hold" grpId="0" nodeType="withEffect">
                                  <p:stCondLst>
                                    <p:cond delay="0"/>
                                  </p:stCondLst>
                                  <p:childTnLst>
                                    <p:animEffect transition="out" filter="box(in)">
                                      <p:cBhvr>
                                        <p:cTn id="12" dur="500"/>
                                        <p:tgtEl>
                                          <p:spTgt spid="15">
                                            <p:txEl>
                                              <p:pRg st="2" end="2"/>
                                            </p:txEl>
                                          </p:spTgt>
                                        </p:tgtEl>
                                      </p:cBhvr>
                                    </p:animEffect>
                                    <p:set>
                                      <p:cBhvr>
                                        <p:cTn id="13" dur="1" fill="hold">
                                          <p:stCondLst>
                                            <p:cond delay="499"/>
                                          </p:stCondLst>
                                        </p:cTn>
                                        <p:tgtEl>
                                          <p:spTgt spid="15">
                                            <p:txEl>
                                              <p:pRg st="2" end="2"/>
                                            </p:txEl>
                                          </p:spTgt>
                                        </p:tgtEl>
                                        <p:attrNameLst>
                                          <p:attrName>style.visibility</p:attrName>
                                        </p:attrNameLst>
                                      </p:cBhvr>
                                      <p:to>
                                        <p:strVal val="hidden"/>
                                      </p:to>
                                    </p:set>
                                  </p:childTnLst>
                                </p:cTn>
                              </p:par>
                              <p:par>
                                <p:cTn id="14" presetID="4" presetClass="exit" presetSubtype="16" fill="hold" grpId="0" nodeType="withEffect">
                                  <p:stCondLst>
                                    <p:cond delay="0"/>
                                  </p:stCondLst>
                                  <p:childTnLst>
                                    <p:animEffect transition="out" filter="box(in)">
                                      <p:cBhvr>
                                        <p:cTn id="15" dur="500"/>
                                        <p:tgtEl>
                                          <p:spTgt spid="15">
                                            <p:txEl>
                                              <p:pRg st="3" end="3"/>
                                            </p:txEl>
                                          </p:spTgt>
                                        </p:tgtEl>
                                      </p:cBhvr>
                                    </p:animEffect>
                                    <p:set>
                                      <p:cBhvr>
                                        <p:cTn id="16" dur="1" fill="hold">
                                          <p:stCondLst>
                                            <p:cond delay="499"/>
                                          </p:stCondLst>
                                        </p:cTn>
                                        <p:tgtEl>
                                          <p:spTgt spid="15">
                                            <p:txEl>
                                              <p:pRg st="3" end="3"/>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78852"/>
                                        </p:tgtEl>
                                      </p:cBhvr>
                                    </p:animEffect>
                                    <p:set>
                                      <p:cBhvr>
                                        <p:cTn id="19" dur="1" fill="hold">
                                          <p:stCondLst>
                                            <p:cond delay="499"/>
                                          </p:stCondLst>
                                        </p:cTn>
                                        <p:tgtEl>
                                          <p:spTgt spid="78852"/>
                                        </p:tgtEl>
                                        <p:attrNameLst>
                                          <p:attrName>style.visibility</p:attrName>
                                        </p:attrNameLst>
                                      </p:cBhvr>
                                      <p:to>
                                        <p:strVal val="hidden"/>
                                      </p:to>
                                    </p:set>
                                  </p:childTnLst>
                                </p:cTn>
                              </p:par>
                              <p:par>
                                <p:cTn id="20" presetID="4" presetClass="entr" presetSubtype="16" fill="hold" nodeType="withEffect">
                                  <p:stCondLst>
                                    <p:cond delay="0"/>
                                  </p:stCondLst>
                                  <p:childTnLst>
                                    <p:set>
                                      <p:cBhvr>
                                        <p:cTn id="21" dur="1" fill="hold">
                                          <p:stCondLst>
                                            <p:cond delay="0"/>
                                          </p:stCondLst>
                                        </p:cTn>
                                        <p:tgtEl>
                                          <p:spTgt spid="78854"/>
                                        </p:tgtEl>
                                        <p:attrNameLst>
                                          <p:attrName>style.visibility</p:attrName>
                                        </p:attrNameLst>
                                      </p:cBhvr>
                                      <p:to>
                                        <p:strVal val="visible"/>
                                      </p:to>
                                    </p:set>
                                    <p:animEffect transition="in" filter="box(in)">
                                      <p:cBhvr>
                                        <p:cTn id="22" dur="500"/>
                                        <p:tgtEl>
                                          <p:spTgt spid="7885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ox(in)">
                                      <p:cBhvr>
                                        <p:cTn id="30" dur="500"/>
                                        <p:tgtEl>
                                          <p:spTgt spid="21"/>
                                        </p:tgtEl>
                                      </p:cBhvr>
                                    </p:animEffect>
                                  </p:childTnLst>
                                </p:cTn>
                              </p:par>
                              <p:par>
                                <p:cTn id="31" presetID="4" presetClass="entr" presetSubtype="16" fill="hold" nodeType="withEffect">
                                  <p:stCondLst>
                                    <p:cond delay="0"/>
                                  </p:stCondLst>
                                  <p:childTnLst>
                                    <p:set>
                                      <p:cBhvr>
                                        <p:cTn id="32" dur="1" fill="hold">
                                          <p:stCondLst>
                                            <p:cond delay="0"/>
                                          </p:stCondLst>
                                        </p:cTn>
                                        <p:tgtEl>
                                          <p:spTgt spid="78856"/>
                                        </p:tgtEl>
                                        <p:attrNameLst>
                                          <p:attrName>style.visibility</p:attrName>
                                        </p:attrNameLst>
                                      </p:cBhvr>
                                      <p:to>
                                        <p:strVal val="visible"/>
                                      </p:to>
                                    </p:set>
                                    <p:animEffect transition="in" filter="box(in)">
                                      <p:cBhvr>
                                        <p:cTn id="33" dur="500"/>
                                        <p:tgtEl>
                                          <p:spTgt spid="78856"/>
                                        </p:tgtEl>
                                      </p:cBhvr>
                                    </p:animEffect>
                                  </p:childTnLst>
                                </p:cTn>
                              </p:par>
                              <p:par>
                                <p:cTn id="34" presetID="4" presetClass="exit" presetSubtype="16" fill="hold" grpId="1" nodeType="withEffect">
                                  <p:stCondLst>
                                    <p:cond delay="0"/>
                                  </p:stCondLst>
                                  <p:childTnLst>
                                    <p:animEffect transition="out" filter="box(in)">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4" presetClass="exit" presetSubtype="16" fill="hold" nodeType="withEffect">
                                  <p:stCondLst>
                                    <p:cond delay="0"/>
                                  </p:stCondLst>
                                  <p:childTnLst>
                                    <p:animEffect transition="out" filter="box(in)">
                                      <p:cBhvr>
                                        <p:cTn id="38" dur="500"/>
                                        <p:tgtEl>
                                          <p:spTgt spid="78854"/>
                                        </p:tgtEl>
                                      </p:cBhvr>
                                    </p:animEffect>
                                    <p:set>
                                      <p:cBhvr>
                                        <p:cTn id="39" dur="1" fill="hold">
                                          <p:stCondLst>
                                            <p:cond delay="499"/>
                                          </p:stCondLst>
                                        </p:cTn>
                                        <p:tgtEl>
                                          <p:spTgt spid="788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p:bldP spid="16" grpId="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Introducción</a:t>
            </a:r>
            <a:r>
              <a:rPr lang="es-ES_tradnl" sz="1800" dirty="0" smtClean="0">
                <a:solidFill>
                  <a:schemeClr val="accent1">
                    <a:tint val="88000"/>
                    <a:satMod val="150000"/>
                  </a:schemeClr>
                </a:solidFill>
              </a:rPr>
              <a:t> / Algoritmos genéticos (5/10)</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7" name="6 Marcador de contenido"/>
          <p:cNvSpPr>
            <a:spLocks noGrp="1"/>
          </p:cNvSpPr>
          <p:nvPr>
            <p:ph sz="half" idx="1"/>
          </p:nvPr>
        </p:nvSpPr>
        <p:spPr>
          <a:xfrm>
            <a:off x="611560" y="980728"/>
            <a:ext cx="5616624" cy="4673818"/>
          </a:xfrm>
        </p:spPr>
        <p:txBody>
          <a:bodyPr>
            <a:normAutofit/>
          </a:bodyPr>
          <a:lstStyle/>
          <a:p>
            <a:r>
              <a:rPr lang="es-ES" sz="1700" dirty="0" smtClean="0"/>
              <a:t>basados en las mecánicas de la selección natural y la genética natural</a:t>
            </a:r>
          </a:p>
          <a:p>
            <a:r>
              <a:rPr lang="es-ES" sz="1700" dirty="0" smtClean="0"/>
              <a:t>Simulan el proceso de evolución -&gt; evolución es un proceso de optimización -&gt; cada generacion se vuelve iterativamente mejor</a:t>
            </a:r>
          </a:p>
        </p:txBody>
      </p:sp>
      <p:sp>
        <p:nvSpPr>
          <p:cNvPr id="12" name="11 Marcador de número de diapositiva"/>
          <p:cNvSpPr>
            <a:spLocks noGrp="1"/>
          </p:cNvSpPr>
          <p:nvPr>
            <p:ph type="sldNum" sz="quarter" idx="11"/>
          </p:nvPr>
        </p:nvSpPr>
        <p:spPr/>
        <p:txBody>
          <a:bodyPr/>
          <a:lstStyle/>
          <a:p>
            <a:fld id="{0668673B-1570-4456-B3F8-72D671EFD242}" type="slidenum">
              <a:rPr lang="es-ES_tradnl" smtClean="0"/>
              <a:pPr/>
              <a:t>8</a:t>
            </a:fld>
            <a:endParaRPr lang="es-ES_tradnl"/>
          </a:p>
        </p:txBody>
      </p:sp>
      <p:pic>
        <p:nvPicPr>
          <p:cNvPr id="9" name="8 Imagen"/>
          <p:cNvPicPr/>
          <p:nvPr/>
        </p:nvPicPr>
        <p:blipFill>
          <a:blip r:embed="rId3" cstate="print"/>
          <a:srcRect/>
          <a:stretch>
            <a:fillRect/>
          </a:stretch>
        </p:blipFill>
        <p:spPr bwMode="auto">
          <a:xfrm>
            <a:off x="467544" y="2708920"/>
            <a:ext cx="5904656" cy="2880320"/>
          </a:xfrm>
          <a:prstGeom prst="rect">
            <a:avLst/>
          </a:prstGeom>
          <a:solidFill>
            <a:schemeClr val="tx1"/>
          </a:solidFill>
          <a:ln w="9525">
            <a:noFill/>
            <a:miter lim="800000"/>
            <a:headEnd/>
            <a:tailEnd/>
          </a:ln>
        </p:spPr>
      </p:pic>
      <p:sp>
        <p:nvSpPr>
          <p:cNvPr id="10" name="6 Marcador de contenido"/>
          <p:cNvSpPr txBox="1">
            <a:spLocks/>
          </p:cNvSpPr>
          <p:nvPr/>
        </p:nvSpPr>
        <p:spPr>
          <a:xfrm>
            <a:off x="683568" y="1340768"/>
            <a:ext cx="5616624" cy="1008112"/>
          </a:xfrm>
          <a:prstGeom prst="rect">
            <a:avLst/>
          </a:prstGeom>
        </p:spPr>
        <p:txBody>
          <a:bodyPr vert="horz" lIns="182880" tIns="91440">
            <a:normAutofit/>
          </a:bodyPr>
          <a:lstStyle/>
          <a:p>
            <a:pPr marL="265176" lvl="0" indent="-265176">
              <a:spcBef>
                <a:spcPts val="250"/>
              </a:spcBef>
              <a:buClr>
                <a:schemeClr val="accent1"/>
              </a:buClr>
              <a:buSzPct val="80000"/>
              <a:buFont typeface="Wingdings 2"/>
              <a:buChar char=""/>
            </a:pPr>
            <a:r>
              <a:rPr kumimoji="0" lang="es-ES" b="0" i="0" u="none" strike="noStrike" kern="1200" cap="none" spc="0" normalizeH="0" baseline="0" noProof="0" dirty="0" smtClean="0">
                <a:ln>
                  <a:noFill/>
                </a:ln>
                <a:solidFill>
                  <a:srgbClr val="FF0000"/>
                </a:solidFill>
                <a:effectLst/>
                <a:uLnTx/>
                <a:uFillTx/>
                <a:latin typeface="+mn-lt"/>
                <a:ea typeface="+mn-ea"/>
                <a:cs typeface="+mn-cs"/>
              </a:rPr>
              <a:t>Convergencia</a:t>
            </a:r>
            <a:r>
              <a:rPr kumimoji="0" lang="es-ES" b="0" i="0" u="none" strike="noStrike" kern="1200" cap="none" spc="0" normalizeH="0" noProof="0" dirty="0" smtClean="0">
                <a:ln>
                  <a:noFill/>
                </a:ln>
                <a:solidFill>
                  <a:srgbClr val="FF0000"/>
                </a:solidFill>
                <a:effectLst/>
                <a:uLnTx/>
                <a:uFillTx/>
                <a:latin typeface="+mn-lt"/>
                <a:ea typeface="+mn-ea"/>
                <a:cs typeface="+mn-cs"/>
              </a:rPr>
              <a:t> Prematura:</a:t>
            </a:r>
            <a:r>
              <a:rPr kumimoji="0" lang="es-ES" b="0" i="0" u="none" strike="noStrike" kern="1200" cap="none" spc="0" normalizeH="0" noProof="0" dirty="0" smtClean="0">
                <a:ln>
                  <a:noFill/>
                </a:ln>
                <a:solidFill>
                  <a:schemeClr val="tx1"/>
                </a:solidFill>
                <a:effectLst/>
                <a:uLnTx/>
                <a:uFillTx/>
                <a:latin typeface="+mn-lt"/>
                <a:ea typeface="+mn-ea"/>
                <a:cs typeface="+mn-cs"/>
              </a:rPr>
              <a:t> “…</a:t>
            </a:r>
            <a:r>
              <a:rPr lang="es-ES" dirty="0" smtClean="0"/>
              <a:t>alcanzar un estado suboptimo que los operadores no son capaces de mejorar” </a:t>
            </a:r>
            <a:endParaRPr kumimoji="0" lang="es-ES"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xit" presetSubtype="16" fill="hold" grpId="0" nodeType="withEffect">
                                  <p:stCondLst>
                                    <p:cond delay="0"/>
                                  </p:stCondLst>
                                  <p:childTnLst>
                                    <p:animEffect transition="out" filter="box(in)">
                                      <p:cBhvr>
                                        <p:cTn id="9" dur="500"/>
                                        <p:tgtEl>
                                          <p:spTgt spid="7">
                                            <p:txEl>
                                              <p:pRg st="0" end="0"/>
                                            </p:txEl>
                                          </p:spTgt>
                                        </p:tgtEl>
                                      </p:cBhvr>
                                    </p:animEffect>
                                    <p:set>
                                      <p:cBhvr>
                                        <p:cTn id="10" dur="1" fill="hold">
                                          <p:stCondLst>
                                            <p:cond delay="499"/>
                                          </p:stCondLst>
                                        </p:cTn>
                                        <p:tgtEl>
                                          <p:spTgt spid="7">
                                            <p:txEl>
                                              <p:pRg st="0" end="0"/>
                                            </p:txEl>
                                          </p:spTgt>
                                        </p:tgtEl>
                                        <p:attrNameLst>
                                          <p:attrName>style.visibility</p:attrName>
                                        </p:attrNameLst>
                                      </p:cBhvr>
                                      <p:to>
                                        <p:strVal val="hidden"/>
                                      </p:to>
                                    </p:set>
                                  </p:childTnLst>
                                </p:cTn>
                              </p:par>
                              <p:par>
                                <p:cTn id="11" presetID="4" presetClass="exit" presetSubtype="16" fill="hold" grpId="0" nodeType="withEffect">
                                  <p:stCondLst>
                                    <p:cond delay="0"/>
                                  </p:stCondLst>
                                  <p:childTnLst>
                                    <p:animEffect transition="out" filter="box(in)">
                                      <p:cBhvr>
                                        <p:cTn id="12" dur="500"/>
                                        <p:tgtEl>
                                          <p:spTgt spid="7">
                                            <p:txEl>
                                              <p:pRg st="1" end="1"/>
                                            </p:txEl>
                                          </p:spTgt>
                                        </p:tgtEl>
                                      </p:cBhvr>
                                    </p:animEffect>
                                    <p:set>
                                      <p:cBhvr>
                                        <p:cTn id="13" dur="1" fill="hold">
                                          <p:stCondLst>
                                            <p:cond delay="499"/>
                                          </p:stCondLst>
                                        </p:cTn>
                                        <p:tgtEl>
                                          <p:spTgt spid="7">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548680"/>
            <a:ext cx="8208912" cy="360040"/>
          </a:xfrm>
        </p:spPr>
        <p:txBody>
          <a:bodyPr>
            <a:noAutofit/>
          </a:bodyPr>
          <a:lstStyle/>
          <a:p>
            <a:r>
              <a:rPr lang="es-ES_tradnl" sz="1800" dirty="0" smtClean="0">
                <a:solidFill>
                  <a:schemeClr val="bg1">
                    <a:lumMod val="50000"/>
                  </a:schemeClr>
                </a:solidFill>
              </a:rPr>
              <a:t>Introducción</a:t>
            </a:r>
            <a:r>
              <a:rPr lang="es-ES_tradnl" sz="1800" dirty="0" smtClean="0">
                <a:solidFill>
                  <a:schemeClr val="accent1">
                    <a:tint val="88000"/>
                    <a:satMod val="150000"/>
                  </a:schemeClr>
                </a:solidFill>
              </a:rPr>
              <a:t> / AG: Convergencia prematura  (6/10)</a:t>
            </a:r>
            <a:endParaRPr lang="es-ES_tradnl" sz="1800" dirty="0">
              <a:solidFill>
                <a:schemeClr val="accent1">
                  <a:tint val="88000"/>
                  <a:satMod val="150000"/>
                </a:schemeClr>
              </a:solidFill>
            </a:endParaRPr>
          </a:p>
        </p:txBody>
      </p:sp>
      <p:sp>
        <p:nvSpPr>
          <p:cNvPr id="6" name="5 Marcador de texto"/>
          <p:cNvSpPr>
            <a:spLocks noGrp="1"/>
          </p:cNvSpPr>
          <p:nvPr>
            <p:ph type="body" idx="2"/>
          </p:nvPr>
        </p:nvSpPr>
        <p:spPr>
          <a:xfrm>
            <a:off x="6372200" y="980728"/>
            <a:ext cx="2232248" cy="4680520"/>
          </a:xfrm>
        </p:spPr>
        <p:txBody>
          <a:bodyPr>
            <a:normAutofit/>
          </a:bodyPr>
          <a:lstStyle/>
          <a:p>
            <a:pPr>
              <a:spcBef>
                <a:spcPct val="0"/>
              </a:spcBef>
            </a:pPr>
            <a:r>
              <a:rPr lang="es-ES_tradnl"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Introducción</a:t>
            </a:r>
          </a:p>
          <a:p>
            <a:endParaRPr lang="es-ES_tradnl" dirty="0" smtClean="0"/>
          </a:p>
          <a:p>
            <a:r>
              <a:rPr lang="es-ES_tradnl" dirty="0" smtClean="0"/>
              <a:t>Hipótesis</a:t>
            </a:r>
          </a:p>
          <a:p>
            <a:endParaRPr lang="es-ES_tradnl" dirty="0" smtClean="0"/>
          </a:p>
          <a:p>
            <a:r>
              <a:rPr lang="es-ES_tradnl" dirty="0" smtClean="0"/>
              <a:t>Objetivos</a:t>
            </a:r>
          </a:p>
          <a:p>
            <a:endParaRPr lang="es-ES_tradnl" dirty="0" smtClean="0"/>
          </a:p>
          <a:p>
            <a:r>
              <a:rPr lang="es-ES_tradnl" dirty="0" smtClean="0"/>
              <a:t>Estado del arte</a:t>
            </a:r>
          </a:p>
          <a:p>
            <a:endParaRPr lang="es-ES_tradnl" dirty="0" smtClean="0"/>
          </a:p>
          <a:p>
            <a:r>
              <a:rPr lang="es-ES_tradnl" dirty="0" smtClean="0"/>
              <a:t>Materiales y métodos</a:t>
            </a:r>
          </a:p>
          <a:p>
            <a:endParaRPr lang="es-ES_tradnl" dirty="0" smtClean="0"/>
          </a:p>
          <a:p>
            <a:r>
              <a:rPr lang="es-ES_tradnl" dirty="0" smtClean="0"/>
              <a:t>Resultados</a:t>
            </a:r>
          </a:p>
          <a:p>
            <a:endParaRPr lang="es-ES_tradnl" dirty="0" smtClean="0"/>
          </a:p>
          <a:p>
            <a:r>
              <a:rPr lang="es-ES_tradnl" dirty="0" smtClean="0"/>
              <a:t>Conclusiones</a:t>
            </a:r>
          </a:p>
          <a:p>
            <a:endParaRPr lang="es-ES_tradnl" dirty="0"/>
          </a:p>
        </p:txBody>
      </p:sp>
      <p:sp>
        <p:nvSpPr>
          <p:cNvPr id="10" name="9 Marcador de número de diapositiva"/>
          <p:cNvSpPr>
            <a:spLocks noGrp="1"/>
          </p:cNvSpPr>
          <p:nvPr>
            <p:ph type="sldNum" sz="quarter" idx="11"/>
          </p:nvPr>
        </p:nvSpPr>
        <p:spPr/>
        <p:txBody>
          <a:bodyPr/>
          <a:lstStyle/>
          <a:p>
            <a:fld id="{0668673B-1570-4456-B3F8-72D671EFD242}" type="slidenum">
              <a:rPr lang="es-ES_tradnl" smtClean="0"/>
              <a:pPr/>
              <a:t>9</a:t>
            </a:fld>
            <a:endParaRPr lang="es-ES_tradnl"/>
          </a:p>
        </p:txBody>
      </p:sp>
      <p:sp>
        <p:nvSpPr>
          <p:cNvPr id="12" name="17 Marcador de pie de página"/>
          <p:cNvSpPr>
            <a:spLocks noGrp="1"/>
          </p:cNvSpPr>
          <p:nvPr>
            <p:ph type="ftr" sz="quarter" idx="12"/>
          </p:nvPr>
        </p:nvSpPr>
        <p:spPr>
          <a:xfrm>
            <a:off x="1043608" y="6453336"/>
            <a:ext cx="6624736" cy="334654"/>
          </a:xfrm>
        </p:spPr>
        <p:txBody>
          <a:bodyPr/>
          <a:lstStyle/>
          <a:p>
            <a:pPr algn="ctr"/>
            <a:r>
              <a:rPr lang="es-ES" dirty="0" smtClean="0"/>
              <a:t>Evaluación de un Algoritmo Genético Celular para el problema de Corte de Piezas</a:t>
            </a:r>
            <a:endParaRPr lang="es-ES_tradnl" dirty="0"/>
          </a:p>
        </p:txBody>
      </p:sp>
    </p:spTree>
    <p:controls>
      <p:control spid="83969" name="ShockwaveFlash1" r:id="rId2" imgW="5544324" imgH="4753639"/>
    </p:controls>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8417</TotalTime>
  <Words>3735</Words>
  <Application>Microsoft Office PowerPoint</Application>
  <PresentationFormat>Presentación en pantalla (4:3)</PresentationFormat>
  <Paragraphs>1004</Paragraphs>
  <Slides>43</Slides>
  <Notes>40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43</vt:i4>
      </vt:variant>
    </vt:vector>
  </HeadingPairs>
  <TitlesOfParts>
    <vt:vector size="45" baseType="lpstr">
      <vt:lpstr>Fundición</vt:lpstr>
      <vt:lpstr>Hoja de cálculo</vt:lpstr>
      <vt:lpstr>Evaluación de un algoritmo genético celular para el problema de corte de piezas</vt:lpstr>
      <vt:lpstr>Tabla de Contenidos</vt:lpstr>
      <vt:lpstr>Introducción / Problemas de optimización combinatoria (1/10)</vt:lpstr>
      <vt:lpstr>Introducción / El problema de corte de piezas (2/10)</vt:lpstr>
      <vt:lpstr>Introducción / Constrained Two Dimensional Cutting (3/10)</vt:lpstr>
      <vt:lpstr>Introducción / Enfoques para abordar el CTDC (4/10)</vt:lpstr>
      <vt:lpstr>Introducción / Enfoques para abordar el CTDC (4/10)</vt:lpstr>
      <vt:lpstr>Introducción / Algoritmos genéticos (5/10)</vt:lpstr>
      <vt:lpstr>Introducción / AG: Convergencia prematura  (6/10)</vt:lpstr>
      <vt:lpstr>Introducción / AG: Estructuración de la población  (7/10)</vt:lpstr>
      <vt:lpstr>Introducción / AG Celular: Ratio (8/10)</vt:lpstr>
      <vt:lpstr>Introducción / AG Celular: Política de actualización (9/10)</vt:lpstr>
      <vt:lpstr>Introducción / AG Celular (10/10)</vt:lpstr>
      <vt:lpstr>Hipótesis (1/1)</vt:lpstr>
      <vt:lpstr>Objetivos / General (1/2)</vt:lpstr>
      <vt:lpstr>Objetivos / Específicos (2/2)</vt:lpstr>
      <vt:lpstr>Estado del arte/ Enfoques exactos (1/3)</vt:lpstr>
      <vt:lpstr>Estado del arte/ Enfoques heurísticos (2/3)</vt:lpstr>
      <vt:lpstr>Estado del arte/ Enfoques evolutivos (3/3)</vt:lpstr>
      <vt:lpstr>Materiales y métodos/ Modelamiento: Esquema y representación (1/6)</vt:lpstr>
      <vt:lpstr>Materiales y métodos/ Modelamiento: Función constructora (2/6)</vt:lpstr>
      <vt:lpstr>Materiales y métodos/ Modelamiento: Algoritmo de colocación (3/6)</vt:lpstr>
      <vt:lpstr>Materiales y métodos/ Configuración de algoritmos (4/6)</vt:lpstr>
      <vt:lpstr>Materiales y métodos/ Diseño experimental (5/6)</vt:lpstr>
      <vt:lpstr>Materiales y métodos/ Diseño experimental (6/6)</vt:lpstr>
      <vt:lpstr>Resultados/ Resultados numéricos GRUPO 1 (1/9)</vt:lpstr>
      <vt:lpstr>Resultados/ Resultados numéricos GRUPO 2 (2/9)</vt:lpstr>
      <vt:lpstr>Resultados/ Resultados numéricos GRUPO 3 (3/9)</vt:lpstr>
      <vt:lpstr>Resultados/ Resultados numéricos (4/9)</vt:lpstr>
      <vt:lpstr>Resultados/ Comportamiento en la evolución GRUPO 1 (5/9)</vt:lpstr>
      <vt:lpstr>Resultados/ Comportamiento en la evolución GRUPO 2 (6/9)</vt:lpstr>
      <vt:lpstr>Resultados/ Comportamiento en la evolución GRUPO 3 (7/15)</vt:lpstr>
      <vt:lpstr>Resultados/ Comportamiento en la evolución (8/15)</vt:lpstr>
      <vt:lpstr>Resultados/ Sesgo en la búsqueda genética (9/15)</vt:lpstr>
      <vt:lpstr>Resultados/ Sesgo en la búsqueda genética (10/15)</vt:lpstr>
      <vt:lpstr>Resultados/ Comparación con la literatura (11/15)</vt:lpstr>
      <vt:lpstr>Resultados/ Comparación con la literatura (12/15)</vt:lpstr>
      <vt:lpstr>Resultados/ Comparación con la literatura (13/15)</vt:lpstr>
      <vt:lpstr>Resultados/ Mejor patrón obtenido ATP34 (14/15)</vt:lpstr>
      <vt:lpstr>Resultados/ Mejor patrón obtenido Hchl5s y Hchl4s (15/15)</vt:lpstr>
      <vt:lpstr>Conclusiones (1/2)</vt:lpstr>
      <vt:lpstr>Conclusiones (2/2)</vt:lpstr>
      <vt:lpstr>FIN</vt:lpstr>
    </vt:vector>
  </TitlesOfParts>
  <Company>Windows uE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Internacionalización y localización</dc:title>
  <dc:creator>WinuE</dc:creator>
  <cp:lastModifiedBy>Windows User</cp:lastModifiedBy>
  <cp:revision>493</cp:revision>
  <dcterms:created xsi:type="dcterms:W3CDTF">2010-11-27T22:27:44Z</dcterms:created>
  <dcterms:modified xsi:type="dcterms:W3CDTF">2014-05-17T18:17:05Z</dcterms:modified>
</cp:coreProperties>
</file>