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5"/>
  </p:notesMasterIdLst>
  <p:sldIdLst>
    <p:sldId id="256" r:id="rId2"/>
    <p:sldId id="298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3" r:id="rId27"/>
    <p:sldId id="290" r:id="rId28"/>
    <p:sldId id="291" r:id="rId29"/>
    <p:sldId id="292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4660"/>
  </p:normalViewPr>
  <p:slideViewPr>
    <p:cSldViewPr>
      <p:cViewPr varScale="1">
        <p:scale>
          <a:sx n="68" d="100"/>
          <a:sy n="68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8C392-D4BB-4739-AE3C-DAB9061CC3F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499A472-0FE3-4785-8B86-502D36B33AA3}">
      <dgm:prSet phldrT="[Texto]"/>
      <dgm:spPr/>
      <dgm:t>
        <a:bodyPr/>
        <a:lstStyle/>
        <a:p>
          <a:r>
            <a:rPr lang="es-ES_tradnl" dirty="0" smtClean="0"/>
            <a:t>Económico</a:t>
          </a:r>
          <a:endParaRPr lang="es-ES_tradnl" dirty="0"/>
        </a:p>
      </dgm:t>
    </dgm:pt>
    <dgm:pt modelId="{C8B6AED8-6BE1-41EE-8FFD-AD6880C418BA}" type="parTrans" cxnId="{5C510D59-3D3D-40AD-A3BE-77BC2B0EADA1}">
      <dgm:prSet/>
      <dgm:spPr/>
      <dgm:t>
        <a:bodyPr/>
        <a:lstStyle/>
        <a:p>
          <a:endParaRPr lang="es-ES_tradnl"/>
        </a:p>
      </dgm:t>
    </dgm:pt>
    <dgm:pt modelId="{3CB35201-1201-4BEA-9D17-B6F26EAF0351}" type="sibTrans" cxnId="{5C510D59-3D3D-40AD-A3BE-77BC2B0EADA1}">
      <dgm:prSet/>
      <dgm:spPr/>
      <dgm:t>
        <a:bodyPr/>
        <a:lstStyle/>
        <a:p>
          <a:endParaRPr lang="es-ES_tradnl"/>
        </a:p>
      </dgm:t>
    </dgm:pt>
    <dgm:pt modelId="{1E172237-72CA-46EC-B7BA-AF43782F5AA4}">
      <dgm:prSet phldrT="[Texto]"/>
      <dgm:spPr/>
      <dgm:t>
        <a:bodyPr/>
        <a:lstStyle/>
        <a:p>
          <a:r>
            <a:rPr lang="es-ES_tradnl" dirty="0" smtClean="0"/>
            <a:t>desnacionalización de los mercados políticas y sistemas legales</a:t>
          </a:r>
          <a:endParaRPr lang="es-ES_tradnl" dirty="0"/>
        </a:p>
      </dgm:t>
    </dgm:pt>
    <dgm:pt modelId="{94149E7E-5B8A-438A-A3CD-3AAE930C3038}" type="parTrans" cxnId="{A297EF59-9FB7-4F51-8CA0-E0881A88A39B}">
      <dgm:prSet/>
      <dgm:spPr/>
      <dgm:t>
        <a:bodyPr/>
        <a:lstStyle/>
        <a:p>
          <a:endParaRPr lang="es-ES_tradnl"/>
        </a:p>
      </dgm:t>
    </dgm:pt>
    <dgm:pt modelId="{971FFA74-1FA6-4100-A45A-3B04049D3711}" type="sibTrans" cxnId="{A297EF59-9FB7-4F51-8CA0-E0881A88A39B}">
      <dgm:prSet/>
      <dgm:spPr/>
      <dgm:t>
        <a:bodyPr/>
        <a:lstStyle/>
        <a:p>
          <a:endParaRPr lang="es-ES_tradnl"/>
        </a:p>
      </dgm:t>
    </dgm:pt>
    <dgm:pt modelId="{1DA553AE-598D-4940-95E4-26156818E487}">
      <dgm:prSet phldrT="[Texto]"/>
      <dgm:spPr/>
      <dgm:t>
        <a:bodyPr/>
        <a:lstStyle/>
        <a:p>
          <a:r>
            <a:rPr lang="es-ES_tradnl" dirty="0" smtClean="0"/>
            <a:t>Empresarial</a:t>
          </a:r>
          <a:endParaRPr lang="es-ES_tradnl" dirty="0"/>
        </a:p>
      </dgm:t>
    </dgm:pt>
    <dgm:pt modelId="{C76701A5-82D6-4BDA-B3FC-1E6C7F33410E}" type="parTrans" cxnId="{1D329EBC-DCC8-4014-99FA-886957EA2875}">
      <dgm:prSet/>
      <dgm:spPr/>
      <dgm:t>
        <a:bodyPr/>
        <a:lstStyle/>
        <a:p>
          <a:endParaRPr lang="es-ES_tradnl"/>
        </a:p>
      </dgm:t>
    </dgm:pt>
    <dgm:pt modelId="{B31460AC-7216-4C04-B422-3C7300D4E076}" type="sibTrans" cxnId="{1D329EBC-DCC8-4014-99FA-886957EA2875}">
      <dgm:prSet/>
      <dgm:spPr/>
      <dgm:t>
        <a:bodyPr/>
        <a:lstStyle/>
        <a:p>
          <a:endParaRPr lang="es-ES_tradnl"/>
        </a:p>
      </dgm:t>
    </dgm:pt>
    <dgm:pt modelId="{560FE401-D58E-4ABD-A2FB-ADB2E1E2274C}">
      <dgm:prSet phldrT="[Texto]"/>
      <dgm:spPr/>
      <dgm:t>
        <a:bodyPr/>
        <a:lstStyle/>
        <a:p>
          <a:r>
            <a:rPr lang="es-ES_tradnl" dirty="0" smtClean="0"/>
            <a:t>Tomar parte en la economía emergente global</a:t>
          </a:r>
          <a:endParaRPr lang="es-ES_tradnl" dirty="0"/>
        </a:p>
      </dgm:t>
    </dgm:pt>
    <dgm:pt modelId="{D5F256F6-A9DE-402D-B6C5-190BCC08DA73}" type="parTrans" cxnId="{9331E0E0-B6B5-4487-A376-3386723C59AB}">
      <dgm:prSet/>
      <dgm:spPr/>
      <dgm:t>
        <a:bodyPr/>
        <a:lstStyle/>
        <a:p>
          <a:endParaRPr lang="es-ES_tradnl"/>
        </a:p>
      </dgm:t>
    </dgm:pt>
    <dgm:pt modelId="{98290D49-5385-41B1-8039-D7F7F65EBD0E}" type="sibTrans" cxnId="{9331E0E0-B6B5-4487-A376-3386723C59AB}">
      <dgm:prSet/>
      <dgm:spPr/>
      <dgm:t>
        <a:bodyPr/>
        <a:lstStyle/>
        <a:p>
          <a:endParaRPr lang="es-ES_tradnl"/>
        </a:p>
      </dgm:t>
    </dgm:pt>
    <dgm:pt modelId="{89F51985-7952-447E-B6D3-7BB30B5A444E}">
      <dgm:prSet phldrT="[Texto]"/>
      <dgm:spPr/>
      <dgm:t>
        <a:bodyPr/>
        <a:lstStyle/>
        <a:p>
          <a:r>
            <a:rPr lang="es-ES_tradnl" dirty="0" smtClean="0"/>
            <a:t>establecerse en los mercados extranjeros</a:t>
          </a:r>
          <a:endParaRPr lang="es-ES_tradnl" dirty="0"/>
        </a:p>
      </dgm:t>
    </dgm:pt>
    <dgm:pt modelId="{E4DDED46-219D-4818-847F-6CA3D8590665}" type="parTrans" cxnId="{23E53A18-A51C-42D9-9EDA-A6B26FAA4661}">
      <dgm:prSet/>
      <dgm:spPr/>
      <dgm:t>
        <a:bodyPr/>
        <a:lstStyle/>
        <a:p>
          <a:endParaRPr lang="es-ES_tradnl"/>
        </a:p>
      </dgm:t>
    </dgm:pt>
    <dgm:pt modelId="{13AB5285-E206-48A6-8AF4-03009C85606D}" type="sibTrans" cxnId="{23E53A18-A51C-42D9-9EDA-A6B26FAA4661}">
      <dgm:prSet/>
      <dgm:spPr/>
      <dgm:t>
        <a:bodyPr/>
        <a:lstStyle/>
        <a:p>
          <a:endParaRPr lang="es-ES_tradnl"/>
        </a:p>
      </dgm:t>
    </dgm:pt>
    <dgm:pt modelId="{6341C61D-1D75-42C8-BDE6-A728AB2A32E7}">
      <dgm:prSet phldrT="[Texto]"/>
      <dgm:spPr/>
      <dgm:t>
        <a:bodyPr/>
        <a:lstStyle/>
        <a:p>
          <a:r>
            <a:rPr lang="es-ES_tradnl" dirty="0" smtClean="0"/>
            <a:t>Informático</a:t>
          </a:r>
          <a:endParaRPr lang="es-ES_tradnl" dirty="0"/>
        </a:p>
      </dgm:t>
    </dgm:pt>
    <dgm:pt modelId="{D90D1F16-DA7D-41FB-B436-1E3B8AA55775}" type="parTrans" cxnId="{EA45E85E-F32F-4BCE-A948-AA3CD965D69C}">
      <dgm:prSet/>
      <dgm:spPr/>
      <dgm:t>
        <a:bodyPr/>
        <a:lstStyle/>
        <a:p>
          <a:endParaRPr lang="es-ES_tradnl"/>
        </a:p>
      </dgm:t>
    </dgm:pt>
    <dgm:pt modelId="{2D6B8B06-7B15-4E82-B506-051071E166CC}" type="sibTrans" cxnId="{EA45E85E-F32F-4BCE-A948-AA3CD965D69C}">
      <dgm:prSet/>
      <dgm:spPr/>
      <dgm:t>
        <a:bodyPr/>
        <a:lstStyle/>
        <a:p>
          <a:endParaRPr lang="es-ES_tradnl"/>
        </a:p>
      </dgm:t>
    </dgm:pt>
    <dgm:pt modelId="{343A7FEF-D899-4FFE-92FD-1D80F6A96404}">
      <dgm:prSet phldrT="[Texto]"/>
      <dgm:spPr/>
      <dgm:t>
        <a:bodyPr/>
        <a:lstStyle/>
        <a:p>
          <a:r>
            <a:rPr lang="es-ES_tradnl" dirty="0" smtClean="0"/>
            <a:t>Adaptación de </a:t>
          </a:r>
          <a:r>
            <a:rPr lang="es-ES_tradnl" dirty="0" err="1" smtClean="0"/>
            <a:t>sw</a:t>
          </a:r>
          <a:r>
            <a:rPr lang="es-ES_tradnl" dirty="0" smtClean="0"/>
            <a:t> y web</a:t>
          </a:r>
          <a:endParaRPr lang="es-ES_tradnl" dirty="0"/>
        </a:p>
      </dgm:t>
    </dgm:pt>
    <dgm:pt modelId="{33DB5CE4-EEE7-484F-BB25-FC89774FECDB}" type="parTrans" cxnId="{EB5ADABF-BD2C-4588-8471-FE3A5AE82747}">
      <dgm:prSet/>
      <dgm:spPr/>
      <dgm:t>
        <a:bodyPr/>
        <a:lstStyle/>
        <a:p>
          <a:endParaRPr lang="es-ES_tradnl"/>
        </a:p>
      </dgm:t>
    </dgm:pt>
    <dgm:pt modelId="{97E0F27F-F47F-455D-ACC4-FDAEE44F7888}" type="sibTrans" cxnId="{EB5ADABF-BD2C-4588-8471-FE3A5AE82747}">
      <dgm:prSet/>
      <dgm:spPr/>
      <dgm:t>
        <a:bodyPr/>
        <a:lstStyle/>
        <a:p>
          <a:endParaRPr lang="es-ES_tradnl"/>
        </a:p>
      </dgm:t>
    </dgm:pt>
    <dgm:pt modelId="{8FCAC32D-DD13-4DE3-BB1A-04AE951DDCC5}">
      <dgm:prSet phldrT="[Texto]"/>
      <dgm:spPr/>
      <dgm:t>
        <a:bodyPr/>
        <a:lstStyle/>
        <a:p>
          <a:r>
            <a:rPr lang="es-ES_tradnl" dirty="0" smtClean="0"/>
            <a:t>SW globalizado &lt;&gt; SW final + trad. IU</a:t>
          </a:r>
          <a:endParaRPr lang="es-ES_tradnl" dirty="0"/>
        </a:p>
      </dgm:t>
    </dgm:pt>
    <dgm:pt modelId="{047A89BB-4F15-4816-9F78-2FFD20405120}" type="parTrans" cxnId="{0254E86D-8A06-4C5C-B7CF-E8A194CDD5F7}">
      <dgm:prSet/>
      <dgm:spPr/>
      <dgm:t>
        <a:bodyPr/>
        <a:lstStyle/>
        <a:p>
          <a:endParaRPr lang="es-ES_tradnl"/>
        </a:p>
      </dgm:t>
    </dgm:pt>
    <dgm:pt modelId="{A68F180A-94D3-45B2-A5B4-17A154FC90FB}" type="sibTrans" cxnId="{0254E86D-8A06-4C5C-B7CF-E8A194CDD5F7}">
      <dgm:prSet/>
      <dgm:spPr/>
      <dgm:t>
        <a:bodyPr/>
        <a:lstStyle/>
        <a:p>
          <a:endParaRPr lang="es-ES_tradnl"/>
        </a:p>
      </dgm:t>
    </dgm:pt>
    <dgm:pt modelId="{10870234-C460-469C-97BC-3B4D0F3CD796}">
      <dgm:prSet phldrT="[Texto]"/>
      <dgm:spPr/>
      <dgm:t>
        <a:bodyPr/>
        <a:lstStyle/>
        <a:p>
          <a:r>
            <a:rPr lang="es-ES_tradnl" dirty="0" smtClean="0"/>
            <a:t>Tener presente a lo largo de todo el desarrollo</a:t>
          </a:r>
          <a:endParaRPr lang="es-ES_tradnl" dirty="0"/>
        </a:p>
      </dgm:t>
    </dgm:pt>
    <dgm:pt modelId="{29E9B661-F7D8-42F2-A2F8-4D85BA947BF3}" type="parTrans" cxnId="{14009A29-EAA0-450F-B9A9-DE0031DFA9D3}">
      <dgm:prSet/>
      <dgm:spPr/>
      <dgm:t>
        <a:bodyPr/>
        <a:lstStyle/>
        <a:p>
          <a:endParaRPr lang="es-ES_tradnl"/>
        </a:p>
      </dgm:t>
    </dgm:pt>
    <dgm:pt modelId="{9573C678-5E65-4870-8D3C-46FCE0CB7D15}" type="sibTrans" cxnId="{14009A29-EAA0-450F-B9A9-DE0031DFA9D3}">
      <dgm:prSet/>
      <dgm:spPr/>
      <dgm:t>
        <a:bodyPr/>
        <a:lstStyle/>
        <a:p>
          <a:endParaRPr lang="es-ES_tradnl"/>
        </a:p>
      </dgm:t>
    </dgm:pt>
    <dgm:pt modelId="{49EC2A57-2156-4138-97BC-627DFC0A1A83}" type="pres">
      <dgm:prSet presAssocID="{2ED8C392-D4BB-4739-AE3C-DAB9061CC3F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EE288E70-C297-41AD-8522-297367A55367}" type="pres">
      <dgm:prSet presAssocID="{2ED8C392-D4BB-4739-AE3C-DAB9061CC3FB}" presName="cycle" presStyleCnt="0"/>
      <dgm:spPr/>
    </dgm:pt>
    <dgm:pt modelId="{80E21D81-93AA-4BCD-8FDB-2A387D391335}" type="pres">
      <dgm:prSet presAssocID="{2ED8C392-D4BB-4739-AE3C-DAB9061CC3FB}" presName="centerShape" presStyleCnt="0"/>
      <dgm:spPr/>
    </dgm:pt>
    <dgm:pt modelId="{79B494F7-8EC9-4153-BAA8-2DCC079CD151}" type="pres">
      <dgm:prSet presAssocID="{2ED8C392-D4BB-4739-AE3C-DAB9061CC3FB}" presName="connSite" presStyleLbl="node1" presStyleIdx="0" presStyleCnt="4"/>
      <dgm:spPr/>
    </dgm:pt>
    <dgm:pt modelId="{9257E889-17B3-45DB-A51B-9F369C646808}" type="pres">
      <dgm:prSet presAssocID="{2ED8C392-D4BB-4739-AE3C-DAB9061CC3FB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27005C-FAA5-433C-91F5-C12F5D53B305}" type="pres">
      <dgm:prSet presAssocID="{C8B6AED8-6BE1-41EE-8FFD-AD6880C418BA}" presName="Name25" presStyleLbl="parChTrans1D1" presStyleIdx="0" presStyleCnt="3"/>
      <dgm:spPr/>
      <dgm:t>
        <a:bodyPr/>
        <a:lstStyle/>
        <a:p>
          <a:endParaRPr lang="es-ES_tradnl"/>
        </a:p>
      </dgm:t>
    </dgm:pt>
    <dgm:pt modelId="{FC499878-E036-40C7-BE77-4ACF402C3EAC}" type="pres">
      <dgm:prSet presAssocID="{0499A472-0FE3-4785-8B86-502D36B33AA3}" presName="node" presStyleCnt="0"/>
      <dgm:spPr/>
    </dgm:pt>
    <dgm:pt modelId="{11D09FA2-26AC-4B94-9026-92CC1AF13E25}" type="pres">
      <dgm:prSet presAssocID="{0499A472-0FE3-4785-8B86-502D36B33AA3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FDF5D2F-6CCC-4C85-8A73-91148EF00DBE}" type="pres">
      <dgm:prSet presAssocID="{0499A472-0FE3-4785-8B86-502D36B33AA3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0B0E383-934C-4864-97D4-803C7768173D}" type="pres">
      <dgm:prSet presAssocID="{C76701A5-82D6-4BDA-B3FC-1E6C7F33410E}" presName="Name25" presStyleLbl="parChTrans1D1" presStyleIdx="1" presStyleCnt="3"/>
      <dgm:spPr/>
      <dgm:t>
        <a:bodyPr/>
        <a:lstStyle/>
        <a:p>
          <a:endParaRPr lang="es-ES_tradnl"/>
        </a:p>
      </dgm:t>
    </dgm:pt>
    <dgm:pt modelId="{8CF3B9D1-C56E-49DA-964D-20F5D19723CC}" type="pres">
      <dgm:prSet presAssocID="{1DA553AE-598D-4940-95E4-26156818E487}" presName="node" presStyleCnt="0"/>
      <dgm:spPr/>
    </dgm:pt>
    <dgm:pt modelId="{BAEEB689-349C-4359-9BE5-87D3089AF8DF}" type="pres">
      <dgm:prSet presAssocID="{1DA553AE-598D-4940-95E4-26156818E48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D4C3729-389D-490E-A8C8-6CD85281A605}" type="pres">
      <dgm:prSet presAssocID="{1DA553AE-598D-4940-95E4-26156818E487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65F6383-9DBC-4D42-ACB9-57F0B51A1659}" type="pres">
      <dgm:prSet presAssocID="{D90D1F16-DA7D-41FB-B436-1E3B8AA55775}" presName="Name25" presStyleLbl="parChTrans1D1" presStyleIdx="2" presStyleCnt="3"/>
      <dgm:spPr/>
      <dgm:t>
        <a:bodyPr/>
        <a:lstStyle/>
        <a:p>
          <a:endParaRPr lang="es-ES_tradnl"/>
        </a:p>
      </dgm:t>
    </dgm:pt>
    <dgm:pt modelId="{3B3E07AD-7748-447E-BA97-3C373B7BE969}" type="pres">
      <dgm:prSet presAssocID="{6341C61D-1D75-42C8-BDE6-A728AB2A32E7}" presName="node" presStyleCnt="0"/>
      <dgm:spPr/>
    </dgm:pt>
    <dgm:pt modelId="{D521B609-B1A5-46EA-BE89-93D3E1BC1A86}" type="pres">
      <dgm:prSet presAssocID="{6341C61D-1D75-42C8-BDE6-A728AB2A32E7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8D2AF07-0FCF-48D5-87E8-618F44832E64}" type="pres">
      <dgm:prSet presAssocID="{6341C61D-1D75-42C8-BDE6-A728AB2A32E7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F113C18-BF85-454C-94A8-EE8BEE76F0E8}" type="presOf" srcId="{C76701A5-82D6-4BDA-B3FC-1E6C7F33410E}" destId="{B0B0E383-934C-4864-97D4-803C7768173D}" srcOrd="0" destOrd="0" presId="urn:microsoft.com/office/officeart/2005/8/layout/radial2"/>
    <dgm:cxn modelId="{EB5ADABF-BD2C-4588-8471-FE3A5AE82747}" srcId="{6341C61D-1D75-42C8-BDE6-A728AB2A32E7}" destId="{343A7FEF-D899-4FFE-92FD-1D80F6A96404}" srcOrd="0" destOrd="0" parTransId="{33DB5CE4-EEE7-484F-BB25-FC89774FECDB}" sibTransId="{97E0F27F-F47F-455D-ACC4-FDAEE44F7888}"/>
    <dgm:cxn modelId="{D46E760D-9907-4AE5-B76F-F7F0D2F28A78}" type="presOf" srcId="{C8B6AED8-6BE1-41EE-8FFD-AD6880C418BA}" destId="{D127005C-FAA5-433C-91F5-C12F5D53B305}" srcOrd="0" destOrd="0" presId="urn:microsoft.com/office/officeart/2005/8/layout/radial2"/>
    <dgm:cxn modelId="{0E3D11C8-5957-4D18-B94B-A24BEE0B817B}" type="presOf" srcId="{8FCAC32D-DD13-4DE3-BB1A-04AE951DDCC5}" destId="{C8D2AF07-0FCF-48D5-87E8-618F44832E64}" srcOrd="0" destOrd="1" presId="urn:microsoft.com/office/officeart/2005/8/layout/radial2"/>
    <dgm:cxn modelId="{14009A29-EAA0-450F-B9A9-DE0031DFA9D3}" srcId="{6341C61D-1D75-42C8-BDE6-A728AB2A32E7}" destId="{10870234-C460-469C-97BC-3B4D0F3CD796}" srcOrd="2" destOrd="0" parTransId="{29E9B661-F7D8-42F2-A2F8-4D85BA947BF3}" sibTransId="{9573C678-5E65-4870-8D3C-46FCE0CB7D15}"/>
    <dgm:cxn modelId="{1D329EBC-DCC8-4014-99FA-886957EA2875}" srcId="{2ED8C392-D4BB-4739-AE3C-DAB9061CC3FB}" destId="{1DA553AE-598D-4940-95E4-26156818E487}" srcOrd="1" destOrd="0" parTransId="{C76701A5-82D6-4BDA-B3FC-1E6C7F33410E}" sibTransId="{B31460AC-7216-4C04-B422-3C7300D4E076}"/>
    <dgm:cxn modelId="{23354FD5-1E62-47D1-9D6C-DB98BC6E4838}" type="presOf" srcId="{560FE401-D58E-4ABD-A2FB-ADB2E1E2274C}" destId="{8D4C3729-389D-490E-A8C8-6CD85281A605}" srcOrd="0" destOrd="0" presId="urn:microsoft.com/office/officeart/2005/8/layout/radial2"/>
    <dgm:cxn modelId="{740BCC17-FC79-4CF2-A3B3-3486EACB9D6D}" type="presOf" srcId="{1DA553AE-598D-4940-95E4-26156818E487}" destId="{BAEEB689-349C-4359-9BE5-87D3089AF8DF}" srcOrd="0" destOrd="0" presId="urn:microsoft.com/office/officeart/2005/8/layout/radial2"/>
    <dgm:cxn modelId="{06582112-1A96-46EE-B7FA-0ED17D3D2165}" type="presOf" srcId="{D90D1F16-DA7D-41FB-B436-1E3B8AA55775}" destId="{965F6383-9DBC-4D42-ACB9-57F0B51A1659}" srcOrd="0" destOrd="0" presId="urn:microsoft.com/office/officeart/2005/8/layout/radial2"/>
    <dgm:cxn modelId="{EA45E85E-F32F-4BCE-A948-AA3CD965D69C}" srcId="{2ED8C392-D4BB-4739-AE3C-DAB9061CC3FB}" destId="{6341C61D-1D75-42C8-BDE6-A728AB2A32E7}" srcOrd="2" destOrd="0" parTransId="{D90D1F16-DA7D-41FB-B436-1E3B8AA55775}" sibTransId="{2D6B8B06-7B15-4E82-B506-051071E166CC}"/>
    <dgm:cxn modelId="{E1D6710B-05E8-47AE-81C8-6351F35C8C66}" type="presOf" srcId="{2ED8C392-D4BB-4739-AE3C-DAB9061CC3FB}" destId="{49EC2A57-2156-4138-97BC-627DFC0A1A83}" srcOrd="0" destOrd="0" presId="urn:microsoft.com/office/officeart/2005/8/layout/radial2"/>
    <dgm:cxn modelId="{44B2A2E0-9341-43AF-A42C-7CB8D5B8A195}" type="presOf" srcId="{343A7FEF-D899-4FFE-92FD-1D80F6A96404}" destId="{C8D2AF07-0FCF-48D5-87E8-618F44832E64}" srcOrd="0" destOrd="0" presId="urn:microsoft.com/office/officeart/2005/8/layout/radial2"/>
    <dgm:cxn modelId="{07918A95-3835-49A7-BD15-61B770B4BB5A}" type="presOf" srcId="{10870234-C460-469C-97BC-3B4D0F3CD796}" destId="{C8D2AF07-0FCF-48D5-87E8-618F44832E64}" srcOrd="0" destOrd="2" presId="urn:microsoft.com/office/officeart/2005/8/layout/radial2"/>
    <dgm:cxn modelId="{8EFA4A3E-2B83-46E6-A56A-B2AC9AD64862}" type="presOf" srcId="{6341C61D-1D75-42C8-BDE6-A728AB2A32E7}" destId="{D521B609-B1A5-46EA-BE89-93D3E1BC1A86}" srcOrd="0" destOrd="0" presId="urn:microsoft.com/office/officeart/2005/8/layout/radial2"/>
    <dgm:cxn modelId="{5B89B3DF-99C6-404A-B21A-1F4DC51D2D87}" type="presOf" srcId="{1E172237-72CA-46EC-B7BA-AF43782F5AA4}" destId="{4FDF5D2F-6CCC-4C85-8A73-91148EF00DBE}" srcOrd="0" destOrd="0" presId="urn:microsoft.com/office/officeart/2005/8/layout/radial2"/>
    <dgm:cxn modelId="{5C510D59-3D3D-40AD-A3BE-77BC2B0EADA1}" srcId="{2ED8C392-D4BB-4739-AE3C-DAB9061CC3FB}" destId="{0499A472-0FE3-4785-8B86-502D36B33AA3}" srcOrd="0" destOrd="0" parTransId="{C8B6AED8-6BE1-41EE-8FFD-AD6880C418BA}" sibTransId="{3CB35201-1201-4BEA-9D17-B6F26EAF0351}"/>
    <dgm:cxn modelId="{2D12449A-72E2-46F1-A5EB-F514BA3E20E2}" type="presOf" srcId="{89F51985-7952-447E-B6D3-7BB30B5A444E}" destId="{8D4C3729-389D-490E-A8C8-6CD85281A605}" srcOrd="0" destOrd="1" presId="urn:microsoft.com/office/officeart/2005/8/layout/radial2"/>
    <dgm:cxn modelId="{9438A1AF-E098-41F1-843F-709829CAEF5F}" type="presOf" srcId="{0499A472-0FE3-4785-8B86-502D36B33AA3}" destId="{11D09FA2-26AC-4B94-9026-92CC1AF13E25}" srcOrd="0" destOrd="0" presId="urn:microsoft.com/office/officeart/2005/8/layout/radial2"/>
    <dgm:cxn modelId="{0254E86D-8A06-4C5C-B7CF-E8A194CDD5F7}" srcId="{6341C61D-1D75-42C8-BDE6-A728AB2A32E7}" destId="{8FCAC32D-DD13-4DE3-BB1A-04AE951DDCC5}" srcOrd="1" destOrd="0" parTransId="{047A89BB-4F15-4816-9F78-2FFD20405120}" sibTransId="{A68F180A-94D3-45B2-A5B4-17A154FC90FB}"/>
    <dgm:cxn modelId="{23E53A18-A51C-42D9-9EDA-A6B26FAA4661}" srcId="{1DA553AE-598D-4940-95E4-26156818E487}" destId="{89F51985-7952-447E-B6D3-7BB30B5A444E}" srcOrd="1" destOrd="0" parTransId="{E4DDED46-219D-4818-847F-6CA3D8590665}" sibTransId="{13AB5285-E206-48A6-8AF4-03009C85606D}"/>
    <dgm:cxn modelId="{A297EF59-9FB7-4F51-8CA0-E0881A88A39B}" srcId="{0499A472-0FE3-4785-8B86-502D36B33AA3}" destId="{1E172237-72CA-46EC-B7BA-AF43782F5AA4}" srcOrd="0" destOrd="0" parTransId="{94149E7E-5B8A-438A-A3CD-3AAE930C3038}" sibTransId="{971FFA74-1FA6-4100-A45A-3B04049D3711}"/>
    <dgm:cxn modelId="{9331E0E0-B6B5-4487-A376-3386723C59AB}" srcId="{1DA553AE-598D-4940-95E4-26156818E487}" destId="{560FE401-D58E-4ABD-A2FB-ADB2E1E2274C}" srcOrd="0" destOrd="0" parTransId="{D5F256F6-A9DE-402D-B6C5-190BCC08DA73}" sibTransId="{98290D49-5385-41B1-8039-D7F7F65EBD0E}"/>
    <dgm:cxn modelId="{8A9BD657-F661-403C-8FB5-84D3D8955AA6}" type="presParOf" srcId="{49EC2A57-2156-4138-97BC-627DFC0A1A83}" destId="{EE288E70-C297-41AD-8522-297367A55367}" srcOrd="0" destOrd="0" presId="urn:microsoft.com/office/officeart/2005/8/layout/radial2"/>
    <dgm:cxn modelId="{5BC4F939-5276-40BE-B595-23137B97BC55}" type="presParOf" srcId="{EE288E70-C297-41AD-8522-297367A55367}" destId="{80E21D81-93AA-4BCD-8FDB-2A387D391335}" srcOrd="0" destOrd="0" presId="urn:microsoft.com/office/officeart/2005/8/layout/radial2"/>
    <dgm:cxn modelId="{76DE5D0F-0288-43AC-8DEB-E51B8AB28DE6}" type="presParOf" srcId="{80E21D81-93AA-4BCD-8FDB-2A387D391335}" destId="{79B494F7-8EC9-4153-BAA8-2DCC079CD151}" srcOrd="0" destOrd="0" presId="urn:microsoft.com/office/officeart/2005/8/layout/radial2"/>
    <dgm:cxn modelId="{9125F2F1-7895-43FE-B8C0-85D45A43DBB2}" type="presParOf" srcId="{80E21D81-93AA-4BCD-8FDB-2A387D391335}" destId="{9257E889-17B3-45DB-A51B-9F369C646808}" srcOrd="1" destOrd="0" presId="urn:microsoft.com/office/officeart/2005/8/layout/radial2"/>
    <dgm:cxn modelId="{F5802C47-F1B1-4517-BD1B-9D932AD365CD}" type="presParOf" srcId="{EE288E70-C297-41AD-8522-297367A55367}" destId="{D127005C-FAA5-433C-91F5-C12F5D53B305}" srcOrd="1" destOrd="0" presId="urn:microsoft.com/office/officeart/2005/8/layout/radial2"/>
    <dgm:cxn modelId="{C04E4A7D-A1B8-49E8-9AA3-05A5CEEEA76D}" type="presParOf" srcId="{EE288E70-C297-41AD-8522-297367A55367}" destId="{FC499878-E036-40C7-BE77-4ACF402C3EAC}" srcOrd="2" destOrd="0" presId="urn:microsoft.com/office/officeart/2005/8/layout/radial2"/>
    <dgm:cxn modelId="{CC6DBEA4-2A5D-4B9C-8612-9B6F3F897B4D}" type="presParOf" srcId="{FC499878-E036-40C7-BE77-4ACF402C3EAC}" destId="{11D09FA2-26AC-4B94-9026-92CC1AF13E25}" srcOrd="0" destOrd="0" presId="urn:microsoft.com/office/officeart/2005/8/layout/radial2"/>
    <dgm:cxn modelId="{0277B34F-B5C9-4DA4-A2F9-D5295522688D}" type="presParOf" srcId="{FC499878-E036-40C7-BE77-4ACF402C3EAC}" destId="{4FDF5D2F-6CCC-4C85-8A73-91148EF00DBE}" srcOrd="1" destOrd="0" presId="urn:microsoft.com/office/officeart/2005/8/layout/radial2"/>
    <dgm:cxn modelId="{9E518ABB-0040-4438-8255-17857942252E}" type="presParOf" srcId="{EE288E70-C297-41AD-8522-297367A55367}" destId="{B0B0E383-934C-4864-97D4-803C7768173D}" srcOrd="3" destOrd="0" presId="urn:microsoft.com/office/officeart/2005/8/layout/radial2"/>
    <dgm:cxn modelId="{05C22FEB-2156-4765-8EB7-7517B9AD8BD0}" type="presParOf" srcId="{EE288E70-C297-41AD-8522-297367A55367}" destId="{8CF3B9D1-C56E-49DA-964D-20F5D19723CC}" srcOrd="4" destOrd="0" presId="urn:microsoft.com/office/officeart/2005/8/layout/radial2"/>
    <dgm:cxn modelId="{DF72F9E9-A80D-4F87-9F1F-641926C37F67}" type="presParOf" srcId="{8CF3B9D1-C56E-49DA-964D-20F5D19723CC}" destId="{BAEEB689-349C-4359-9BE5-87D3089AF8DF}" srcOrd="0" destOrd="0" presId="urn:microsoft.com/office/officeart/2005/8/layout/radial2"/>
    <dgm:cxn modelId="{5C7C75C9-DFC5-44D0-A92C-D32E6474D112}" type="presParOf" srcId="{8CF3B9D1-C56E-49DA-964D-20F5D19723CC}" destId="{8D4C3729-389D-490E-A8C8-6CD85281A605}" srcOrd="1" destOrd="0" presId="urn:microsoft.com/office/officeart/2005/8/layout/radial2"/>
    <dgm:cxn modelId="{D5966594-8F6B-4273-B2FF-E5CF0DC5123D}" type="presParOf" srcId="{EE288E70-C297-41AD-8522-297367A55367}" destId="{965F6383-9DBC-4D42-ACB9-57F0B51A1659}" srcOrd="5" destOrd="0" presId="urn:microsoft.com/office/officeart/2005/8/layout/radial2"/>
    <dgm:cxn modelId="{5A1D6BAE-F2F0-4534-A249-D3BED00E03E0}" type="presParOf" srcId="{EE288E70-C297-41AD-8522-297367A55367}" destId="{3B3E07AD-7748-447E-BA97-3C373B7BE969}" srcOrd="6" destOrd="0" presId="urn:microsoft.com/office/officeart/2005/8/layout/radial2"/>
    <dgm:cxn modelId="{F3C7C1C3-FCC8-47C2-B9D4-F82ACC04A4CC}" type="presParOf" srcId="{3B3E07AD-7748-447E-BA97-3C373B7BE969}" destId="{D521B609-B1A5-46EA-BE89-93D3E1BC1A86}" srcOrd="0" destOrd="0" presId="urn:microsoft.com/office/officeart/2005/8/layout/radial2"/>
    <dgm:cxn modelId="{94AEC543-C533-4322-AF5E-E00374497B56}" type="presParOf" srcId="{3B3E07AD-7748-447E-BA97-3C373B7BE969}" destId="{C8D2AF07-0FCF-48D5-87E8-618F44832E6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57690-827E-4C32-BA83-6467F856A2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_tradnl"/>
        </a:p>
      </dgm:t>
    </dgm:pt>
    <dgm:pt modelId="{8B78495A-B02F-4C96-A64E-EEDA36671B0A}">
      <dgm:prSet/>
      <dgm:spPr/>
      <dgm:t>
        <a:bodyPr/>
        <a:lstStyle/>
        <a:p>
          <a:pPr rtl="0"/>
          <a:r>
            <a:rPr lang="es-ES_tradnl" b="0" i="0" baseline="0" dirty="0" smtClean="0"/>
            <a:t>Globalización…</a:t>
          </a:r>
          <a:endParaRPr lang="es-ES_tradnl" b="0" i="0" baseline="0" dirty="0"/>
        </a:p>
      </dgm:t>
    </dgm:pt>
    <dgm:pt modelId="{223A3BB0-5AAA-42B6-8347-4C0F76BFCB14}" type="parTrans" cxnId="{02BB6F46-5C01-44DA-A527-8909F80B1281}">
      <dgm:prSet/>
      <dgm:spPr/>
      <dgm:t>
        <a:bodyPr/>
        <a:lstStyle/>
        <a:p>
          <a:endParaRPr lang="es-ES_tradnl"/>
        </a:p>
      </dgm:t>
    </dgm:pt>
    <dgm:pt modelId="{2FD8FF1B-C430-4320-9406-0BFA1B356914}" type="sibTrans" cxnId="{02BB6F46-5C01-44DA-A527-8909F80B1281}">
      <dgm:prSet/>
      <dgm:spPr/>
      <dgm:t>
        <a:bodyPr/>
        <a:lstStyle/>
        <a:p>
          <a:endParaRPr lang="es-ES_tradnl"/>
        </a:p>
      </dgm:t>
    </dgm:pt>
    <dgm:pt modelId="{21AAD2D0-E2F1-4AC2-AE42-FC725C7C1371}" type="pres">
      <dgm:prSet presAssocID="{16757690-827E-4C32-BA83-6467F856A2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853545F5-195E-45B4-86C6-ACF6DFFA2B64}" type="pres">
      <dgm:prSet presAssocID="{8B78495A-B02F-4C96-A64E-EEDA36671B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02BB6F46-5C01-44DA-A527-8909F80B1281}" srcId="{16757690-827E-4C32-BA83-6467F856A2DB}" destId="{8B78495A-B02F-4C96-A64E-EEDA36671B0A}" srcOrd="0" destOrd="0" parTransId="{223A3BB0-5AAA-42B6-8347-4C0F76BFCB14}" sibTransId="{2FD8FF1B-C430-4320-9406-0BFA1B356914}"/>
    <dgm:cxn modelId="{087F5B02-94B7-4735-9DBD-0B410B4651D8}" type="presOf" srcId="{16757690-827E-4C32-BA83-6467F856A2DB}" destId="{21AAD2D0-E2F1-4AC2-AE42-FC725C7C1371}" srcOrd="0" destOrd="0" presId="urn:microsoft.com/office/officeart/2005/8/layout/vList2"/>
    <dgm:cxn modelId="{5C18A5E3-8472-4B6C-AD48-0E333F6EF0C9}" type="presOf" srcId="{8B78495A-B02F-4C96-A64E-EEDA36671B0A}" destId="{853545F5-195E-45B4-86C6-ACF6DFFA2B64}" srcOrd="0" destOrd="0" presId="urn:microsoft.com/office/officeart/2005/8/layout/vList2"/>
    <dgm:cxn modelId="{D42CB3F2-4965-40C0-8266-CFFDCF8A75CE}" type="presParOf" srcId="{21AAD2D0-E2F1-4AC2-AE42-FC725C7C1371}" destId="{853545F5-195E-45B4-86C6-ACF6DFFA2B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5F6383-9DBC-4D42-ACB9-57F0B51A1659}">
      <dsp:nvSpPr>
        <dsp:cNvPr id="0" name=""/>
        <dsp:cNvSpPr/>
      </dsp:nvSpPr>
      <dsp:spPr>
        <a:xfrm rot="2535466">
          <a:off x="1763192" y="2520758"/>
          <a:ext cx="546600" cy="60556"/>
        </a:xfrm>
        <a:custGeom>
          <a:avLst/>
          <a:gdLst/>
          <a:ahLst/>
          <a:cxnLst/>
          <a:rect l="0" t="0" r="0" b="0"/>
          <a:pathLst>
            <a:path>
              <a:moveTo>
                <a:pt x="0" y="30278"/>
              </a:moveTo>
              <a:lnTo>
                <a:pt x="546600" y="3027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0E383-934C-4864-97D4-803C7768173D}">
      <dsp:nvSpPr>
        <dsp:cNvPr id="0" name=""/>
        <dsp:cNvSpPr/>
      </dsp:nvSpPr>
      <dsp:spPr>
        <a:xfrm>
          <a:off x="1834215" y="1761219"/>
          <a:ext cx="616934" cy="60556"/>
        </a:xfrm>
        <a:custGeom>
          <a:avLst/>
          <a:gdLst/>
          <a:ahLst/>
          <a:cxnLst/>
          <a:rect l="0" t="0" r="0" b="0"/>
          <a:pathLst>
            <a:path>
              <a:moveTo>
                <a:pt x="0" y="30278"/>
              </a:moveTo>
              <a:lnTo>
                <a:pt x="616934" y="3027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005C-FAA5-433C-91F5-C12F5D53B305}">
      <dsp:nvSpPr>
        <dsp:cNvPr id="0" name=""/>
        <dsp:cNvSpPr/>
      </dsp:nvSpPr>
      <dsp:spPr>
        <a:xfrm rot="19064534">
          <a:off x="1763192" y="1001680"/>
          <a:ext cx="546600" cy="60556"/>
        </a:xfrm>
        <a:custGeom>
          <a:avLst/>
          <a:gdLst/>
          <a:ahLst/>
          <a:cxnLst/>
          <a:rect l="0" t="0" r="0" b="0"/>
          <a:pathLst>
            <a:path>
              <a:moveTo>
                <a:pt x="0" y="30278"/>
              </a:moveTo>
              <a:lnTo>
                <a:pt x="546600" y="3027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7E889-17B3-45DB-A51B-9F369C646808}">
      <dsp:nvSpPr>
        <dsp:cNvPr id="0" name=""/>
        <dsp:cNvSpPr/>
      </dsp:nvSpPr>
      <dsp:spPr>
        <a:xfrm>
          <a:off x="295272" y="886237"/>
          <a:ext cx="1810521" cy="181052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09FA2-26AC-4B94-9026-92CC1AF13E25}">
      <dsp:nvSpPr>
        <dsp:cNvPr id="0" name=""/>
        <dsp:cNvSpPr/>
      </dsp:nvSpPr>
      <dsp:spPr>
        <a:xfrm>
          <a:off x="2107073" y="614"/>
          <a:ext cx="1013543" cy="101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900" kern="1200" dirty="0" smtClean="0"/>
            <a:t>Económico</a:t>
          </a:r>
          <a:endParaRPr lang="es-ES_tradnl" sz="900" kern="1200" dirty="0"/>
        </a:p>
      </dsp:txBody>
      <dsp:txXfrm>
        <a:off x="2107073" y="614"/>
        <a:ext cx="1013543" cy="1013543"/>
      </dsp:txXfrm>
    </dsp:sp>
    <dsp:sp modelId="{4FDF5D2F-6CCC-4C85-8A73-91148EF00DBE}">
      <dsp:nvSpPr>
        <dsp:cNvPr id="0" name=""/>
        <dsp:cNvSpPr/>
      </dsp:nvSpPr>
      <dsp:spPr>
        <a:xfrm>
          <a:off x="3221971" y="614"/>
          <a:ext cx="1520315" cy="101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dirty="0" smtClean="0"/>
            <a:t>desnacionalización de los mercados políticas y sistemas legales</a:t>
          </a:r>
          <a:endParaRPr lang="es-ES_tradnl" sz="900" kern="1200" dirty="0"/>
        </a:p>
      </dsp:txBody>
      <dsp:txXfrm>
        <a:off x="3221971" y="614"/>
        <a:ext cx="1520315" cy="1013543"/>
      </dsp:txXfrm>
    </dsp:sp>
    <dsp:sp modelId="{BAEEB689-349C-4359-9BE5-87D3089AF8DF}">
      <dsp:nvSpPr>
        <dsp:cNvPr id="0" name=""/>
        <dsp:cNvSpPr/>
      </dsp:nvSpPr>
      <dsp:spPr>
        <a:xfrm>
          <a:off x="2451150" y="1284726"/>
          <a:ext cx="1013543" cy="101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900" kern="1200" dirty="0" smtClean="0"/>
            <a:t>Empresarial</a:t>
          </a:r>
          <a:endParaRPr lang="es-ES_tradnl" sz="900" kern="1200" dirty="0"/>
        </a:p>
      </dsp:txBody>
      <dsp:txXfrm>
        <a:off x="2451150" y="1284726"/>
        <a:ext cx="1013543" cy="1013543"/>
      </dsp:txXfrm>
    </dsp:sp>
    <dsp:sp modelId="{8D4C3729-389D-490E-A8C8-6CD85281A605}">
      <dsp:nvSpPr>
        <dsp:cNvPr id="0" name=""/>
        <dsp:cNvSpPr/>
      </dsp:nvSpPr>
      <dsp:spPr>
        <a:xfrm>
          <a:off x="3566047" y="1284726"/>
          <a:ext cx="1520315" cy="101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dirty="0" smtClean="0"/>
            <a:t>Tomar parte en la economía emergente global</a:t>
          </a:r>
          <a:endParaRPr lang="es-ES_trad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dirty="0" smtClean="0"/>
            <a:t>establecerse en los mercados extranjeros</a:t>
          </a:r>
          <a:endParaRPr lang="es-ES_tradnl" sz="900" kern="1200" dirty="0"/>
        </a:p>
      </dsp:txBody>
      <dsp:txXfrm>
        <a:off x="3566047" y="1284726"/>
        <a:ext cx="1520315" cy="1013543"/>
      </dsp:txXfrm>
    </dsp:sp>
    <dsp:sp modelId="{D521B609-B1A5-46EA-BE89-93D3E1BC1A86}">
      <dsp:nvSpPr>
        <dsp:cNvPr id="0" name=""/>
        <dsp:cNvSpPr/>
      </dsp:nvSpPr>
      <dsp:spPr>
        <a:xfrm>
          <a:off x="2107073" y="2568837"/>
          <a:ext cx="1013543" cy="101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900" kern="1200" dirty="0" smtClean="0"/>
            <a:t>Informático</a:t>
          </a:r>
          <a:endParaRPr lang="es-ES_tradnl" sz="900" kern="1200" dirty="0"/>
        </a:p>
      </dsp:txBody>
      <dsp:txXfrm>
        <a:off x="2107073" y="2568837"/>
        <a:ext cx="1013543" cy="1013543"/>
      </dsp:txXfrm>
    </dsp:sp>
    <dsp:sp modelId="{C8D2AF07-0FCF-48D5-87E8-618F44832E64}">
      <dsp:nvSpPr>
        <dsp:cNvPr id="0" name=""/>
        <dsp:cNvSpPr/>
      </dsp:nvSpPr>
      <dsp:spPr>
        <a:xfrm>
          <a:off x="3221971" y="2568837"/>
          <a:ext cx="1520315" cy="101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dirty="0" smtClean="0"/>
            <a:t>Adaptación de </a:t>
          </a:r>
          <a:r>
            <a:rPr lang="es-ES_tradnl" sz="900" kern="1200" dirty="0" err="1" smtClean="0"/>
            <a:t>sw</a:t>
          </a:r>
          <a:r>
            <a:rPr lang="es-ES_tradnl" sz="900" kern="1200" dirty="0" smtClean="0"/>
            <a:t> y web</a:t>
          </a:r>
          <a:endParaRPr lang="es-ES_trad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dirty="0" smtClean="0"/>
            <a:t>SW globalizado &lt;&gt; SW final + trad. IU</a:t>
          </a:r>
          <a:endParaRPr lang="es-ES_trad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dirty="0" smtClean="0"/>
            <a:t>Tener presente a lo largo de todo el desarrollo</a:t>
          </a:r>
          <a:endParaRPr lang="es-ES_tradnl" sz="900" kern="1200" dirty="0"/>
        </a:p>
      </dsp:txBody>
      <dsp:txXfrm>
        <a:off x="3221971" y="2568837"/>
        <a:ext cx="1520315" cy="101354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545F5-195E-45B4-86C6-ACF6DFFA2B64}">
      <dsp:nvSpPr>
        <dsp:cNvPr id="0" name=""/>
        <dsp:cNvSpPr/>
      </dsp:nvSpPr>
      <dsp:spPr>
        <a:xfrm>
          <a:off x="0" y="8928"/>
          <a:ext cx="30718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0" kern="1200" baseline="0" dirty="0" smtClean="0"/>
            <a:t>Globalización…</a:t>
          </a:r>
          <a:endParaRPr lang="es-ES_tradnl" sz="2600" b="0" i="0" kern="1200" baseline="0" dirty="0"/>
        </a:p>
      </dsp:txBody>
      <dsp:txXfrm>
        <a:off x="0" y="8928"/>
        <a:ext cx="3071834" cy="623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F456-03A3-4B19-A0E8-D15B37ECD5D5}" type="datetimeFigureOut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1F890-02B6-4CCD-A784-CBC513BD40B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1626D-5F8E-4D6C-B294-99109F3F6037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F686-1D94-4F7C-A215-5CCB0F889362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F397A-8BF2-4F24-8D99-D0E2F4E5542C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FC974D-1980-4222-A6D2-7EFAFFBFF8E2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B2034B-9695-49F9-B58B-66EE2897E686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983B2-D241-4646-BFE1-0D78D4DFC3FA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C41BA-22BF-4A39-99D9-BA8B71A9B4B5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1B505-27BD-44C3-96A1-99AEDC65C7D1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6EB16-8CF8-4427-98E7-D25F279B8BBF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11D84-27C7-458D-A334-2E19B605B95D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49764-28D7-4E2C-B8F1-11399D325D0B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grayscl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AF198C-5901-4468-A2D5-B9DDCCB61784}" type="datetime1">
              <a:rPr lang="es-ES_tradnl" smtClean="0"/>
              <a:pPr/>
              <a:t>10/05/2014</a:t>
            </a:fld>
            <a:endParaRPr lang="es-ES_tradn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s-ES_tradnl" smtClean="0"/>
              <a:t>Segundo Semestre 2010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68673B-1570-4456-B3F8-72D671EFD24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94756.aspx" TargetMode="External"/><Relationship Id="rId2" Type="http://schemas.openxmlformats.org/officeDocument/2006/relationships/hyperlink" Target="http://accurapid.com/journal/37localizacion.ht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w3.org/International/technique-index?topic=user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3714752"/>
            <a:ext cx="8208912" cy="1233494"/>
          </a:xfrm>
        </p:spPr>
        <p:txBody>
          <a:bodyPr>
            <a:noAutofit/>
          </a:bodyPr>
          <a:lstStyle/>
          <a:p>
            <a:pPr algn="ctr"/>
            <a:r>
              <a:rPr lang="es-ES_tradnl" sz="3000" dirty="0" smtClean="0"/>
              <a:t>Evaluación de un algoritmo genético celular para el problema de corte de piezas</a:t>
            </a:r>
            <a:endParaRPr lang="es-ES_tradnl" sz="3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5301208"/>
            <a:ext cx="7632848" cy="119962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ES_tradnl" sz="2800" dirty="0" smtClean="0"/>
              <a:t>Interacción humano computador</a:t>
            </a:r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Profesor: Fernando Guajardo</a:t>
            </a:r>
          </a:p>
          <a:p>
            <a:pPr algn="ctr"/>
            <a:r>
              <a:rPr lang="es-ES_tradnl" dirty="0" smtClean="0"/>
              <a:t>Expositor: Diego Soto</a:t>
            </a:r>
          </a:p>
          <a:p>
            <a:pPr algn="ctr"/>
            <a:r>
              <a:rPr lang="es-ES_tradnl" dirty="0" smtClean="0"/>
              <a:t>Segundo semestre 2010</a:t>
            </a:r>
          </a:p>
          <a:p>
            <a:endParaRPr lang="es-ES_tradnl" dirty="0"/>
          </a:p>
        </p:txBody>
      </p:sp>
      <p:pic>
        <p:nvPicPr>
          <p:cNvPr id="9" name="8 Imagen" descr="http://www.usach.cl/arch/img/Logos/Logo-Monocolor-Negro_PNG.png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764292" y="428604"/>
            <a:ext cx="912164" cy="127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 descr="i18n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4000" contrast="38000"/>
          </a:blip>
          <a:stretch>
            <a:fillRect/>
          </a:stretch>
        </p:blipFill>
        <p:spPr>
          <a:xfrm>
            <a:off x="2500298" y="571481"/>
            <a:ext cx="4248150" cy="2065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(8/9)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7/30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 fontScale="85000" lnSpcReduction="20000"/>
          </a:bodyPr>
          <a:lstStyle/>
          <a:p>
            <a:r>
              <a:rPr lang="es-ES_tradnl" sz="26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Uso de variables</a:t>
            </a:r>
          </a:p>
          <a:p>
            <a:pPr lvl="1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El profesor %1% ya tiene asignada una clase para el %2% de %3%</a:t>
            </a:r>
          </a:p>
          <a:p>
            <a:pPr lvl="2"/>
            <a:endParaRPr lang="es-ES_tradnl" dirty="0" smtClean="0"/>
          </a:p>
          <a:p>
            <a:pPr lvl="3"/>
            <a:r>
              <a:rPr lang="es-ES_tradnl" dirty="0" smtClean="0"/>
              <a:t>El profesor Pedro Echeverría ya tiene asignada una clase para el cuatro de marzo</a:t>
            </a:r>
          </a:p>
          <a:p>
            <a:pPr lvl="3">
              <a:buNone/>
            </a:pPr>
            <a:endParaRPr lang="es-ES_tradnl" dirty="0" smtClean="0"/>
          </a:p>
          <a:p>
            <a:pPr lvl="3"/>
            <a:r>
              <a:rPr lang="es-ES_tradnl" dirty="0" smtClean="0"/>
              <a:t>El profesor ayudante ya tiene asignada una clase para el grupo-prácticas de Francés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(9/9)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8/30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 fontScale="70000" lnSpcReduction="20000"/>
          </a:bodyPr>
          <a:lstStyle/>
          <a:p>
            <a:r>
              <a:rPr lang="es-ES_tradnl" sz="32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Diseño de interfaz</a:t>
            </a:r>
          </a:p>
          <a:p>
            <a:pPr lvl="1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Traductor debe saber en qué lugar de la aplicación aparecerá cada cadena o cada término</a:t>
            </a:r>
          </a:p>
          <a:p>
            <a:pPr lvl="3"/>
            <a:r>
              <a:rPr lang="es-ES_tradnl" dirty="0" smtClean="0"/>
              <a:t>Saber el contexto</a:t>
            </a:r>
          </a:p>
          <a:p>
            <a:pPr lvl="3"/>
            <a:r>
              <a:rPr lang="es-ES_tradnl" dirty="0" smtClean="0"/>
              <a:t>Saber los cambios formales que deben hacerse a la interfaz</a:t>
            </a:r>
          </a:p>
          <a:p>
            <a:pPr lvl="4"/>
            <a:r>
              <a:rPr lang="es-ES_tradnl" dirty="0" smtClean="0"/>
              <a:t>Problemas de espacio</a:t>
            </a:r>
          </a:p>
          <a:p>
            <a:pPr lvl="4"/>
            <a:r>
              <a:rPr lang="es-ES_tradnl" dirty="0" smtClean="0"/>
              <a:t>Abreviaturas</a:t>
            </a:r>
          </a:p>
          <a:p>
            <a:pPr lvl="5"/>
            <a:r>
              <a:rPr lang="es-ES_tradnl" dirty="0" smtClean="0"/>
              <a:t>profesor -&gt; </a:t>
            </a:r>
            <a:r>
              <a:rPr lang="es-ES_tradnl" dirty="0" err="1" smtClean="0"/>
              <a:t>prof.</a:t>
            </a:r>
            <a:r>
              <a:rPr lang="es-ES_tradnl" dirty="0" smtClean="0"/>
              <a:t>		</a:t>
            </a:r>
            <a:r>
              <a:rPr lang="es-ES_tradnl" dirty="0" err="1" smtClean="0"/>
              <a:t>irakaslea</a:t>
            </a:r>
            <a:r>
              <a:rPr lang="es-ES_tradnl" dirty="0" smtClean="0"/>
              <a:t> </a:t>
            </a:r>
          </a:p>
          <a:p>
            <a:pPr lvl="5"/>
            <a:r>
              <a:rPr lang="es-ES_tradnl" dirty="0" smtClean="0"/>
              <a:t>asignaturas -&gt; </a:t>
            </a:r>
            <a:r>
              <a:rPr lang="es-ES_tradnl" dirty="0" err="1" smtClean="0"/>
              <a:t>asig</a:t>
            </a:r>
            <a:r>
              <a:rPr lang="es-ES_tradnl" dirty="0" smtClean="0"/>
              <a:t>.	</a:t>
            </a:r>
            <a:r>
              <a:rPr lang="es-ES_tradnl" dirty="0" err="1" smtClean="0"/>
              <a:t>Irakasgaia</a:t>
            </a:r>
            <a:endParaRPr lang="es-ES_tradnl" dirty="0" smtClean="0"/>
          </a:p>
          <a:p>
            <a:pPr lvl="5"/>
            <a:r>
              <a:rPr lang="es-ES_tradnl" dirty="0" smtClean="0"/>
              <a:t>docencia -&gt; </a:t>
            </a:r>
            <a:r>
              <a:rPr lang="es-ES_tradnl" dirty="0" err="1" smtClean="0"/>
              <a:t>docenc</a:t>
            </a:r>
            <a:r>
              <a:rPr lang="es-ES_tradnl" dirty="0" smtClean="0"/>
              <a:t>.	</a:t>
            </a:r>
            <a:r>
              <a:rPr lang="es-ES_tradnl" dirty="0" err="1" smtClean="0"/>
              <a:t>Irakaslana</a:t>
            </a:r>
            <a:endParaRPr lang="es-ES_tradnl" dirty="0" smtClean="0"/>
          </a:p>
          <a:p>
            <a:pPr lvl="5"/>
            <a:endParaRPr lang="es-ES_tradnl" dirty="0" smtClean="0"/>
          </a:p>
          <a:p>
            <a:pPr lvl="5"/>
            <a:r>
              <a:rPr lang="es-ES_tradnl" dirty="0" smtClean="0"/>
              <a:t>depto. -&gt; </a:t>
            </a:r>
            <a:r>
              <a:rPr lang="es-ES_tradnl" dirty="0" err="1" smtClean="0"/>
              <a:t>saila</a:t>
            </a:r>
            <a:endParaRPr lang="es-ES_tradnl" dirty="0" smtClean="0"/>
          </a:p>
          <a:p>
            <a:pPr lvl="5"/>
            <a:r>
              <a:rPr lang="es-ES_tradnl" dirty="0" smtClean="0"/>
              <a:t>pero departamento -&gt; </a:t>
            </a:r>
            <a:r>
              <a:rPr lang="es-ES_tradnl" dirty="0" err="1" smtClean="0"/>
              <a:t>saila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Internacionalización i18n (1/3)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9/30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4000528"/>
          </a:xfrm>
        </p:spPr>
        <p:txBody>
          <a:bodyPr>
            <a:normAutofit lnSpcReduction="10000"/>
          </a:bodyPr>
          <a:lstStyle/>
          <a:p>
            <a:r>
              <a:rPr lang="es-ES_tradnl" sz="1400" dirty="0" smtClean="0"/>
              <a:t>Modo de diseño de software</a:t>
            </a:r>
          </a:p>
          <a:p>
            <a:pPr>
              <a:buNone/>
            </a:pPr>
            <a:endParaRPr lang="es-ES_tradnl" sz="1400" dirty="0" smtClean="0"/>
          </a:p>
          <a:p>
            <a:r>
              <a:rPr lang="es-ES_tradnl" sz="1400" dirty="0" smtClean="0"/>
              <a:t>código central debe tener una configuración regional neutra y debe poder admitir diversos idiomas</a:t>
            </a:r>
          </a:p>
          <a:p>
            <a:pPr lvl="1"/>
            <a:r>
              <a:rPr lang="es-ES_tradnl" sz="1400" dirty="0" smtClean="0"/>
              <a:t>No vincular producto a las necesidades de un determinado lugar</a:t>
            </a:r>
          </a:p>
          <a:p>
            <a:pPr lvl="1"/>
            <a:r>
              <a:rPr lang="es-ES_tradnl" sz="1400" dirty="0" smtClean="0"/>
              <a:t>Independiente de cualquier idioma</a:t>
            </a:r>
          </a:p>
          <a:p>
            <a:pPr lvl="1"/>
            <a:endParaRPr lang="es-ES_tradnl" sz="1400" dirty="0" smtClean="0"/>
          </a:p>
          <a:p>
            <a:r>
              <a:rPr lang="es-ES_tradnl" sz="1400" dirty="0" smtClean="0"/>
              <a:t>ser usadas en distintas regiones geográficas y en diferentes idiomas sin necesidad de cambiar el componente central del código.</a:t>
            </a:r>
          </a:p>
          <a:p>
            <a:pPr lvl="1"/>
            <a:r>
              <a:rPr lang="es-ES_tradnl" sz="1400" dirty="0" smtClean="0"/>
              <a:t>se hace durante la fase de diseño y desarrollo del producto</a:t>
            </a:r>
          </a:p>
          <a:p>
            <a:pPr lvl="1"/>
            <a:endParaRPr lang="es-ES_tradnl" sz="1400" dirty="0" smtClean="0"/>
          </a:p>
          <a:p>
            <a:r>
              <a:rPr lang="es-ES_tradnl" sz="1400" dirty="0" smtClean="0"/>
              <a:t>aislar elementos específicos del idioma: formato de fechas, números, moneda, ms, </a:t>
            </a:r>
            <a:r>
              <a:rPr lang="es-ES_tradnl" sz="1400" dirty="0" err="1" smtClean="0"/>
              <a:t>etc</a:t>
            </a:r>
            <a:endParaRPr lang="es-ES_tradnl" sz="1400" dirty="0" smtClean="0"/>
          </a:p>
          <a:p>
            <a:pPr lvl="1"/>
            <a:r>
              <a:rPr lang="es-ES_tradnl" sz="1200" dirty="0" smtClean="0"/>
              <a:t>Código ejecutable independiente de los recursos localizables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Internacionalización i18n (2/3)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10/30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5494574" cy="315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Internacionalización i18n (3/3)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11/30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Ventajas de la internacionalización</a:t>
            </a:r>
          </a:p>
          <a:p>
            <a:pPr>
              <a:buNone/>
            </a:pPr>
            <a:endParaRPr lang="es-ES_tradnl" sz="1800" dirty="0" smtClean="0"/>
          </a:p>
          <a:p>
            <a:pPr lvl="1"/>
            <a:r>
              <a:rPr lang="es-ES_tradnl" sz="1800" dirty="0" smtClean="0"/>
              <a:t>Se pueden lanzar aplicaciones localizadas al mercado más rápidamente</a:t>
            </a:r>
          </a:p>
          <a:p>
            <a:pPr lvl="1"/>
            <a:r>
              <a:rPr lang="es-ES_tradnl" sz="1800" dirty="0" smtClean="0"/>
              <a:t>Se puede agregar rápidamente compatibilidad para nuevas referencias culturales</a:t>
            </a:r>
          </a:p>
          <a:p>
            <a:pPr lvl="1"/>
            <a:r>
              <a:rPr lang="es-ES_tradnl" sz="1800" dirty="0" smtClean="0"/>
              <a:t>Se aprovechan los recursos de manera más eficaz</a:t>
            </a:r>
          </a:p>
          <a:p>
            <a:pPr lvl="1"/>
            <a:r>
              <a:rPr lang="es-ES_tradnl" sz="1800" dirty="0" smtClean="0"/>
              <a:t>La aplicación es más fácil de mantener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Localización l10n (1/3)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12/30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Adaptación de una aplicación previamente internacionalizada a las necesidades lingüísticas y culturales de un país o región</a:t>
            </a:r>
          </a:p>
          <a:p>
            <a:r>
              <a:rPr lang="es-ES_tradnl" sz="1800" dirty="0" smtClean="0"/>
              <a:t>Añade componentes específicos de la cultura y traduce texto</a:t>
            </a:r>
          </a:p>
          <a:p>
            <a:r>
              <a:rPr lang="es-ES_tradnl" sz="1800" dirty="0" smtClean="0"/>
              <a:t>tareas técnicas complejas:</a:t>
            </a:r>
          </a:p>
          <a:p>
            <a:pPr lvl="1"/>
            <a:r>
              <a:rPr lang="es-ES_tradnl" sz="1600" dirty="0" smtClean="0"/>
              <a:t>Traductores, ingenieros, diseñadores gráficos, programadores y gestores de proyecto	</a:t>
            </a:r>
          </a:p>
          <a:p>
            <a:r>
              <a:rPr lang="es-ES_tradnl" sz="1800" dirty="0" smtClean="0"/>
              <a:t>Producto final sebe ser tal que el usuario no perciba que el producto fue originalmente creado en otro idioma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Localización l10n (2/3)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13/30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45529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Localización l10n (3/3)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14/30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8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300039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857628"/>
            <a:ext cx="4340223" cy="176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Estándares internacionales (1/4)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15/30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2571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1800" b="1" dirty="0" smtClean="0"/>
              <a:t>Unicode</a:t>
            </a:r>
          </a:p>
          <a:p>
            <a:pPr lvl="1"/>
            <a:endParaRPr lang="es-ES_tradnl" sz="1600" dirty="0" smtClean="0"/>
          </a:p>
          <a:p>
            <a:r>
              <a:rPr lang="es-ES_tradnl" sz="1800" dirty="0" smtClean="0"/>
              <a:t>Antes la mayoría de </a:t>
            </a:r>
            <a:r>
              <a:rPr lang="es-ES_tradnl" sz="1800" dirty="0" err="1" smtClean="0"/>
              <a:t>pc</a:t>
            </a:r>
            <a:r>
              <a:rPr lang="es-ES_tradnl" sz="1800" dirty="0" smtClean="0"/>
              <a:t> manejaban un único idioma, el ingles</a:t>
            </a:r>
          </a:p>
          <a:p>
            <a:r>
              <a:rPr lang="es-ES_tradnl" sz="1800" dirty="0" smtClean="0"/>
              <a:t>Cada </a:t>
            </a:r>
            <a:r>
              <a:rPr lang="es-ES_tradnl" sz="1800" dirty="0" err="1" smtClean="0"/>
              <a:t>carater</a:t>
            </a:r>
            <a:r>
              <a:rPr lang="es-ES_tradnl" sz="1800" dirty="0" smtClean="0"/>
              <a:t> estaba representado por un único valor numérico. Para representar todos los caracteres posibles se necesitaban 128 valores </a:t>
            </a:r>
            <a:r>
              <a:rPr lang="es-ES_tradnl" sz="1800" dirty="0" smtClean="0">
                <a:sym typeface="Wingdings" pitchFamily="2" charset="2"/>
              </a:rPr>
              <a:t> </a:t>
            </a:r>
            <a:r>
              <a:rPr lang="es-ES_tradnl" sz="1800" dirty="0" err="1" smtClean="0">
                <a:sym typeface="Wingdings" pitchFamily="2" charset="2"/>
              </a:rPr>
              <a:t>sist</a:t>
            </a:r>
            <a:r>
              <a:rPr lang="es-ES_tradnl" sz="1800" dirty="0" smtClean="0">
                <a:sym typeface="Wingdings" pitchFamily="2" charset="2"/>
              </a:rPr>
              <a:t>. </a:t>
            </a:r>
            <a:r>
              <a:rPr lang="es-ES_tradnl" sz="1800" dirty="0" err="1" smtClean="0">
                <a:sym typeface="Wingdings" pitchFamily="2" charset="2"/>
              </a:rPr>
              <a:t>ascii</a:t>
            </a:r>
            <a:endParaRPr lang="es-ES_tradnl" sz="1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071942"/>
            <a:ext cx="2838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Estándares internacionales (2/4)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16/30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143116"/>
            <a:ext cx="46767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714348" y="171448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s-ES_tradnl" b="1" dirty="0" smtClean="0"/>
              <a:t>Unicode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14348" y="4643446"/>
            <a:ext cx="4857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_tradnl" dirty="0" smtClean="0"/>
              <a:t>Mundo de la informática se fue extendiendo </a:t>
            </a:r>
            <a:r>
              <a:rPr lang="es-ES_tradnl" dirty="0" smtClean="0">
                <a:sym typeface="Wingdings" pitchFamily="2" charset="2"/>
              </a:rPr>
              <a:t> nuevos idiomas  </a:t>
            </a:r>
            <a:r>
              <a:rPr lang="es-ES_tradnl" dirty="0" err="1" smtClean="0">
                <a:sym typeface="Wingdings" pitchFamily="2" charset="2"/>
              </a:rPr>
              <a:t>ascii</a:t>
            </a:r>
            <a:r>
              <a:rPr lang="es-ES_tradnl" dirty="0" smtClean="0">
                <a:sym typeface="Wingdings" pitchFamily="2" charset="2"/>
              </a:rPr>
              <a:t> quedó obsoleto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Contenidos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</p:spTree>
    <p:controls>
      <p:control spid="11267" name="ShockwaveFlash1" r:id="rId2" imgW="6551640" imgH="39607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Estándares internacionales (3/4)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17/30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14348" y="1714489"/>
            <a:ext cx="50720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/>
              <a:t>Unicode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Se utilizó un 8º bit para codificar los “caracteres extendidos”. (128-255)</a:t>
            </a:r>
          </a:p>
          <a:p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Sin embargo existen idiomas como el chino </a:t>
            </a:r>
            <a:r>
              <a:rPr lang="es-ES_tradnl" dirty="0" smtClean="0">
                <a:sym typeface="Wingdings" pitchFamily="2" charset="2"/>
              </a:rPr>
              <a:t> + de 10.000 caracteres</a:t>
            </a:r>
          </a:p>
          <a:p>
            <a:endParaRPr lang="es-ES_tradnl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_tradnl" dirty="0" smtClean="0">
                <a:sym typeface="Wingdings" pitchFamily="2" charset="2"/>
              </a:rPr>
              <a:t> Luego, surgió un complejo sistema de codificación de doble byte y diversas variantes</a:t>
            </a:r>
          </a:p>
          <a:p>
            <a:pPr>
              <a:buFont typeface="Arial" pitchFamily="34" charset="0"/>
              <a:buChar char="•"/>
            </a:pPr>
            <a:endParaRPr lang="es-ES_tradnl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_tradnl" dirty="0" smtClean="0">
                <a:sym typeface="Wingdings" pitchFamily="2" charset="2"/>
              </a:rPr>
              <a:t> Unificar sistema de codificación </a:t>
            </a:r>
          </a:p>
          <a:p>
            <a:r>
              <a:rPr lang="es-ES_tradnl" dirty="0" smtClean="0">
                <a:sym typeface="Wingdings" pitchFamily="2" charset="2"/>
              </a:rPr>
              <a:t> UNICODE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Estándares internacionales (4/4)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18/30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14348" y="1714489"/>
            <a:ext cx="5072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/>
              <a:t>Unicode</a:t>
            </a:r>
          </a:p>
          <a:p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Uso extendido en la actualidad: XML, HTML, </a:t>
            </a:r>
            <a:r>
              <a:rPr lang="es-ES_tradnl" dirty="0" err="1" smtClean="0"/>
              <a:t>Jscript</a:t>
            </a:r>
            <a:r>
              <a:rPr lang="es-ES_tradnl" dirty="0" smtClean="0"/>
              <a:t>, C#, </a:t>
            </a:r>
            <a:r>
              <a:rPr lang="es-ES_tradnl" dirty="0" err="1" smtClean="0"/>
              <a:t>etc</a:t>
            </a:r>
            <a:endParaRPr lang="es-ES_tradnl" dirty="0" smtClean="0">
              <a:sym typeface="Wingdings" pitchFamily="2" charset="2"/>
            </a:endParaRPr>
          </a:p>
          <a:p>
            <a:endParaRPr lang="es-ES_tradnl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_tradnl" dirty="0" smtClean="0">
                <a:sym typeface="Wingdings" pitchFamily="2" charset="2"/>
              </a:rPr>
              <a:t> Puede codificar formas de 8, 16 y 32 bits. </a:t>
            </a:r>
          </a:p>
          <a:p>
            <a:pPr>
              <a:buFont typeface="Arial" pitchFamily="34" charset="0"/>
              <a:buChar char="•"/>
            </a:pPr>
            <a:endParaRPr lang="es-ES_tradnl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_tradnl" dirty="0" smtClean="0">
                <a:sym typeface="Wingdings" pitchFamily="2" charset="2"/>
              </a:rPr>
              <a:t> Con puntos de código distribuidos en 17 niveles, cada uno de los cuales permite generar 65.000 caracteres.</a:t>
            </a:r>
          </a:p>
          <a:p>
            <a:pPr>
              <a:buFont typeface="Arial" pitchFamily="34" charset="0"/>
              <a:buChar char="•"/>
            </a:pPr>
            <a:endParaRPr lang="es-ES_tradnl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_tradnl" dirty="0" smtClean="0">
                <a:sym typeface="Wingdings" pitchFamily="2" charset="2"/>
              </a:rPr>
              <a:t> Los caracteres del nivel 0 se usan para representar la mayoría de los alfabetos</a:t>
            </a:r>
          </a:p>
          <a:p>
            <a:pPr>
              <a:buFont typeface="Arial" pitchFamily="34" charset="0"/>
              <a:buChar char="•"/>
            </a:pPr>
            <a:endParaRPr lang="es-ES_tradnl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s-ES_tradnl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(1/8)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19/30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4000528"/>
          </a:xfrm>
        </p:spPr>
        <p:txBody>
          <a:bodyPr>
            <a:normAutofit lnSpcReduction="10000"/>
          </a:bodyPr>
          <a:lstStyle/>
          <a:p>
            <a:r>
              <a:rPr lang="es-ES_tradnl" sz="1600" dirty="0" smtClean="0"/>
              <a:t>Qué es lo que va a ser internacionalizado</a:t>
            </a:r>
          </a:p>
          <a:p>
            <a:r>
              <a:rPr lang="es-ES_tradnl" sz="1600" dirty="0" smtClean="0"/>
              <a:t>CSS </a:t>
            </a:r>
            <a:r>
              <a:rPr lang="es-ES_tradnl" sz="1600" dirty="0" smtClean="0">
                <a:sym typeface="Wingdings" pitchFamily="2" charset="2"/>
              </a:rPr>
              <a:t> separar diseño de componentes con el 	del contenido</a:t>
            </a:r>
            <a:endParaRPr lang="es-ES_tradnl" sz="1600" dirty="0" smtClean="0"/>
          </a:p>
          <a:p>
            <a:r>
              <a:rPr lang="es-ES_tradnl" sz="1600" dirty="0" smtClean="0"/>
              <a:t>Rescatar selección del idioma </a:t>
            </a:r>
            <a:r>
              <a:rPr lang="es-ES_tradnl" sz="1600" dirty="0" smtClean="0">
                <a:sym typeface="Wingdings" pitchFamily="2" charset="2"/>
              </a:rPr>
              <a:t> variable de perfil</a:t>
            </a:r>
          </a:p>
          <a:p>
            <a:r>
              <a:rPr lang="es-ES_tradnl" sz="1600" dirty="0" err="1" smtClean="0">
                <a:sym typeface="Wingdings" pitchFamily="2" charset="2"/>
              </a:rPr>
              <a:t>System.Globalizacion</a:t>
            </a:r>
            <a:r>
              <a:rPr lang="es-ES_tradnl" sz="1600" dirty="0" smtClean="0">
                <a:sym typeface="Wingdings" pitchFamily="2" charset="2"/>
              </a:rPr>
              <a:t> -&gt; </a:t>
            </a:r>
            <a:r>
              <a:rPr lang="es-ES_tradnl" sz="1600" dirty="0" err="1" smtClean="0">
                <a:sym typeface="Wingdings" pitchFamily="2" charset="2"/>
              </a:rPr>
              <a:t>culture</a:t>
            </a:r>
            <a:r>
              <a:rPr lang="es-ES_tradnl" sz="1600" dirty="0" smtClean="0">
                <a:sym typeface="Wingdings" pitchFamily="2" charset="2"/>
              </a:rPr>
              <a:t>, </a:t>
            </a:r>
            <a:r>
              <a:rPr lang="es-ES_tradnl" sz="1600" dirty="0" err="1" smtClean="0">
                <a:sym typeface="Wingdings" pitchFamily="2" charset="2"/>
              </a:rPr>
              <a:t>UICulture</a:t>
            </a:r>
            <a:endParaRPr lang="es-ES_tradnl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-&gt; Determina los resultados de las funciones dependientes de la cultura: formatos fechas, monedas, </a:t>
            </a:r>
            <a:r>
              <a:rPr lang="es-ES_tradnl" sz="1400" dirty="0" err="1" smtClean="0">
                <a:sym typeface="Wingdings" pitchFamily="2" charset="2"/>
              </a:rPr>
              <a:t>etc</a:t>
            </a:r>
            <a:endParaRPr lang="es-ES_tradnl" sz="1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-&gt; Determina qué archivos de recursos serán cargados en la página</a:t>
            </a:r>
          </a:p>
          <a:p>
            <a:r>
              <a:rPr lang="es-ES_tradnl" sz="1600" dirty="0" smtClean="0">
                <a:sym typeface="Wingdings" pitchFamily="2" charset="2"/>
              </a:rPr>
              <a:t>Uso de archivos de recursos</a:t>
            </a: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-&gt; Contienen todo el texto traducible</a:t>
            </a: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-&gt; Tamaños y coordenadas</a:t>
            </a: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-&gt; Son asignados a la ref. cultural en tiempo de ejecución. Incluyen en su nombre ref. cultural</a:t>
            </a: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	</a:t>
            </a:r>
            <a:r>
              <a:rPr lang="es-ES_tradnl" sz="1400" dirty="0" err="1" smtClean="0">
                <a:sym typeface="Wingdings" pitchFamily="2" charset="2"/>
              </a:rPr>
              <a:t>Ej</a:t>
            </a:r>
            <a:r>
              <a:rPr lang="es-ES_tradnl" sz="1400" dirty="0" smtClean="0">
                <a:sym typeface="Wingdings" pitchFamily="2" charset="2"/>
              </a:rPr>
              <a:t>: “</a:t>
            </a:r>
            <a:r>
              <a:rPr lang="es-ES_tradnl" sz="1400" dirty="0" err="1" smtClean="0">
                <a:sym typeface="Wingdings" pitchFamily="2" charset="2"/>
              </a:rPr>
              <a:t>Default_aspx.en-us.resx</a:t>
            </a:r>
            <a:r>
              <a:rPr lang="es-ES_tradnl" sz="1400" dirty="0" smtClean="0"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(2/8)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20/30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 lnSpcReduction="10000"/>
          </a:bodyPr>
          <a:lstStyle/>
          <a:p>
            <a:r>
              <a:rPr lang="es-ES_tradnl" sz="1600" dirty="0" smtClean="0"/>
              <a:t>Configuraciones regionales y referencias culturales</a:t>
            </a:r>
          </a:p>
          <a:p>
            <a:pPr>
              <a:buNone/>
            </a:pPr>
            <a:r>
              <a:rPr lang="es-ES_tradnl" sz="1600" dirty="0" smtClean="0"/>
              <a:t>IDIOMA:</a:t>
            </a:r>
          </a:p>
          <a:p>
            <a:pPr lvl="1"/>
            <a:r>
              <a:rPr lang="es-ES_tradnl" sz="1400" b="1" dirty="0" err="1" smtClean="0"/>
              <a:t>Bidireccionalidad</a:t>
            </a:r>
            <a:r>
              <a:rPr lang="es-ES_tradnl" sz="1400" b="1" dirty="0" smtClean="0"/>
              <a:t>:</a:t>
            </a:r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r>
              <a:rPr lang="es-ES_tradnl" sz="1400" b="1" dirty="0" smtClean="0"/>
              <a:t>Saltos de palabras</a:t>
            </a:r>
          </a:p>
          <a:p>
            <a:pPr lvl="1"/>
            <a:r>
              <a:rPr lang="es-ES_tradnl" sz="1400" b="1" dirty="0" smtClean="0"/>
              <a:t>Diferencias en los teclados</a:t>
            </a:r>
          </a:p>
          <a:p>
            <a:pPr lvl="1"/>
            <a:endParaRPr lang="es-ES_tradnl" sz="1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000372"/>
            <a:ext cx="4648200" cy="209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(3/8)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21/30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Configuraciones regionales y referencias culturales</a:t>
            </a:r>
          </a:p>
          <a:p>
            <a:pPr>
              <a:buNone/>
            </a:pPr>
            <a:r>
              <a:rPr lang="es-ES_tradnl" sz="1600" dirty="0" smtClean="0"/>
              <a:t>FORMATO:</a:t>
            </a:r>
          </a:p>
          <a:p>
            <a:pPr lvl="1"/>
            <a:r>
              <a:rPr lang="es-ES_tradnl" sz="1400" b="1" dirty="0" smtClean="0"/>
              <a:t>Diferencias en los calendarios:</a:t>
            </a:r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/>
            <a:endParaRPr lang="es-ES_tradnl" sz="1400" b="1" dirty="0" smtClean="0"/>
          </a:p>
          <a:p>
            <a:pPr lvl="1">
              <a:buNone/>
            </a:pPr>
            <a:endParaRPr lang="es-ES_tradnl" sz="1400" b="1" dirty="0" smtClean="0"/>
          </a:p>
          <a:p>
            <a:pPr lvl="1"/>
            <a:r>
              <a:rPr lang="es-ES_tradnl" sz="1400" b="1" dirty="0" smtClean="0"/>
              <a:t>Formato de hora</a:t>
            </a:r>
          </a:p>
          <a:p>
            <a:pPr lvl="1"/>
            <a:endParaRPr lang="es-ES_tradnl" sz="1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000372"/>
            <a:ext cx="3076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572008"/>
            <a:ext cx="3314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5072074"/>
            <a:ext cx="23526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(4/8)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22/30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Configuraciones regionales y referencias culturales</a:t>
            </a:r>
          </a:p>
          <a:p>
            <a:pPr>
              <a:buNone/>
            </a:pPr>
            <a:r>
              <a:rPr lang="es-ES_tradnl" sz="1600" dirty="0" smtClean="0"/>
              <a:t>FORMATO:</a:t>
            </a:r>
          </a:p>
          <a:p>
            <a:pPr lvl="1"/>
            <a:r>
              <a:rPr lang="es-ES_tradnl" sz="1400" b="1" dirty="0" smtClean="0"/>
              <a:t>Moneda:</a:t>
            </a:r>
          </a:p>
          <a:p>
            <a:pPr lvl="2"/>
            <a:r>
              <a:rPr lang="es-ES_tradnl" sz="1200" dirty="0" smtClean="0"/>
              <a:t>Símbolo de moneda</a:t>
            </a:r>
          </a:p>
          <a:p>
            <a:pPr lvl="2"/>
            <a:r>
              <a:rPr lang="es-ES_tradnl" sz="1200" dirty="0" smtClean="0"/>
              <a:t>Posición del símbolo</a:t>
            </a:r>
          </a:p>
          <a:p>
            <a:pPr lvl="2"/>
            <a:r>
              <a:rPr lang="es-ES_tradnl" sz="1200" dirty="0" smtClean="0"/>
              <a:t>Cantidades negativas</a:t>
            </a:r>
            <a:endParaRPr lang="es-ES_tradnl" sz="1400" b="1" dirty="0" smtClean="0"/>
          </a:p>
          <a:p>
            <a:pPr lvl="1">
              <a:buNone/>
            </a:pPr>
            <a:endParaRPr lang="es-ES_tradnl" sz="1400" b="1" dirty="0" smtClean="0"/>
          </a:p>
          <a:p>
            <a:pPr lvl="1"/>
            <a:r>
              <a:rPr lang="es-ES_tradnl" sz="1400" b="1" dirty="0" smtClean="0"/>
              <a:t>Números</a:t>
            </a:r>
          </a:p>
          <a:p>
            <a:pPr lvl="2"/>
            <a:r>
              <a:rPr lang="es-ES_tradnl" sz="1200" dirty="0" smtClean="0"/>
              <a:t>Separador de miles</a:t>
            </a:r>
          </a:p>
          <a:p>
            <a:pPr lvl="2"/>
            <a:r>
              <a:rPr lang="es-ES_tradnl" sz="1200" dirty="0" smtClean="0"/>
              <a:t>Separador decimal</a:t>
            </a:r>
          </a:p>
          <a:p>
            <a:pPr lvl="2"/>
            <a:r>
              <a:rPr lang="es-ES_tradnl" sz="1200" dirty="0" smtClean="0"/>
              <a:t>Números negativos</a:t>
            </a:r>
          </a:p>
          <a:p>
            <a:pPr lvl="2"/>
            <a:r>
              <a:rPr lang="es-ES_tradnl" sz="1200" dirty="0" smtClean="0"/>
              <a:t>Correspondencia entre dígitos y números</a:t>
            </a:r>
          </a:p>
          <a:p>
            <a:pPr lvl="2"/>
            <a:r>
              <a:rPr lang="es-ES_tradnl" sz="1200" dirty="0" smtClean="0"/>
              <a:t>Agrupación de dígitos</a:t>
            </a:r>
          </a:p>
          <a:p>
            <a:pPr lvl="2"/>
            <a:r>
              <a:rPr lang="es-ES_tradnl" sz="1200" dirty="0" smtClean="0"/>
              <a:t>Posición del %</a:t>
            </a:r>
          </a:p>
          <a:p>
            <a:pPr lvl="1"/>
            <a:endParaRPr lang="es-ES_tradn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(5/8)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23/30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pPr>
              <a:buNone/>
            </a:pPr>
            <a:endParaRPr lang="es-ES_tradnl" sz="1600" dirty="0" smtClean="0"/>
          </a:p>
          <a:p>
            <a:r>
              <a:rPr lang="es-ES_tradnl" sz="1600" dirty="0" smtClean="0"/>
              <a:t>Archivos de cadenas y recursos:</a:t>
            </a:r>
          </a:p>
          <a:p>
            <a:pPr lvl="1"/>
            <a:endParaRPr lang="es-ES_tradnl" sz="1400" b="1" dirty="0" smtClean="0"/>
          </a:p>
          <a:p>
            <a:pPr lvl="2"/>
            <a:endParaRPr lang="es-ES_tradnl" sz="1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571744"/>
            <a:ext cx="289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(6/8)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24/30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Configuraciones regionales y referencias culturales</a:t>
            </a:r>
          </a:p>
          <a:p>
            <a:pPr>
              <a:buNone/>
            </a:pPr>
            <a:r>
              <a:rPr lang="es-ES_tradnl" sz="1600" dirty="0" smtClean="0"/>
              <a:t>FORMATO:</a:t>
            </a:r>
          </a:p>
          <a:p>
            <a:pPr lvl="1"/>
            <a:r>
              <a:rPr lang="es-ES_tradnl" sz="1400" b="1" dirty="0" smtClean="0"/>
              <a:t>Direcciones, Números de teléfono, Medidas</a:t>
            </a:r>
          </a:p>
          <a:p>
            <a:pPr lvl="1"/>
            <a:r>
              <a:rPr lang="es-ES_tradnl" sz="1400" b="1" dirty="0" smtClean="0"/>
              <a:t>Números</a:t>
            </a:r>
          </a:p>
          <a:p>
            <a:pPr lvl="2"/>
            <a:r>
              <a:rPr lang="es-ES_tradnl" sz="1200" dirty="0" smtClean="0"/>
              <a:t>Separador de miles</a:t>
            </a:r>
          </a:p>
          <a:p>
            <a:pPr lvl="2"/>
            <a:r>
              <a:rPr lang="es-ES_tradnl" sz="1200" dirty="0" smtClean="0"/>
              <a:t>Separador decimal</a:t>
            </a:r>
          </a:p>
          <a:p>
            <a:pPr lvl="2"/>
            <a:r>
              <a:rPr lang="es-ES_tradnl" sz="1200" dirty="0" smtClean="0"/>
              <a:t>Números negativos</a:t>
            </a:r>
          </a:p>
          <a:p>
            <a:pPr lvl="2"/>
            <a:r>
              <a:rPr lang="es-ES_tradnl" sz="1200" dirty="0" smtClean="0"/>
              <a:t>Correspondencia entre dígitos y números</a:t>
            </a:r>
          </a:p>
          <a:p>
            <a:pPr lvl="2"/>
            <a:r>
              <a:rPr lang="es-ES_tradnl" sz="1200" dirty="0" smtClean="0"/>
              <a:t>Agrupación de dígitos</a:t>
            </a:r>
          </a:p>
          <a:p>
            <a:pPr lvl="2"/>
            <a:r>
              <a:rPr lang="es-ES_tradnl" sz="1200" dirty="0" smtClean="0"/>
              <a:t>Posición del %</a:t>
            </a:r>
          </a:p>
          <a:p>
            <a:pPr lvl="1"/>
            <a:endParaRPr lang="es-ES_tradnl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(7/8)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25/30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pPr>
              <a:buNone/>
            </a:pPr>
            <a:endParaRPr lang="es-ES_tradnl" sz="1600" dirty="0" smtClean="0"/>
          </a:p>
          <a:p>
            <a:r>
              <a:rPr lang="es-ES_tradnl" sz="1600" dirty="0" smtClean="0"/>
              <a:t>Viabilidad para la localización</a:t>
            </a:r>
          </a:p>
          <a:p>
            <a:pPr lvl="1"/>
            <a:endParaRPr lang="es-ES_tradnl" sz="1400" b="1" dirty="0" smtClean="0"/>
          </a:p>
          <a:p>
            <a:pPr lvl="1"/>
            <a:r>
              <a:rPr lang="es-ES_tradnl" sz="1400" b="1" dirty="0" smtClean="0"/>
              <a:t>Bloque de código + Bloque de datos 			        (archivos de recursos)</a:t>
            </a:r>
          </a:p>
          <a:p>
            <a:pPr lvl="1"/>
            <a:endParaRPr lang="es-ES_tradnl" sz="1400" dirty="0" smtClean="0"/>
          </a:p>
          <a:p>
            <a:pPr lvl="1"/>
            <a:r>
              <a:rPr lang="es-ES_tradnl" sz="1400" b="1" dirty="0" smtClean="0"/>
              <a:t>Cadenas:</a:t>
            </a:r>
          </a:p>
          <a:p>
            <a:pPr lvl="2"/>
            <a:r>
              <a:rPr lang="es-ES_tradnl" sz="1200" dirty="0" smtClean="0"/>
              <a:t>Variación de longitud de las cadenas</a:t>
            </a:r>
          </a:p>
          <a:p>
            <a:pPr lvl="2"/>
            <a:r>
              <a:rPr lang="es-ES_tradnl" sz="1200" dirty="0" smtClean="0"/>
              <a:t>Variación en tamaño de la fuente</a:t>
            </a:r>
          </a:p>
          <a:p>
            <a:pPr lvl="2"/>
            <a:endParaRPr lang="es-ES_tradnl" sz="1200" dirty="0" smtClean="0"/>
          </a:p>
          <a:p>
            <a:pPr lvl="2"/>
            <a:endParaRPr lang="es-ES_tradnl" sz="1200" dirty="0" smtClean="0"/>
          </a:p>
          <a:p>
            <a:pPr lvl="2"/>
            <a:endParaRPr lang="es-ES_tradnl" sz="1200" dirty="0" smtClean="0"/>
          </a:p>
          <a:p>
            <a:pPr lvl="2"/>
            <a:endParaRPr lang="es-ES_tradnl" sz="1200" dirty="0" smtClean="0"/>
          </a:p>
          <a:p>
            <a:pPr lvl="2"/>
            <a:endParaRPr lang="es-ES_tradnl" sz="1200" dirty="0" smtClean="0"/>
          </a:p>
          <a:p>
            <a:pPr lvl="1"/>
            <a:r>
              <a:rPr lang="es-ES_tradnl" sz="1400" b="1" dirty="0" smtClean="0"/>
              <a:t>Archivos de cadenas o recursos</a:t>
            </a:r>
          </a:p>
          <a:p>
            <a:pPr lvl="2"/>
            <a:endParaRPr lang="es-ES_tradnl" sz="1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214818"/>
            <a:ext cx="1114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internacionalizar (8/8)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26/30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Interfaz de usuario</a:t>
            </a:r>
          </a:p>
          <a:p>
            <a:pPr lvl="1"/>
            <a:r>
              <a:rPr lang="es-ES_tradnl" sz="1400" dirty="0" smtClean="0"/>
              <a:t>Cambio de tamaño de los cuadro de diálogo</a:t>
            </a:r>
          </a:p>
          <a:p>
            <a:pPr lvl="1"/>
            <a:endParaRPr lang="es-ES_tradnl" sz="1400" b="1" dirty="0" smtClean="0"/>
          </a:p>
          <a:p>
            <a:pPr lvl="2"/>
            <a:endParaRPr lang="es-ES_tradnl" sz="1200" dirty="0" smtClean="0"/>
          </a:p>
          <a:p>
            <a:pPr lvl="2"/>
            <a:endParaRPr lang="es-ES_tradnl" sz="1200" dirty="0" smtClean="0"/>
          </a:p>
          <a:p>
            <a:pPr lvl="1"/>
            <a:r>
              <a:rPr lang="es-ES_tradnl" sz="1400" dirty="0" smtClean="0"/>
              <a:t>Íconos y mapas de bits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500306"/>
            <a:ext cx="3876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643314"/>
            <a:ext cx="990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(1/9)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571472" y="2214554"/>
          <a:ext cx="5381636" cy="358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13 Diagrama"/>
          <p:cNvGraphicFramePr/>
          <p:nvPr/>
        </p:nvGraphicFramePr>
        <p:xfrm>
          <a:off x="785786" y="1714488"/>
          <a:ext cx="3071834" cy="64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Localizar (1/1)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27/30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/>
          </a:bodyPr>
          <a:lstStyle/>
          <a:p>
            <a:r>
              <a:rPr lang="es-ES_tradnl" sz="1400" dirty="0" smtClean="0"/>
              <a:t>Herramienta de traducción</a:t>
            </a:r>
          </a:p>
          <a:p>
            <a:pPr lvl="1">
              <a:buNone/>
            </a:pPr>
            <a:r>
              <a:rPr lang="es-ES_tradnl" sz="1200" dirty="0" smtClean="0"/>
              <a:t>-&gt; Importa los recursos localizables</a:t>
            </a:r>
          </a:p>
          <a:p>
            <a:r>
              <a:rPr lang="es-ES_tradnl" sz="1400" dirty="0" smtClean="0"/>
              <a:t>Herramienta(recursos) -&gt; BD</a:t>
            </a:r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endParaRPr lang="es-ES_tradnl" sz="1400" dirty="0" smtClean="0"/>
          </a:p>
          <a:p>
            <a:r>
              <a:rPr lang="es-ES_tradnl" sz="1400" dirty="0" smtClean="0"/>
              <a:t>Se generan los </a:t>
            </a:r>
            <a:r>
              <a:rPr lang="es-ES_tradnl" sz="1400" dirty="0" err="1" smtClean="0"/>
              <a:t>resx</a:t>
            </a:r>
            <a:r>
              <a:rPr lang="es-ES_tradnl" sz="1400" dirty="0" smtClean="0"/>
              <a:t> localizados</a:t>
            </a:r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  <a:p>
            <a:pPr lvl="1">
              <a:buNone/>
            </a:pPr>
            <a:endParaRPr lang="es-ES_tradnl" sz="1200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00306"/>
            <a:ext cx="5072098" cy="289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Conclusiones (1/1)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28/30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Internacionalización debe llevarse a cabo en una fase temprana del desarrollo del producto</a:t>
            </a:r>
          </a:p>
          <a:p>
            <a:pPr>
              <a:buNone/>
            </a:pPr>
            <a:endParaRPr lang="es-ES_tradnl" sz="1600" dirty="0" smtClean="0"/>
          </a:p>
          <a:p>
            <a:r>
              <a:rPr lang="es-ES_tradnl" sz="1600" dirty="0" smtClean="0"/>
              <a:t>Conviene usar la codificación de caracteres UNICODE </a:t>
            </a:r>
          </a:p>
          <a:p>
            <a:pPr>
              <a:buNone/>
            </a:pPr>
            <a:endParaRPr lang="es-ES_tradnl" sz="1600" dirty="0" smtClean="0">
              <a:sym typeface="Wingdings" pitchFamily="2" charset="2"/>
            </a:endParaRPr>
          </a:p>
          <a:p>
            <a:r>
              <a:rPr lang="es-ES_tradnl" sz="1600" dirty="0" smtClean="0">
                <a:sym typeface="Wingdings" pitchFamily="2" charset="2"/>
              </a:rPr>
              <a:t>Entender las particularidades de localidades (idiomas) y sus características</a:t>
            </a:r>
          </a:p>
          <a:p>
            <a:pPr>
              <a:buNone/>
            </a:pPr>
            <a:endParaRPr lang="es-ES_tradnl" sz="1600" dirty="0" smtClean="0">
              <a:sym typeface="Wingdings" pitchFamily="2" charset="2"/>
            </a:endParaRPr>
          </a:p>
          <a:p>
            <a:r>
              <a:rPr lang="es-ES_tradnl" sz="1600" dirty="0" smtClean="0">
                <a:sym typeface="Wingdings" pitchFamily="2" charset="2"/>
              </a:rPr>
              <a:t>Para facilitar mantenimiento y localización </a:t>
            </a:r>
          </a:p>
          <a:p>
            <a:pPr lvl="1">
              <a:buNone/>
            </a:pPr>
            <a:r>
              <a:rPr lang="es-ES_tradnl" sz="1400" dirty="0" smtClean="0">
                <a:sym typeface="Wingdings" pitchFamily="2" charset="2"/>
              </a:rPr>
              <a:t> Separar la programación de los datos</a:t>
            </a:r>
            <a:endParaRPr lang="es-ES_tradnl" sz="1200" dirty="0" smtClean="0"/>
          </a:p>
          <a:p>
            <a:pPr lvl="1"/>
            <a:endParaRPr lang="es-ES_tradnl" sz="1400" b="1" dirty="0" smtClean="0"/>
          </a:p>
          <a:p>
            <a:pPr lvl="2"/>
            <a:endParaRPr lang="es-ES_tradnl" sz="1200" dirty="0" smtClean="0"/>
          </a:p>
          <a:p>
            <a:pPr lvl="2"/>
            <a:endParaRPr lang="es-ES_tradnl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5500726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Referencias (1/1)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29/30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857364"/>
            <a:ext cx="5357850" cy="3929090"/>
          </a:xfrm>
        </p:spPr>
        <p:txBody>
          <a:bodyPr>
            <a:normAutofit/>
          </a:bodyPr>
          <a:lstStyle/>
          <a:p>
            <a:r>
              <a:rPr lang="es-ES_tradnl" sz="1600" dirty="0" smtClean="0">
                <a:hlinkClick r:id="rId2"/>
              </a:rPr>
              <a:t>http://accurapid.com/journal/37localizacion.htm#2%27</a:t>
            </a:r>
            <a:endParaRPr lang="es-ES_tradnl" sz="1600" dirty="0" smtClean="0"/>
          </a:p>
          <a:p>
            <a:pPr>
              <a:buNone/>
            </a:pPr>
            <a:endParaRPr lang="es-ES_tradnl" sz="1600" dirty="0" smtClean="0"/>
          </a:p>
          <a:p>
            <a:r>
              <a:rPr lang="es-ES_tradnl" sz="1600" dirty="0" smtClean="0"/>
              <a:t>Globalización de Software PFC_JUAREZ_BARRENA</a:t>
            </a:r>
          </a:p>
          <a:p>
            <a:endParaRPr lang="es-ES_tradnl" sz="1600" dirty="0" smtClean="0"/>
          </a:p>
          <a:p>
            <a:r>
              <a:rPr lang="es-ES_tradnl" sz="1400" dirty="0" smtClean="0">
                <a:hlinkClick r:id="rId3"/>
              </a:rPr>
              <a:t>http://msdn.microsoft.com/en-us/library/cc194756.aspx</a:t>
            </a:r>
            <a:endParaRPr lang="es-ES_tradnl" sz="1400" dirty="0" smtClean="0"/>
          </a:p>
          <a:p>
            <a:endParaRPr lang="es-ES_tradnl" sz="1400" dirty="0" smtClean="0"/>
          </a:p>
          <a:p>
            <a:r>
              <a:rPr lang="es-ES_tradnl" sz="1400" dirty="0" smtClean="0">
                <a:hlinkClick r:id="rId4"/>
              </a:rPr>
              <a:t>http://www.w3.org/International/technique-index?topic=users</a:t>
            </a:r>
            <a:endParaRPr lang="es-ES_tradnl" sz="1400" dirty="0" smtClean="0"/>
          </a:p>
          <a:p>
            <a:endParaRPr lang="es-ES_tradnl" sz="1400" dirty="0" smtClean="0"/>
          </a:p>
          <a:p>
            <a:pPr lvl="2">
              <a:buNone/>
            </a:pPr>
            <a:endParaRPr lang="es-ES_tradnl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785918" y="3786190"/>
            <a:ext cx="5500726" cy="914400"/>
          </a:xfrm>
        </p:spPr>
        <p:txBody>
          <a:bodyPr>
            <a:noAutofit/>
          </a:bodyPr>
          <a:lstStyle/>
          <a:p>
            <a:pPr algn="ctr"/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FIN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30/30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10 Imagen" descr="i18n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4000" contrast="38000"/>
          </a:blip>
          <a:stretch>
            <a:fillRect/>
          </a:stretch>
        </p:blipFill>
        <p:spPr>
          <a:xfrm>
            <a:off x="2357422" y="1142984"/>
            <a:ext cx="4248150" cy="2867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(2/9)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714348" y="1643050"/>
            <a:ext cx="5286412" cy="3929090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smtClean="0"/>
              <a:t>Impactos producto no globalizado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Difícil o imposible adaptarlo a características distintas</a:t>
            </a:r>
          </a:p>
          <a:p>
            <a:pPr lvl="1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quedará fuera de algunos mercados</a:t>
            </a:r>
          </a:p>
          <a:p>
            <a:pPr lvl="2"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Si se intenta adaptar</a:t>
            </a:r>
          </a:p>
          <a:p>
            <a:pPr lvl="1"/>
            <a:endParaRPr lang="es-ES_tradnl" dirty="0" smtClean="0"/>
          </a:p>
          <a:p>
            <a:pPr lvl="2"/>
            <a:r>
              <a:rPr lang="es-ES_tradnl" dirty="0" smtClean="0"/>
              <a:t>Producción se extiende y se encarece </a:t>
            </a:r>
          </a:p>
          <a:p>
            <a:pPr lvl="3">
              <a:buNone/>
            </a:pPr>
            <a:r>
              <a:rPr lang="es-ES_tradnl" b="1" dirty="0" smtClean="0"/>
              <a:t>-&gt; Problemas de adaptación</a:t>
            </a:r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(3/9)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714348" y="1643050"/>
            <a:ext cx="5286412" cy="3929090"/>
          </a:xfrm>
        </p:spPr>
        <p:txBody>
          <a:bodyPr>
            <a:normAutofit fontScale="62500" lnSpcReduction="20000"/>
          </a:bodyPr>
          <a:lstStyle/>
          <a:p>
            <a:r>
              <a:rPr lang="es-ES_tradnl" sz="32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marL="861822" lvl="1" indent="-514350"/>
            <a:r>
              <a:rPr lang="es-ES_tradnl" dirty="0" smtClean="0"/>
              <a:t>Estructuración de los textos a traducir</a:t>
            </a:r>
          </a:p>
          <a:p>
            <a:pPr lvl="1">
              <a:buNone/>
            </a:pPr>
            <a:endParaRPr lang="es-ES_tradnl" dirty="0" smtClean="0"/>
          </a:p>
          <a:p>
            <a:pPr marL="1060704" lvl="2" indent="-457200"/>
            <a:r>
              <a:rPr lang="es-ES_tradnl" dirty="0" smtClean="0"/>
              <a:t>Materiales están organizados en BD -&gt; Contexto no es visible para los traductores</a:t>
            </a:r>
          </a:p>
          <a:p>
            <a:pPr marL="1060704" lvl="2" indent="-457200">
              <a:buFont typeface="+mj-lt"/>
              <a:buAutoNum type="arabicPeriod"/>
            </a:pPr>
            <a:endParaRPr lang="es-ES_tradnl" dirty="0" smtClean="0"/>
          </a:p>
          <a:p>
            <a:pPr marL="1060704" lvl="2" indent="-457200"/>
            <a:r>
              <a:rPr lang="es-ES_tradnl" dirty="0" smtClean="0"/>
              <a:t>Polisemia y propagación de los términos (</a:t>
            </a:r>
            <a:r>
              <a:rPr lang="es-ES_tradnl" dirty="0" err="1" smtClean="0"/>
              <a:t>Ej</a:t>
            </a:r>
            <a:r>
              <a:rPr lang="es-ES_tradnl" dirty="0" smtClean="0"/>
              <a:t>: r1092: Banco)</a:t>
            </a:r>
          </a:p>
          <a:p>
            <a:pPr lvl="1"/>
            <a:endParaRPr lang="es-ES_tradnl" dirty="0" smtClean="0"/>
          </a:p>
          <a:p>
            <a:pPr lvl="3"/>
            <a:r>
              <a:rPr lang="es-ES_tradnl" dirty="0" smtClean="0"/>
              <a:t>Nº acepciones (Pa) != Nº acepciones (Pb)</a:t>
            </a:r>
          </a:p>
          <a:p>
            <a:pPr lvl="2">
              <a:buNone/>
            </a:pPr>
            <a:endParaRPr lang="es-ES_tradnl" dirty="0" smtClean="0"/>
          </a:p>
          <a:p>
            <a:pPr lvl="3"/>
            <a:r>
              <a:rPr lang="es-ES_tradnl" dirty="0" smtClean="0"/>
              <a:t>Seguir rastro pantalla por pantalla del término para inspeccionar como se propagó</a:t>
            </a:r>
          </a:p>
          <a:p>
            <a:pPr lvl="2">
              <a:buNone/>
            </a:pPr>
            <a:endParaRPr lang="es-ES_tradnl" dirty="0" smtClean="0"/>
          </a:p>
          <a:p>
            <a:pPr lvl="3"/>
            <a:r>
              <a:rPr lang="es-ES_tradnl" dirty="0" smtClean="0"/>
              <a:t>Comprobar si en cada caso la traducción es la correcta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(4/9)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3/30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 fontScale="70000" lnSpcReduction="20000"/>
          </a:bodyPr>
          <a:lstStyle/>
          <a:p>
            <a:r>
              <a:rPr lang="es-ES_tradnl" sz="32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marL="861822" lvl="1" indent="-514350"/>
            <a:r>
              <a:rPr lang="es-ES_tradnl" dirty="0" smtClean="0"/>
              <a:t>Univocidad forzada</a:t>
            </a:r>
          </a:p>
          <a:p>
            <a:pPr lvl="1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L1 &lt;-&gt; L2</a:t>
            </a:r>
          </a:p>
          <a:p>
            <a:pPr lvl="2"/>
            <a:r>
              <a:rPr lang="es-ES_tradnl" dirty="0" err="1" smtClean="0"/>
              <a:t>Ej</a:t>
            </a:r>
            <a:r>
              <a:rPr lang="es-ES_tradnl" dirty="0" smtClean="0"/>
              <a:t>: Departamento: </a:t>
            </a:r>
          </a:p>
          <a:p>
            <a:pPr lvl="2">
              <a:buNone/>
            </a:pPr>
            <a:r>
              <a:rPr lang="es-ES_tradnl" dirty="0" smtClean="0"/>
              <a:t>	 </a:t>
            </a:r>
            <a:r>
              <a:rPr lang="es-ES_tradnl" sz="2000" dirty="0" smtClean="0"/>
              <a:t>Unidad organizativa -&gt;"</a:t>
            </a:r>
            <a:r>
              <a:rPr lang="es-ES_tradnl" sz="2000" dirty="0" err="1" smtClean="0"/>
              <a:t>saila</a:t>
            </a:r>
            <a:r>
              <a:rPr lang="es-ES_tradnl" sz="2000" dirty="0" smtClean="0"/>
              <a:t>“</a:t>
            </a:r>
          </a:p>
          <a:p>
            <a:pPr lvl="3">
              <a:buNone/>
            </a:pPr>
            <a:r>
              <a:rPr lang="es-ES_tradnl" dirty="0" smtClean="0"/>
              <a:t>Organización territorial-&gt; "</a:t>
            </a:r>
            <a:r>
              <a:rPr lang="es-ES_tradnl" dirty="0" err="1" smtClean="0"/>
              <a:t>departamentua</a:t>
            </a:r>
            <a:r>
              <a:rPr lang="es-ES_tradnl" dirty="0" smtClean="0"/>
              <a:t>“</a:t>
            </a:r>
          </a:p>
          <a:p>
            <a:pPr lvl="3">
              <a:buNone/>
            </a:pPr>
            <a:r>
              <a:rPr lang="es-ES_tradnl" dirty="0" smtClean="0"/>
              <a:t>-&gt; 1 etiqueta origen, 2 etiquetas destino (¿?)</a:t>
            </a:r>
          </a:p>
          <a:p>
            <a:pPr lvl="2"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Ambigüedad sintáctica</a:t>
            </a:r>
          </a:p>
          <a:p>
            <a:pPr lvl="1"/>
            <a:endParaRPr lang="es-ES_tradnl" dirty="0" smtClean="0"/>
          </a:p>
          <a:p>
            <a:pPr lvl="2"/>
            <a:r>
              <a:rPr lang="es-ES_tradnl" dirty="0" err="1" smtClean="0"/>
              <a:t>Ej</a:t>
            </a:r>
            <a:r>
              <a:rPr lang="es-ES_tradnl" dirty="0" smtClean="0"/>
              <a:t>: Informe</a:t>
            </a:r>
          </a:p>
          <a:p>
            <a:pPr lvl="3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Sust</a:t>
            </a:r>
            <a:r>
              <a:rPr lang="es-ES_tradnl" dirty="0" smtClean="0"/>
              <a:t>. 	-&gt; "</a:t>
            </a:r>
            <a:r>
              <a:rPr lang="es-ES_tradnl" dirty="0" err="1" smtClean="0"/>
              <a:t>txostena</a:t>
            </a:r>
            <a:r>
              <a:rPr lang="es-ES_tradnl" dirty="0" smtClean="0"/>
              <a:t>"</a:t>
            </a:r>
          </a:p>
          <a:p>
            <a:pPr lvl="3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Verb</a:t>
            </a:r>
            <a:r>
              <a:rPr lang="es-ES_tradnl" dirty="0" smtClean="0"/>
              <a:t>.</a:t>
            </a:r>
          </a:p>
          <a:p>
            <a:pPr lvl="3">
              <a:buNone/>
            </a:pPr>
            <a:r>
              <a:rPr lang="es-ES_tradnl" dirty="0" smtClean="0"/>
              <a:t>	3a persona </a:t>
            </a:r>
            <a:r>
              <a:rPr lang="es-ES_tradnl" dirty="0" err="1" smtClean="0"/>
              <a:t>sing</a:t>
            </a:r>
            <a:r>
              <a:rPr lang="es-ES_tradnl" dirty="0" smtClean="0"/>
              <a:t>. </a:t>
            </a:r>
            <a:r>
              <a:rPr lang="es-ES_tradnl" dirty="0" err="1" smtClean="0"/>
              <a:t>subjunt</a:t>
            </a:r>
            <a:r>
              <a:rPr lang="es-ES_tradnl" dirty="0" smtClean="0"/>
              <a:t>.-&gt; "</a:t>
            </a:r>
            <a:r>
              <a:rPr lang="es-ES_tradnl" dirty="0" err="1" smtClean="0"/>
              <a:t>adieraz</a:t>
            </a:r>
            <a:r>
              <a:rPr lang="es-ES_tradnl" dirty="0" smtClean="0"/>
              <a:t> </a:t>
            </a:r>
            <a:r>
              <a:rPr lang="es-ES_tradnl" dirty="0" err="1" smtClean="0"/>
              <a:t>dezala</a:t>
            </a:r>
            <a:r>
              <a:rPr lang="es-ES_tradnl" dirty="0" smtClean="0"/>
              <a:t>“</a:t>
            </a:r>
          </a:p>
          <a:p>
            <a:pPr lvl="3">
              <a:buNone/>
            </a:pPr>
            <a:r>
              <a:rPr lang="es-ES_tradnl" dirty="0" smtClean="0"/>
              <a:t>	</a:t>
            </a:r>
            <a:r>
              <a:rPr lang="it-IT" dirty="0" smtClean="0"/>
              <a:t> 2a persona sing. imperat.-&gt; "adieraz ezazu"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(5/9)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4/30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 fontScale="62500" lnSpcReduction="20000"/>
          </a:bodyPr>
          <a:lstStyle/>
          <a:p>
            <a:r>
              <a:rPr lang="es-ES_tradnl" sz="32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Diversas tipologías de las lenguas</a:t>
            </a:r>
          </a:p>
          <a:p>
            <a:pPr lvl="1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Morfología </a:t>
            </a:r>
            <a:r>
              <a:rPr lang="es-ES_tradnl" dirty="0" err="1" smtClean="0"/>
              <a:t>sustA</a:t>
            </a:r>
            <a:r>
              <a:rPr lang="es-ES_tradnl" dirty="0" smtClean="0"/>
              <a:t> != Morfología </a:t>
            </a:r>
            <a:r>
              <a:rPr lang="es-ES_tradnl" dirty="0" err="1" smtClean="0"/>
              <a:t>sustB</a:t>
            </a:r>
            <a:endParaRPr lang="es-ES_tradnl" dirty="0" smtClean="0"/>
          </a:p>
          <a:p>
            <a:pPr lvl="2"/>
            <a:r>
              <a:rPr lang="es-ES_tradnl" dirty="0" err="1" smtClean="0"/>
              <a:t>Ej</a:t>
            </a:r>
            <a:r>
              <a:rPr lang="es-ES_tradnl" dirty="0" smtClean="0"/>
              <a:t>: Académicos</a:t>
            </a:r>
          </a:p>
          <a:p>
            <a:pPr lvl="2">
              <a:buNone/>
            </a:pPr>
            <a:r>
              <a:rPr lang="es-ES_tradnl" dirty="0" smtClean="0"/>
              <a:t>		   Académicas</a:t>
            </a:r>
          </a:p>
          <a:p>
            <a:pPr lvl="2">
              <a:buNone/>
            </a:pPr>
            <a:r>
              <a:rPr lang="es-ES_tradnl" dirty="0" smtClean="0"/>
              <a:t>	si idioma origen no diferencia género</a:t>
            </a:r>
          </a:p>
          <a:p>
            <a:pPr lvl="2">
              <a:buNone/>
            </a:pPr>
            <a:r>
              <a:rPr lang="es-ES_tradnl" dirty="0" smtClean="0"/>
              <a:t>	-&gt; “méritos académicos", "instituciones académicos“</a:t>
            </a:r>
          </a:p>
          <a:p>
            <a:pPr lvl="2"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Convenciones arbitrarias</a:t>
            </a:r>
          </a:p>
          <a:p>
            <a:pPr lvl="1"/>
            <a:endParaRPr lang="es-ES_tradnl" dirty="0" smtClean="0"/>
          </a:p>
          <a:p>
            <a:pPr lvl="2"/>
            <a:r>
              <a:rPr lang="es-ES_tradnl" dirty="0" err="1" smtClean="0"/>
              <a:t>Ej</a:t>
            </a:r>
            <a:r>
              <a:rPr lang="es-ES_tradnl" dirty="0" smtClean="0"/>
              <a:t>: Asignatura</a:t>
            </a:r>
          </a:p>
          <a:p>
            <a:pPr lvl="3">
              <a:buNone/>
            </a:pPr>
            <a:r>
              <a:rPr lang="es-ES_tradnl" dirty="0" smtClean="0"/>
              <a:t>	tipo:  presencial / no presencial</a:t>
            </a:r>
          </a:p>
          <a:p>
            <a:pPr lvl="3">
              <a:buNone/>
            </a:pPr>
            <a:r>
              <a:rPr lang="es-ES_tradnl" dirty="0" smtClean="0"/>
              <a:t>	clase: obligatoria / optativa</a:t>
            </a:r>
          </a:p>
          <a:p>
            <a:pPr lvl="3">
              <a:buNone/>
            </a:pPr>
            <a:r>
              <a:rPr lang="es-ES_tradnl" dirty="0" smtClean="0"/>
              <a:t>-&gt; traductor debe deducir convención</a:t>
            </a:r>
          </a:p>
          <a:p>
            <a:pPr lvl="3">
              <a:buNone/>
            </a:pPr>
            <a:r>
              <a:rPr lang="es-ES_tradnl" dirty="0" smtClean="0"/>
              <a:t>-&gt; diferenciar en idioma de destino estos 2 </a:t>
            </a:r>
            <a:r>
              <a:rPr lang="es-ES_tradnl" dirty="0" err="1" smtClean="0"/>
              <a:t>items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(6/9)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5/30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 fontScale="55000" lnSpcReduction="20000"/>
          </a:bodyPr>
          <a:lstStyle/>
          <a:p>
            <a:r>
              <a:rPr lang="es-ES_tradnl" sz="32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sz="2200" dirty="0" smtClean="0"/>
              <a:t>Calidad lingüística</a:t>
            </a:r>
          </a:p>
          <a:p>
            <a:pPr lvl="1">
              <a:buNone/>
            </a:pPr>
            <a:endParaRPr lang="es-ES_tradnl" sz="2200" dirty="0" smtClean="0"/>
          </a:p>
          <a:p>
            <a:pPr lvl="2"/>
            <a:r>
              <a:rPr lang="es-ES_tradnl" sz="2200" dirty="0" smtClean="0"/>
              <a:t>Lenguaje ininteligible</a:t>
            </a:r>
          </a:p>
          <a:p>
            <a:pPr lvl="3">
              <a:buNone/>
            </a:pPr>
            <a:r>
              <a:rPr lang="es-ES_tradnl" sz="2200" dirty="0" smtClean="0"/>
              <a:t>	"Castigar si destino es </a:t>
            </a:r>
            <a:r>
              <a:rPr lang="es-ES_tradnl" sz="2200" dirty="0" err="1" smtClean="0"/>
              <a:t>abandonable</a:t>
            </a:r>
            <a:r>
              <a:rPr lang="es-ES_tradnl" sz="2200" dirty="0" smtClean="0"/>
              <a:t> incorrecto“</a:t>
            </a:r>
          </a:p>
          <a:p>
            <a:pPr lvl="3">
              <a:buNone/>
            </a:pPr>
            <a:r>
              <a:rPr lang="es-ES_tradnl" sz="2200" dirty="0" smtClean="0"/>
              <a:t>	"COFROS" -&gt; (cobros)</a:t>
            </a:r>
          </a:p>
          <a:p>
            <a:pPr lvl="3">
              <a:buNone/>
            </a:pPr>
            <a:r>
              <a:rPr lang="es-ES_tradnl" sz="2200" dirty="0" smtClean="0"/>
              <a:t>	"informe el </a:t>
            </a:r>
            <a:r>
              <a:rPr lang="es-ES_tradnl" sz="2200" dirty="0" err="1" smtClean="0"/>
              <a:t>dpto</a:t>
            </a:r>
            <a:r>
              <a:rPr lang="es-ES_tradnl" sz="2200" dirty="0" smtClean="0"/>
              <a:t> con el que desea conectar“</a:t>
            </a:r>
          </a:p>
          <a:p>
            <a:pPr lvl="3">
              <a:buNone/>
            </a:pPr>
            <a:endParaRPr lang="es-ES_tradnl" sz="2200" dirty="0" smtClean="0"/>
          </a:p>
          <a:p>
            <a:pPr lvl="2"/>
            <a:r>
              <a:rPr lang="es-ES_tradnl" sz="2200" dirty="0" smtClean="0"/>
              <a:t>Incoherencias terminológicas</a:t>
            </a:r>
          </a:p>
          <a:p>
            <a:pPr lvl="3"/>
            <a:r>
              <a:rPr lang="es-ES_tradnl" sz="2200" dirty="0" smtClean="0"/>
              <a:t>Sinonimia inmotivada</a:t>
            </a:r>
          </a:p>
          <a:p>
            <a:pPr lvl="4"/>
            <a:r>
              <a:rPr lang="es-ES_tradnl" sz="2200" dirty="0" smtClean="0"/>
              <a:t>año/curso académico</a:t>
            </a:r>
          </a:p>
          <a:p>
            <a:pPr lvl="4"/>
            <a:r>
              <a:rPr lang="es-ES_tradnl" sz="2200" dirty="0" smtClean="0"/>
              <a:t>clase asignatura/ clase de la asignatura/clase de asignatura</a:t>
            </a:r>
          </a:p>
          <a:p>
            <a:pPr lvl="4"/>
            <a:r>
              <a:rPr lang="es-ES_tradnl" sz="2200" dirty="0" smtClean="0"/>
              <a:t>grabar/validar/guardar</a:t>
            </a:r>
          </a:p>
          <a:p>
            <a:pPr lvl="4"/>
            <a:r>
              <a:rPr lang="es-ES_tradnl" sz="2200" dirty="0" smtClean="0"/>
              <a:t>aviso/nota/mensaje</a:t>
            </a:r>
          </a:p>
          <a:p>
            <a:pPr lvl="2">
              <a:buNone/>
            </a:pPr>
            <a:endParaRPr lang="es-ES_tradnl" sz="2200" dirty="0" smtClean="0"/>
          </a:p>
          <a:p>
            <a:pPr lvl="3"/>
            <a:r>
              <a:rPr lang="es-ES_tradnl" sz="2200" dirty="0" smtClean="0"/>
              <a:t>Terminología no controlada</a:t>
            </a:r>
          </a:p>
          <a:p>
            <a:pPr lvl="4">
              <a:buNone/>
            </a:pPr>
            <a:r>
              <a:rPr lang="es-ES_tradnl" sz="2200" dirty="0" smtClean="0"/>
              <a:t>Tipo de autorización</a:t>
            </a:r>
          </a:p>
          <a:p>
            <a:pPr lvl="4">
              <a:buNone/>
            </a:pPr>
            <a:r>
              <a:rPr lang="es-ES_tradnl" sz="2200" dirty="0" smtClean="0"/>
              <a:t>Vía de ingreso a la universidad</a:t>
            </a:r>
          </a:p>
          <a:p>
            <a:pPr lvl="4">
              <a:buNone/>
            </a:pPr>
            <a:r>
              <a:rPr lang="es-ES_tradnl" sz="2200" dirty="0" smtClean="0"/>
              <a:t>-&gt; ¿cómo traducirlo?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4929222" cy="914400"/>
          </a:xfrm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Introducción (7/9)</a:t>
            </a:r>
            <a:endParaRPr lang="es-ES_tradnl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>
          <a:xfrm>
            <a:off x="6072198" y="1447802"/>
            <a:ext cx="2643206" cy="4206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endParaRPr lang="es-ES_tradnl" dirty="0" smtClean="0"/>
          </a:p>
          <a:p>
            <a:r>
              <a:rPr lang="es-ES_tradnl" dirty="0" smtClean="0"/>
              <a:t>Internacionalización</a:t>
            </a:r>
          </a:p>
          <a:p>
            <a:endParaRPr lang="es-ES_tradnl" dirty="0" smtClean="0"/>
          </a:p>
          <a:p>
            <a:r>
              <a:rPr lang="es-ES_tradnl" dirty="0" smtClean="0"/>
              <a:t>Localización</a:t>
            </a:r>
          </a:p>
          <a:p>
            <a:endParaRPr lang="es-ES_tradnl" dirty="0" smtClean="0"/>
          </a:p>
          <a:p>
            <a:r>
              <a:rPr lang="es-ES_tradnl" dirty="0" smtClean="0"/>
              <a:t>Estándares internacionales</a:t>
            </a:r>
          </a:p>
          <a:p>
            <a:endParaRPr lang="es-ES_tradnl" dirty="0" smtClean="0"/>
          </a:p>
          <a:p>
            <a:r>
              <a:rPr lang="es-ES_tradnl" dirty="0" smtClean="0"/>
              <a:t>Cómo internacionalizar</a:t>
            </a:r>
          </a:p>
          <a:p>
            <a:endParaRPr lang="es-ES_tradnl" dirty="0" smtClean="0"/>
          </a:p>
          <a:p>
            <a:r>
              <a:rPr lang="es-ES_tradnl" dirty="0" smtClean="0"/>
              <a:t>Cómo localizar</a:t>
            </a:r>
          </a:p>
          <a:p>
            <a:endParaRPr lang="es-ES_tradnl" dirty="0" smtClean="0"/>
          </a:p>
          <a:p>
            <a:r>
              <a:rPr lang="es-ES_tradnl" dirty="0" smtClean="0"/>
              <a:t>Conclusiones</a:t>
            </a:r>
          </a:p>
          <a:p>
            <a:endParaRPr lang="es-ES_tradnl" dirty="0" smtClean="0"/>
          </a:p>
          <a:p>
            <a:r>
              <a:rPr lang="es-ES_tradnl" dirty="0" smtClean="0"/>
              <a:t>Referencias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58148" y="6111875"/>
            <a:ext cx="947380" cy="365125"/>
          </a:xfrm>
        </p:spPr>
        <p:txBody>
          <a:bodyPr/>
          <a:lstStyle/>
          <a:p>
            <a:r>
              <a:rPr lang="es-ES_tradnl" sz="1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6/30</a:t>
            </a:r>
            <a:endParaRPr lang="es-ES_tradnl" sz="1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5357850" cy="4143404"/>
          </a:xfrm>
        </p:spPr>
        <p:txBody>
          <a:bodyPr>
            <a:normAutofit fontScale="62500" lnSpcReduction="20000"/>
          </a:bodyPr>
          <a:lstStyle/>
          <a:p>
            <a:r>
              <a:rPr lang="es-ES_tradnl" sz="3200" dirty="0" smtClean="0"/>
              <a:t>Problemas de adaptación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dirty="0" smtClean="0"/>
              <a:t>Por lo tanto, labor terminológica:</a:t>
            </a:r>
          </a:p>
          <a:p>
            <a:pPr lvl="1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Establecer terminología lengua inicio (terminólogos, redactores técnicos)</a:t>
            </a:r>
          </a:p>
          <a:p>
            <a:pPr lvl="3"/>
            <a:r>
              <a:rPr lang="es-ES_tradnl" dirty="0" smtClean="0"/>
              <a:t>Abreviaturas</a:t>
            </a:r>
          </a:p>
          <a:p>
            <a:pPr lvl="3"/>
            <a:endParaRPr lang="es-ES_tradnl" dirty="0" smtClean="0"/>
          </a:p>
          <a:p>
            <a:pPr lvl="2"/>
            <a:r>
              <a:rPr lang="es-ES_tradnl" dirty="0" smtClean="0"/>
              <a:t>Determinar término a utilizar en idioma destino para cada concepto (equipo bilingüe de responsables lingüísticos)</a:t>
            </a:r>
          </a:p>
          <a:p>
            <a:pPr lvl="2">
              <a:buNone/>
            </a:pPr>
            <a:endParaRPr lang="es-ES_tradnl" dirty="0" smtClean="0"/>
          </a:p>
          <a:p>
            <a:pPr lvl="2"/>
            <a:r>
              <a:rPr lang="es-ES_tradnl" dirty="0" smtClean="0"/>
              <a:t>Control constante de la terminología -&gt; en todas las fases de diseño</a:t>
            </a:r>
          </a:p>
          <a:p>
            <a:pPr lvl="2"/>
            <a:endParaRPr lang="es-ES_tradnl" dirty="0" smtClean="0"/>
          </a:p>
          <a:p>
            <a:pPr lvl="2"/>
            <a:r>
              <a:rPr lang="es-ES_tradnl" dirty="0" smtClean="0"/>
              <a:t>terminología debe almacenarse en una BD -&gt; evitar errores ortográficos o variantes ortográficas de los términos</a:t>
            </a:r>
          </a:p>
          <a:p>
            <a:pPr lvl="2">
              <a:buNone/>
            </a:pPr>
            <a:r>
              <a:rPr lang="es-ES_tradnl" dirty="0" smtClean="0"/>
              <a:t>	idioma de destino estos 2 </a:t>
            </a:r>
            <a:r>
              <a:rPr lang="es-ES_tradnl" dirty="0" err="1" smtClean="0"/>
              <a:t>items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1851</TotalTime>
  <Words>1426</Words>
  <Application>Microsoft Office PowerPoint</Application>
  <PresentationFormat>Presentación en pantalla (4:3)</PresentationFormat>
  <Paragraphs>817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Aspecto</vt:lpstr>
      <vt:lpstr>Evaluación de un algoritmo genético celular para el problema de corte de piezas</vt:lpstr>
      <vt:lpstr>Contenidos</vt:lpstr>
      <vt:lpstr>Introducción (1/9)</vt:lpstr>
      <vt:lpstr>Introducción (2/9)</vt:lpstr>
      <vt:lpstr>Introducción (3/9)</vt:lpstr>
      <vt:lpstr>Introducción (4/9)</vt:lpstr>
      <vt:lpstr>Introducción (5/9)</vt:lpstr>
      <vt:lpstr>Introducción (6/9)</vt:lpstr>
      <vt:lpstr>Introducción (7/9)</vt:lpstr>
      <vt:lpstr>Introducción (8/9)</vt:lpstr>
      <vt:lpstr>Introducción (9/9)</vt:lpstr>
      <vt:lpstr>Internacionalización i18n (1/3)</vt:lpstr>
      <vt:lpstr>Internacionalización i18n (2/3)</vt:lpstr>
      <vt:lpstr>Internacionalización i18n (3/3)</vt:lpstr>
      <vt:lpstr>Localización l10n (1/3)</vt:lpstr>
      <vt:lpstr>Localización l10n (2/3)</vt:lpstr>
      <vt:lpstr>Localización l10n (3/3)</vt:lpstr>
      <vt:lpstr>Estándares internacionales (1/4)</vt:lpstr>
      <vt:lpstr>Estándares internacionales (2/4)</vt:lpstr>
      <vt:lpstr>Estándares internacionales (3/4)</vt:lpstr>
      <vt:lpstr>Estándares internacionales (4/4)</vt:lpstr>
      <vt:lpstr>Cómo internacionalizar (1/8)</vt:lpstr>
      <vt:lpstr>Cómo internacionalizar (2/8)</vt:lpstr>
      <vt:lpstr>Cómo internacionalizar (3/8)</vt:lpstr>
      <vt:lpstr>Cómo internacionalizar (4/8)</vt:lpstr>
      <vt:lpstr>Cómo internacionalizar (5/8)</vt:lpstr>
      <vt:lpstr>Cómo internacionalizar (6/8)</vt:lpstr>
      <vt:lpstr>Cómo internacionalizar (7/8)</vt:lpstr>
      <vt:lpstr>Cómo internacionalizar (8/8)</vt:lpstr>
      <vt:lpstr>Cómo Localizar (1/1)</vt:lpstr>
      <vt:lpstr>Conclusiones (1/1)</vt:lpstr>
      <vt:lpstr>Referencias (1/1)</vt:lpstr>
      <vt:lpstr>FIN</vt:lpstr>
    </vt:vector>
  </TitlesOfParts>
  <Company>Windows 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Internacionalización y localización</dc:title>
  <dc:creator>WinuE</dc:creator>
  <cp:lastModifiedBy>Windows User</cp:lastModifiedBy>
  <cp:revision>29</cp:revision>
  <dcterms:created xsi:type="dcterms:W3CDTF">2010-11-27T22:27:44Z</dcterms:created>
  <dcterms:modified xsi:type="dcterms:W3CDTF">2014-05-10T08:54:50Z</dcterms:modified>
</cp:coreProperties>
</file>