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45"/>
  </p:notesMasterIdLst>
  <p:sldIdLst>
    <p:sldId id="256" r:id="rId5"/>
    <p:sldId id="338" r:id="rId6"/>
    <p:sldId id="344" r:id="rId7"/>
    <p:sldId id="345" r:id="rId8"/>
    <p:sldId id="333" r:id="rId9"/>
    <p:sldId id="341" r:id="rId10"/>
    <p:sldId id="342" r:id="rId11"/>
    <p:sldId id="348" r:id="rId12"/>
    <p:sldId id="334" r:id="rId13"/>
    <p:sldId id="335" r:id="rId14"/>
    <p:sldId id="336" r:id="rId15"/>
    <p:sldId id="337" r:id="rId16"/>
    <p:sldId id="351" r:id="rId17"/>
    <p:sldId id="349" r:id="rId18"/>
    <p:sldId id="350" r:id="rId19"/>
    <p:sldId id="347" r:id="rId20"/>
    <p:sldId id="346" r:id="rId21"/>
    <p:sldId id="300" r:id="rId22"/>
    <p:sldId id="306" r:id="rId23"/>
    <p:sldId id="307" r:id="rId24"/>
    <p:sldId id="308" r:id="rId25"/>
    <p:sldId id="310" r:id="rId26"/>
    <p:sldId id="311" r:id="rId27"/>
    <p:sldId id="317" r:id="rId28"/>
    <p:sldId id="319" r:id="rId29"/>
    <p:sldId id="321" r:id="rId30"/>
    <p:sldId id="314" r:id="rId31"/>
    <p:sldId id="315" r:id="rId32"/>
    <p:sldId id="312" r:id="rId33"/>
    <p:sldId id="322" r:id="rId34"/>
    <p:sldId id="323" r:id="rId35"/>
    <p:sldId id="324" r:id="rId36"/>
    <p:sldId id="326" r:id="rId37"/>
    <p:sldId id="327" r:id="rId38"/>
    <p:sldId id="332" r:id="rId39"/>
    <p:sldId id="302" r:id="rId40"/>
    <p:sldId id="331" r:id="rId41"/>
    <p:sldId id="328" r:id="rId42"/>
    <p:sldId id="329" r:id="rId43"/>
    <p:sldId id="330" r:id="rId44"/>
  </p:sldIdLst>
  <p:sldSz cx="9144000" cy="5143500" type="screen16x9"/>
  <p:notesSz cx="6858000" cy="9144000"/>
  <p:embeddedFontLst>
    <p:embeddedFont>
      <p:font typeface="Abel" panose="02000506030000020004" pitchFamily="2" charset="0"/>
      <p:regular r:id="rId46"/>
    </p:embeddedFont>
    <p:embeddedFont>
      <p:font typeface="Cambria Math" panose="02040503050406030204" pitchFamily="18" charset="0"/>
      <p:regular r:id="rId47"/>
    </p:embeddedFont>
    <p:embeddedFont>
      <p:font typeface="Catamaran" panose="020B0604020202020204" charset="0"/>
      <p:regular r:id="rId48"/>
      <p:bold r:id="rId49"/>
    </p:embeddedFont>
    <p:embeddedFont>
      <p:font typeface="Lexend Deca" panose="020B060402020202020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7F3-18FB-4ACB-B1D4-EEFAA6CC79E8}" v="60" dt="2022-12-05T16:18:10.889"/>
  </p1510:revLst>
</p1510:revInfo>
</file>

<file path=ppt/tableStyles.xml><?xml version="1.0" encoding="utf-8"?>
<a:tblStyleLst xmlns:a="http://schemas.openxmlformats.org/drawingml/2006/main" def="{CC6FDDBB-2C4C-4F48-B1B1-E7216CF58518}">
  <a:tblStyle styleId="{CC6FDDBB-2C4C-4F48-B1B1-E7216CF585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ROBERTO MEDINA MARTINEZ" userId="618b535c-36b5-4f0b-933d-1bb9de49ec44" providerId="ADAL" clId="{825967F3-18FB-4ACB-B1D4-EEFAA6CC79E8}"/>
    <pc:docChg chg="undo custSel addSld delSld modSld sldOrd delMainMaster">
      <pc:chgData name="DIEGO ROBERTO MEDINA MARTINEZ" userId="618b535c-36b5-4f0b-933d-1bb9de49ec44" providerId="ADAL" clId="{825967F3-18FB-4ACB-B1D4-EEFAA6CC79E8}" dt="2022-12-05T16:29:23.027" v="2831" actId="47"/>
      <pc:docMkLst>
        <pc:docMk/>
      </pc:docMkLst>
      <pc:sldChg chg="del">
        <pc:chgData name="DIEGO ROBERTO MEDINA MARTINEZ" userId="618b535c-36b5-4f0b-933d-1bb9de49ec44" providerId="ADAL" clId="{825967F3-18FB-4ACB-B1D4-EEFAA6CC79E8}" dt="2022-12-05T16:29:23.027" v="2831" actId="47"/>
        <pc:sldMkLst>
          <pc:docMk/>
          <pc:sldMk cId="4118668433" sldId="309"/>
        </pc:sldMkLst>
      </pc:sldChg>
      <pc:sldChg chg="modSp mod">
        <pc:chgData name="DIEGO ROBERTO MEDINA MARTINEZ" userId="618b535c-36b5-4f0b-933d-1bb9de49ec44" providerId="ADAL" clId="{825967F3-18FB-4ACB-B1D4-EEFAA6CC79E8}" dt="2022-12-05T16:05:07.630" v="1788" actId="20577"/>
        <pc:sldMkLst>
          <pc:docMk/>
          <pc:sldMk cId="1542608542" sldId="333"/>
        </pc:sldMkLst>
        <pc:spChg chg="mod">
          <ac:chgData name="DIEGO ROBERTO MEDINA MARTINEZ" userId="618b535c-36b5-4f0b-933d-1bb9de49ec44" providerId="ADAL" clId="{825967F3-18FB-4ACB-B1D4-EEFAA6CC79E8}" dt="2022-12-05T16:04:56.875" v="1742" actId="20577"/>
          <ac:spMkLst>
            <pc:docMk/>
            <pc:sldMk cId="1542608542" sldId="333"/>
            <ac:spMk id="4" creationId="{3F0DA4F4-6FEE-5BD9-8E91-3E307FC32D03}"/>
          </ac:spMkLst>
        </pc:spChg>
        <pc:spChg chg="mod">
          <ac:chgData name="DIEGO ROBERTO MEDINA MARTINEZ" userId="618b535c-36b5-4f0b-933d-1bb9de49ec44" providerId="ADAL" clId="{825967F3-18FB-4ACB-B1D4-EEFAA6CC79E8}" dt="2022-12-05T16:05:07.630" v="1788" actId="20577"/>
          <ac:spMkLst>
            <pc:docMk/>
            <pc:sldMk cId="1542608542" sldId="333"/>
            <ac:spMk id="7" creationId="{5C0026E1-6135-7C6B-47EF-D8E991CB3786}"/>
          </ac:spMkLst>
        </pc:spChg>
      </pc:sldChg>
      <pc:sldChg chg="addSp delSp modSp mod">
        <pc:chgData name="DIEGO ROBERTO MEDINA MARTINEZ" userId="618b535c-36b5-4f0b-933d-1bb9de49ec44" providerId="ADAL" clId="{825967F3-18FB-4ACB-B1D4-EEFAA6CC79E8}" dt="2022-12-05T16:00:56.724" v="1679" actId="478"/>
        <pc:sldMkLst>
          <pc:docMk/>
          <pc:sldMk cId="3756659336" sldId="334"/>
        </pc:sldMkLst>
        <pc:spChg chg="add mod">
          <ac:chgData name="DIEGO ROBERTO MEDINA MARTINEZ" userId="618b535c-36b5-4f0b-933d-1bb9de49ec44" providerId="ADAL" clId="{825967F3-18FB-4ACB-B1D4-EEFAA6CC79E8}" dt="2022-12-05T16:00:54.822" v="1678" actId="20577"/>
          <ac:spMkLst>
            <pc:docMk/>
            <pc:sldMk cId="3756659336" sldId="334"/>
            <ac:spMk id="4" creationId="{76E3854E-51D1-EEE2-9B94-254B8A7D2CB0}"/>
          </ac:spMkLst>
        </pc:spChg>
        <pc:spChg chg="add mod">
          <ac:chgData name="DIEGO ROBERTO MEDINA MARTINEZ" userId="618b535c-36b5-4f0b-933d-1bb9de49ec44" providerId="ADAL" clId="{825967F3-18FB-4ACB-B1D4-EEFAA6CC79E8}" dt="2022-12-05T16:00:47.223" v="1651" actId="1076"/>
          <ac:spMkLst>
            <pc:docMk/>
            <pc:sldMk cId="3756659336" sldId="334"/>
            <ac:spMk id="5" creationId="{6A974CFA-F4B0-629E-D8F8-052A9F0F94DC}"/>
          </ac:spMkLst>
        </pc:spChg>
        <pc:picChg chg="del mod">
          <ac:chgData name="DIEGO ROBERTO MEDINA MARTINEZ" userId="618b535c-36b5-4f0b-933d-1bb9de49ec44" providerId="ADAL" clId="{825967F3-18FB-4ACB-B1D4-EEFAA6CC79E8}" dt="2022-12-05T16:00:56.724" v="1679" actId="478"/>
          <ac:picMkLst>
            <pc:docMk/>
            <pc:sldMk cId="3756659336" sldId="334"/>
            <ac:picMk id="8" creationId="{91BD0BBA-FB15-C771-AE93-A54E61410FD1}"/>
          </ac:picMkLst>
        </pc:picChg>
      </pc:sldChg>
      <pc:sldChg chg="addSp delSp modSp mod modClrScheme chgLayout modNotesTx">
        <pc:chgData name="DIEGO ROBERTO MEDINA MARTINEZ" userId="618b535c-36b5-4f0b-933d-1bb9de49ec44" providerId="ADAL" clId="{825967F3-18FB-4ACB-B1D4-EEFAA6CC79E8}" dt="2022-12-05T16:21:42.800" v="2828" actId="20577"/>
        <pc:sldMkLst>
          <pc:docMk/>
          <pc:sldMk cId="2677296938" sldId="336"/>
        </pc:sldMkLst>
        <pc:spChg chg="mod ord">
          <ac:chgData name="DIEGO ROBERTO MEDINA MARTINEZ" userId="618b535c-36b5-4f0b-933d-1bb9de49ec44" providerId="ADAL" clId="{825967F3-18FB-4ACB-B1D4-EEFAA6CC79E8}" dt="2022-12-05T16:05:48.446" v="1851" actId="1076"/>
          <ac:spMkLst>
            <pc:docMk/>
            <pc:sldMk cId="2677296938" sldId="336"/>
            <ac:spMk id="2" creationId="{9F184A47-D75F-F07A-D915-C5AFD63D2CC2}"/>
          </ac:spMkLst>
        </pc:spChg>
        <pc:spChg chg="add del">
          <ac:chgData name="DIEGO ROBERTO MEDINA MARTINEZ" userId="618b535c-36b5-4f0b-933d-1bb9de49ec44" providerId="ADAL" clId="{825967F3-18FB-4ACB-B1D4-EEFAA6CC79E8}" dt="2022-12-05T15:21:22.112" v="32" actId="478"/>
          <ac:spMkLst>
            <pc:docMk/>
            <pc:sldMk cId="2677296938" sldId="336"/>
            <ac:spMk id="5" creationId="{B4FA3221-270F-72D9-5AFD-B36B33A95A97}"/>
          </ac:spMkLst>
        </pc:spChg>
        <pc:spChg chg="add mod">
          <ac:chgData name="DIEGO ROBERTO MEDINA MARTINEZ" userId="618b535c-36b5-4f0b-933d-1bb9de49ec44" providerId="ADAL" clId="{825967F3-18FB-4ACB-B1D4-EEFAA6CC79E8}" dt="2022-12-05T16:05:53.798" v="1855" actId="1035"/>
          <ac:spMkLst>
            <pc:docMk/>
            <pc:sldMk cId="2677296938" sldId="336"/>
            <ac:spMk id="8" creationId="{CCF4CCC1-0F0C-4130-3490-6FF260B7628A}"/>
          </ac:spMkLst>
        </pc:spChg>
        <pc:graphicFrameChg chg="add mod modGraphic">
          <ac:chgData name="DIEGO ROBERTO MEDINA MARTINEZ" userId="618b535c-36b5-4f0b-933d-1bb9de49ec44" providerId="ADAL" clId="{825967F3-18FB-4ACB-B1D4-EEFAA6CC79E8}" dt="2022-12-05T15:48:05.668" v="989" actId="108"/>
          <ac:graphicFrameMkLst>
            <pc:docMk/>
            <pc:sldMk cId="2677296938" sldId="336"/>
            <ac:graphicFrameMk id="6" creationId="{6280FD2E-2826-81AF-6D2E-A94E62D428B9}"/>
          </ac:graphicFrameMkLst>
        </pc:graphicFrameChg>
        <pc:cxnChg chg="mod">
          <ac:chgData name="DIEGO ROBERTO MEDINA MARTINEZ" userId="618b535c-36b5-4f0b-933d-1bb9de49ec44" providerId="ADAL" clId="{825967F3-18FB-4ACB-B1D4-EEFAA6CC79E8}" dt="2022-12-05T16:05:48.446" v="1851" actId="1076"/>
          <ac:cxnSpMkLst>
            <pc:docMk/>
            <pc:sldMk cId="2677296938" sldId="336"/>
            <ac:cxnSpMk id="3" creationId="{C2351916-5D8B-7897-A534-8B468C56C706}"/>
          </ac:cxnSpMkLst>
        </pc:cxnChg>
      </pc:sldChg>
      <pc:sldChg chg="modSp mod">
        <pc:chgData name="DIEGO ROBERTO MEDINA MARTINEZ" userId="618b535c-36b5-4f0b-933d-1bb9de49ec44" providerId="ADAL" clId="{825967F3-18FB-4ACB-B1D4-EEFAA6CC79E8}" dt="2022-12-05T16:23:08.596" v="2830" actId="113"/>
        <pc:sldMkLst>
          <pc:docMk/>
          <pc:sldMk cId="3358010766" sldId="337"/>
        </pc:sldMkLst>
        <pc:spChg chg="mod">
          <ac:chgData name="DIEGO ROBERTO MEDINA MARTINEZ" userId="618b535c-36b5-4f0b-933d-1bb9de49ec44" providerId="ADAL" clId="{825967F3-18FB-4ACB-B1D4-EEFAA6CC79E8}" dt="2022-12-05T16:23:08.596" v="2830" actId="113"/>
          <ac:spMkLst>
            <pc:docMk/>
            <pc:sldMk cId="3358010766" sldId="337"/>
            <ac:spMk id="10" creationId="{69E8576D-6B5E-DFBB-7872-E20AB0CFCBBA}"/>
          </ac:spMkLst>
        </pc:spChg>
      </pc:sldChg>
      <pc:sldChg chg="modSp mod">
        <pc:chgData name="DIEGO ROBERTO MEDINA MARTINEZ" userId="618b535c-36b5-4f0b-933d-1bb9de49ec44" providerId="ADAL" clId="{825967F3-18FB-4ACB-B1D4-EEFAA6CC79E8}" dt="2022-12-05T15:16:06.627" v="16" actId="1036"/>
        <pc:sldMkLst>
          <pc:docMk/>
          <pc:sldMk cId="4019419863" sldId="338"/>
        </pc:sldMkLst>
        <pc:spChg chg="mod">
          <ac:chgData name="DIEGO ROBERTO MEDINA MARTINEZ" userId="618b535c-36b5-4f0b-933d-1bb9de49ec44" providerId="ADAL" clId="{825967F3-18FB-4ACB-B1D4-EEFAA6CC79E8}" dt="2022-12-05T15:16:06.627" v="16" actId="1036"/>
          <ac:spMkLst>
            <pc:docMk/>
            <pc:sldMk cId="4019419863" sldId="338"/>
            <ac:spMk id="6" creationId="{CC1EFEFB-E811-E64A-1F26-1BF5D62057F3}"/>
          </ac:spMkLst>
        </pc:spChg>
      </pc:sldChg>
      <pc:sldChg chg="addSp modSp mod">
        <pc:chgData name="DIEGO ROBERTO MEDINA MARTINEZ" userId="618b535c-36b5-4f0b-933d-1bb9de49ec44" providerId="ADAL" clId="{825967F3-18FB-4ACB-B1D4-EEFAA6CC79E8}" dt="2022-12-05T16:10:16.007" v="1914" actId="1037"/>
        <pc:sldMkLst>
          <pc:docMk/>
          <pc:sldMk cId="3805351137" sldId="341"/>
        </pc:sldMkLst>
        <pc:spChg chg="add mod">
          <ac:chgData name="DIEGO ROBERTO MEDINA MARTINEZ" userId="618b535c-36b5-4f0b-933d-1bb9de49ec44" providerId="ADAL" clId="{825967F3-18FB-4ACB-B1D4-EEFAA6CC79E8}" dt="2022-12-05T16:10:10.422" v="1905" actId="1036"/>
          <ac:spMkLst>
            <pc:docMk/>
            <pc:sldMk cId="3805351137" sldId="341"/>
            <ac:spMk id="4" creationId="{71FE1D9B-678A-343A-4FA4-D36B8986D709}"/>
          </ac:spMkLst>
        </pc:spChg>
        <pc:picChg chg="mod">
          <ac:chgData name="DIEGO ROBERTO MEDINA MARTINEZ" userId="618b535c-36b5-4f0b-933d-1bb9de49ec44" providerId="ADAL" clId="{825967F3-18FB-4ACB-B1D4-EEFAA6CC79E8}" dt="2022-12-05T16:10:16.007" v="1914" actId="1037"/>
          <ac:picMkLst>
            <pc:docMk/>
            <pc:sldMk cId="3805351137" sldId="341"/>
            <ac:picMk id="5" creationId="{2E94F5A1-4B6E-4B88-8FC9-EF1DF87C7E6F}"/>
          </ac:picMkLst>
        </pc:picChg>
        <pc:picChg chg="mod">
          <ac:chgData name="DIEGO ROBERTO MEDINA MARTINEZ" userId="618b535c-36b5-4f0b-933d-1bb9de49ec44" providerId="ADAL" clId="{825967F3-18FB-4ACB-B1D4-EEFAA6CC79E8}" dt="2022-12-05T16:10:16.007" v="1914" actId="1037"/>
          <ac:picMkLst>
            <pc:docMk/>
            <pc:sldMk cId="3805351137" sldId="341"/>
            <ac:picMk id="7" creationId="{E6DCD5CA-4BEC-CC94-9095-C30313EB4214}"/>
          </ac:picMkLst>
        </pc:picChg>
        <pc:picChg chg="mod">
          <ac:chgData name="DIEGO ROBERTO MEDINA MARTINEZ" userId="618b535c-36b5-4f0b-933d-1bb9de49ec44" providerId="ADAL" clId="{825967F3-18FB-4ACB-B1D4-EEFAA6CC79E8}" dt="2022-12-05T16:10:16.007" v="1914" actId="1037"/>
          <ac:picMkLst>
            <pc:docMk/>
            <pc:sldMk cId="3805351137" sldId="341"/>
            <ac:picMk id="9" creationId="{606CC0BD-01AE-5202-D6ED-49DDF24EAFEC}"/>
          </ac:picMkLst>
        </pc:picChg>
      </pc:sldChg>
      <pc:sldChg chg="addSp modSp mod">
        <pc:chgData name="DIEGO ROBERTO MEDINA MARTINEZ" userId="618b535c-36b5-4f0b-933d-1bb9de49ec44" providerId="ADAL" clId="{825967F3-18FB-4ACB-B1D4-EEFAA6CC79E8}" dt="2022-12-05T16:10:23.663" v="1917" actId="1035"/>
        <pc:sldMkLst>
          <pc:docMk/>
          <pc:sldMk cId="2580936131" sldId="342"/>
        </pc:sldMkLst>
        <pc:spChg chg="add mod">
          <ac:chgData name="DIEGO ROBERTO MEDINA MARTINEZ" userId="618b535c-36b5-4f0b-933d-1bb9de49ec44" providerId="ADAL" clId="{825967F3-18FB-4ACB-B1D4-EEFAA6CC79E8}" dt="2022-12-05T16:10:20.153" v="1915"/>
          <ac:spMkLst>
            <pc:docMk/>
            <pc:sldMk cId="2580936131" sldId="342"/>
            <ac:spMk id="4" creationId="{8D34EF2D-AF39-B39F-4A40-723EACAE7781}"/>
          </ac:spMkLst>
        </pc:spChg>
        <pc:picChg chg="mod">
          <ac:chgData name="DIEGO ROBERTO MEDINA MARTINEZ" userId="618b535c-36b5-4f0b-933d-1bb9de49ec44" providerId="ADAL" clId="{825967F3-18FB-4ACB-B1D4-EEFAA6CC79E8}" dt="2022-12-05T16:10:23.663" v="1917" actId="1035"/>
          <ac:picMkLst>
            <pc:docMk/>
            <pc:sldMk cId="2580936131" sldId="342"/>
            <ac:picMk id="6" creationId="{08E68698-A31F-DF64-196C-E5AD756A06D0}"/>
          </ac:picMkLst>
        </pc:picChg>
      </pc:sldChg>
      <pc:sldChg chg="addSp delSp modSp mod">
        <pc:chgData name="DIEGO ROBERTO MEDINA MARTINEZ" userId="618b535c-36b5-4f0b-933d-1bb9de49ec44" providerId="ADAL" clId="{825967F3-18FB-4ACB-B1D4-EEFAA6CC79E8}" dt="2022-12-05T16:12:06.009" v="1931"/>
        <pc:sldMkLst>
          <pc:docMk/>
          <pc:sldMk cId="1000161160" sldId="344"/>
        </pc:sldMkLst>
        <pc:spChg chg="add del mod">
          <ac:chgData name="DIEGO ROBERTO MEDINA MARTINEZ" userId="618b535c-36b5-4f0b-933d-1bb9de49ec44" providerId="ADAL" clId="{825967F3-18FB-4ACB-B1D4-EEFAA6CC79E8}" dt="2022-12-05T16:12:05.375" v="1930" actId="478"/>
          <ac:spMkLst>
            <pc:docMk/>
            <pc:sldMk cId="1000161160" sldId="344"/>
            <ac:spMk id="2" creationId="{E6B17308-4818-0B4F-CEE8-D768F50594B2}"/>
          </ac:spMkLst>
        </pc:spChg>
        <pc:spChg chg="add mod">
          <ac:chgData name="DIEGO ROBERTO MEDINA MARTINEZ" userId="618b535c-36b5-4f0b-933d-1bb9de49ec44" providerId="ADAL" clId="{825967F3-18FB-4ACB-B1D4-EEFAA6CC79E8}" dt="2022-12-05T16:12:06.009" v="1931"/>
          <ac:spMkLst>
            <pc:docMk/>
            <pc:sldMk cId="1000161160" sldId="344"/>
            <ac:spMk id="3" creationId="{F59CAEDA-A68D-538B-8FBB-100214882C10}"/>
          </ac:spMkLst>
        </pc:spChg>
      </pc:sldChg>
      <pc:sldChg chg="addSp modSp mod">
        <pc:chgData name="DIEGO ROBERTO MEDINA MARTINEZ" userId="618b535c-36b5-4f0b-933d-1bb9de49ec44" providerId="ADAL" clId="{825967F3-18FB-4ACB-B1D4-EEFAA6CC79E8}" dt="2022-12-05T16:12:02.213" v="1929" actId="1076"/>
        <pc:sldMkLst>
          <pc:docMk/>
          <pc:sldMk cId="2465339930" sldId="345"/>
        </pc:sldMkLst>
        <pc:spChg chg="add mod">
          <ac:chgData name="DIEGO ROBERTO MEDINA MARTINEZ" userId="618b535c-36b5-4f0b-933d-1bb9de49ec44" providerId="ADAL" clId="{825967F3-18FB-4ACB-B1D4-EEFAA6CC79E8}" dt="2022-12-05T16:12:02.213" v="1929" actId="1076"/>
          <ac:spMkLst>
            <pc:docMk/>
            <pc:sldMk cId="2465339930" sldId="345"/>
            <ac:spMk id="2" creationId="{D60EE8F6-158D-56B3-3998-E25C6C33A48A}"/>
          </ac:spMkLst>
        </pc:spChg>
      </pc:sldChg>
      <pc:sldChg chg="addSp modSp add mod ord">
        <pc:chgData name="DIEGO ROBERTO MEDINA MARTINEZ" userId="618b535c-36b5-4f0b-933d-1bb9de49ec44" providerId="ADAL" clId="{825967F3-18FB-4ACB-B1D4-EEFAA6CC79E8}" dt="2022-12-05T15:24:19.247" v="47"/>
        <pc:sldMkLst>
          <pc:docMk/>
          <pc:sldMk cId="3611182367" sldId="350"/>
        </pc:sldMkLst>
        <pc:spChg chg="mod">
          <ac:chgData name="DIEGO ROBERTO MEDINA MARTINEZ" userId="618b535c-36b5-4f0b-933d-1bb9de49ec44" providerId="ADAL" clId="{825967F3-18FB-4ACB-B1D4-EEFAA6CC79E8}" dt="2022-12-05T15:18:34.239" v="28" actId="20577"/>
          <ac:spMkLst>
            <pc:docMk/>
            <pc:sldMk cId="3611182367" sldId="350"/>
            <ac:spMk id="2" creationId="{91F4051C-53DC-1F13-DD93-07FAB98E123B}"/>
          </ac:spMkLst>
        </pc:spChg>
        <pc:spChg chg="add mod">
          <ac:chgData name="DIEGO ROBERTO MEDINA MARTINEZ" userId="618b535c-36b5-4f0b-933d-1bb9de49ec44" providerId="ADAL" clId="{825967F3-18FB-4ACB-B1D4-EEFAA6CC79E8}" dt="2022-12-05T15:24:02.068" v="45" actId="1076"/>
          <ac:spMkLst>
            <pc:docMk/>
            <pc:sldMk cId="3611182367" sldId="350"/>
            <ac:spMk id="5" creationId="{42A047ED-2EB3-4D3A-060B-A50D60948797}"/>
          </ac:spMkLst>
        </pc:spChg>
        <pc:spChg chg="mod">
          <ac:chgData name="DIEGO ROBERTO MEDINA MARTINEZ" userId="618b535c-36b5-4f0b-933d-1bb9de49ec44" providerId="ADAL" clId="{825967F3-18FB-4ACB-B1D4-EEFAA6CC79E8}" dt="2022-12-05T15:19:12.838" v="30" actId="1076"/>
          <ac:spMkLst>
            <pc:docMk/>
            <pc:sldMk cId="3611182367" sldId="350"/>
            <ac:spMk id="10" creationId="{69E8576D-6B5E-DFBB-7872-E20AB0CFCBBA}"/>
          </ac:spMkLst>
        </pc:spChg>
      </pc:sldChg>
      <pc:sldChg chg="addSp delSp modSp add del mod">
        <pc:chgData name="DIEGO ROBERTO MEDINA MARTINEZ" userId="618b535c-36b5-4f0b-933d-1bb9de49ec44" providerId="ADAL" clId="{825967F3-18FB-4ACB-B1D4-EEFAA6CC79E8}" dt="2022-12-05T16:18:18.613" v="2598" actId="1076"/>
        <pc:sldMkLst>
          <pc:docMk/>
          <pc:sldMk cId="1506969880" sldId="351"/>
        </pc:sldMkLst>
        <pc:spChg chg="add mod">
          <ac:chgData name="DIEGO ROBERTO MEDINA MARTINEZ" userId="618b535c-36b5-4f0b-933d-1bb9de49ec44" providerId="ADAL" clId="{825967F3-18FB-4ACB-B1D4-EEFAA6CC79E8}" dt="2022-12-05T16:08:10.941" v="1880" actId="1076"/>
          <ac:spMkLst>
            <pc:docMk/>
            <pc:sldMk cId="1506969880" sldId="351"/>
            <ac:spMk id="7" creationId="{805466E7-8957-25B1-5266-3D92C3A0604B}"/>
          </ac:spMkLst>
        </pc:spChg>
        <pc:spChg chg="add mod">
          <ac:chgData name="DIEGO ROBERTO MEDINA MARTINEZ" userId="618b535c-36b5-4f0b-933d-1bb9de49ec44" providerId="ADAL" clId="{825967F3-18FB-4ACB-B1D4-EEFAA6CC79E8}" dt="2022-12-05T16:18:09.453" v="2596" actId="1076"/>
          <ac:spMkLst>
            <pc:docMk/>
            <pc:sldMk cId="1506969880" sldId="351"/>
            <ac:spMk id="8" creationId="{C48560A1-972C-9F3C-4B45-0951728AEEDF}"/>
          </ac:spMkLst>
        </pc:spChg>
        <pc:spChg chg="add mod">
          <ac:chgData name="DIEGO ROBERTO MEDINA MARTINEZ" userId="618b535c-36b5-4f0b-933d-1bb9de49ec44" providerId="ADAL" clId="{825967F3-18FB-4ACB-B1D4-EEFAA6CC79E8}" dt="2022-12-05T16:18:18.613" v="2598" actId="1076"/>
          <ac:spMkLst>
            <pc:docMk/>
            <pc:sldMk cId="1506969880" sldId="351"/>
            <ac:spMk id="9" creationId="{44A53381-0896-D85E-FCFF-52BB6EE9C8CE}"/>
          </ac:spMkLst>
        </pc:spChg>
        <pc:spChg chg="del">
          <ac:chgData name="DIEGO ROBERTO MEDINA MARTINEZ" userId="618b535c-36b5-4f0b-933d-1bb9de49ec44" providerId="ADAL" clId="{825967F3-18FB-4ACB-B1D4-EEFAA6CC79E8}" dt="2022-12-05T16:07:27.498" v="1857" actId="478"/>
          <ac:spMkLst>
            <pc:docMk/>
            <pc:sldMk cId="1506969880" sldId="351"/>
            <ac:spMk id="10" creationId="{69E8576D-6B5E-DFBB-7872-E20AB0CFCBBA}"/>
          </ac:spMkLst>
        </pc:spChg>
        <pc:picChg chg="add mod">
          <ac:chgData name="DIEGO ROBERTO MEDINA MARTINEZ" userId="618b535c-36b5-4f0b-933d-1bb9de49ec44" providerId="ADAL" clId="{825967F3-18FB-4ACB-B1D4-EEFAA6CC79E8}" dt="2022-12-05T16:08:15.333" v="1881" actId="1076"/>
          <ac:picMkLst>
            <pc:docMk/>
            <pc:sldMk cId="1506969880" sldId="351"/>
            <ac:picMk id="5" creationId="{4F830266-D831-5974-7C16-1735E3D80041}"/>
          </ac:picMkLst>
        </pc:picChg>
      </pc:sldChg>
      <pc:sldMasterChg chg="del delSldLayout">
        <pc:chgData name="DIEGO ROBERTO MEDINA MARTINEZ" userId="618b535c-36b5-4f0b-933d-1bb9de49ec44" providerId="ADAL" clId="{825967F3-18FB-4ACB-B1D4-EEFAA6CC79E8}" dt="2022-12-05T16:29:23.027" v="2831" actId="47"/>
        <pc:sldMasterMkLst>
          <pc:docMk/>
          <pc:sldMasterMk cId="0" sldId="2147483676"/>
        </pc:sldMasterMkLst>
        <pc:sldLayoutChg chg="del">
          <pc:chgData name="DIEGO ROBERTO MEDINA MARTINEZ" userId="618b535c-36b5-4f0b-933d-1bb9de49ec44" providerId="ADAL" clId="{825967F3-18FB-4ACB-B1D4-EEFAA6CC79E8}" dt="2022-12-05T16:29:23.027" v="2831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Revisar…</a:t>
            </a:r>
          </a:p>
        </p:txBody>
      </p:sp>
    </p:spTree>
    <p:extLst>
      <p:ext uri="{BB962C8B-B14F-4D97-AF65-F5344CB8AC3E}">
        <p14:creationId xmlns:p14="http://schemas.microsoft.com/office/powerpoint/2010/main" val="262223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4 minutos por época en 100k, 18 minutos por época en 500k</a:t>
            </a:r>
          </a:p>
        </p:txBody>
      </p:sp>
    </p:spTree>
    <p:extLst>
      <p:ext uri="{BB962C8B-B14F-4D97-AF65-F5344CB8AC3E}">
        <p14:creationId xmlns:p14="http://schemas.microsoft.com/office/powerpoint/2010/main" val="385500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be849174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be849174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57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3225" y="1694350"/>
            <a:ext cx="4134900" cy="20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541125"/>
            <a:ext cx="360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-1303975" y="-614900"/>
            <a:ext cx="56220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-1303975" y="4760975"/>
            <a:ext cx="56220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2110.0350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713225" y="1230709"/>
            <a:ext cx="7717500" cy="17104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Deep Learning for Symbolic Mathematics</a:t>
            </a:r>
            <a:r>
              <a:rPr lang="en" dirty="0"/>
              <a:t> </a:t>
            </a:r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1725" y="3218761"/>
            <a:ext cx="4359000" cy="97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Guillaume Lample</a:t>
            </a:r>
          </a:p>
          <a:p>
            <a:pPr marL="0" indent="0"/>
            <a:r>
              <a:rPr lang="en" dirty="0"/>
              <a:t>Facebook AI Research</a:t>
            </a:r>
          </a:p>
          <a:p>
            <a:pPr marL="0" indent="0"/>
            <a:r>
              <a:rPr lang="en" dirty="0"/>
              <a:t>glample@fb.com</a:t>
            </a:r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400" y="3007258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82;p30">
            <a:extLst>
              <a:ext uri="{FF2B5EF4-FFF2-40B4-BE49-F238E27FC236}">
                <a16:creationId xmlns:a16="http://schemas.microsoft.com/office/drawing/2014/main" id="{BB653913-DCC1-9A32-32DF-367D276E0226}"/>
              </a:ext>
            </a:extLst>
          </p:cNvPr>
          <p:cNvSpPr txBox="1">
            <a:spLocks/>
          </p:cNvSpPr>
          <p:nvPr/>
        </p:nvSpPr>
        <p:spPr>
          <a:xfrm>
            <a:off x="4783275" y="3218761"/>
            <a:ext cx="4359000" cy="9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"/>
              <a:t>François Charton</a:t>
            </a:r>
          </a:p>
          <a:p>
            <a:pPr marL="0" indent="0"/>
            <a:r>
              <a:rPr lang="en"/>
              <a:t>Facebook AI Research</a:t>
            </a:r>
          </a:p>
          <a:p>
            <a:pPr marL="0" indent="0"/>
            <a:r>
              <a:rPr lang="en"/>
              <a:t>fcharton@fb.com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689C8-0083-B2F4-4181-53ADE707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256697"/>
            <a:ext cx="7704000" cy="1289299"/>
          </a:xfrm>
        </p:spPr>
        <p:txBody>
          <a:bodyPr/>
          <a:lstStyle/>
          <a:p>
            <a:pPr algn="ctr"/>
            <a:r>
              <a:rPr lang="es-MX" dirty="0"/>
              <a:t>Arquitecturas y/o </a:t>
            </a:r>
            <a:r>
              <a:rPr lang="es-MX" dirty="0" err="1"/>
              <a:t>hiperparámetros</a:t>
            </a:r>
            <a:endParaRPr lang="es-MX" dirty="0"/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4C990966-9136-7DE3-15BF-188EC119F9D8}"/>
              </a:ext>
            </a:extLst>
          </p:cNvPr>
          <p:cNvCxnSpPr>
            <a:cxnSpLocks/>
          </p:cNvCxnSpPr>
          <p:nvPr/>
        </p:nvCxnSpPr>
        <p:spPr>
          <a:xfrm>
            <a:off x="3181546" y="1582495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0">
                <a:extLst>
                  <a:ext uri="{FF2B5EF4-FFF2-40B4-BE49-F238E27FC236}">
                    <a16:creationId xmlns:a16="http://schemas.microsoft.com/office/drawing/2014/main" id="{9E9DBC09-0608-8943-7438-7CEC0D72C4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706" y="2090689"/>
                <a:ext cx="7703999" cy="297464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r>
                  <a:rPr lang="es-MX" sz="1800" dirty="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Permanece la misma arquitectura e </a:t>
                </a:r>
                <a:r>
                  <a:rPr lang="es-MX" sz="1800" dirty="0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hiperparámetros</a:t>
                </a:r>
                <a:r>
                  <a:rPr lang="es-MX" sz="1800" dirty="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, a excepción del tamaño del lote que cambia a 128: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 sz="18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8 Cabezas de atención (</a:t>
                </a:r>
                <a:r>
                  <a:rPr lang="es-MX" sz="1800" dirty="0" err="1">
                    <a:solidFill>
                      <a:schemeClr val="dk1"/>
                    </a:solidFill>
                    <a:latin typeface="Catamaran"/>
                    <a:cs typeface="Catamaran"/>
                  </a:rPr>
                  <a:t>encoder</a:t>
                </a: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 y </a:t>
                </a:r>
                <a:r>
                  <a:rPr lang="es-MX" sz="1800" dirty="0" err="1">
                    <a:solidFill>
                      <a:schemeClr val="dk1"/>
                    </a:solidFill>
                    <a:latin typeface="Catamaran"/>
                    <a:cs typeface="Catamaran"/>
                  </a:rPr>
                  <a:t>decoder</a:t>
                </a: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6 Capas/Bloques transformers para el </a:t>
                </a:r>
                <a:r>
                  <a:rPr lang="es-MX" sz="1800" dirty="0" err="1">
                    <a:solidFill>
                      <a:schemeClr val="dk1"/>
                    </a:solidFill>
                    <a:latin typeface="Catamaran"/>
                    <a:cs typeface="Catamaran"/>
                  </a:rPr>
                  <a:t>encoder</a:t>
                </a: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 y 6 para el </a:t>
                </a:r>
                <a:r>
                  <a:rPr lang="es-MX" sz="1800" dirty="0" err="1">
                    <a:solidFill>
                      <a:schemeClr val="dk1"/>
                    </a:solidFill>
                    <a:latin typeface="Catamaran"/>
                    <a:cs typeface="Catamaran"/>
                  </a:rPr>
                  <a:t>decoder</a:t>
                </a: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Dimensionalidad del </a:t>
                </a:r>
                <a:r>
                  <a:rPr lang="es-MX" sz="1800" dirty="0" err="1">
                    <a:solidFill>
                      <a:schemeClr val="dk1"/>
                    </a:solidFill>
                    <a:latin typeface="Catamaran"/>
                    <a:cs typeface="Catamaran"/>
                  </a:rPr>
                  <a:t>embedding</a:t>
                </a: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 de 1024.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Optimizador Adam con una tasa de aprendizaje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sz="18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800" dirty="0">
                    <a:solidFill>
                      <a:schemeClr val="dk1"/>
                    </a:solidFill>
                    <a:latin typeface="Catamaran"/>
                    <a:cs typeface="Catamaran"/>
                  </a:rPr>
                  <a:t>256 ecuaciones por lote -&gt; 128 ecuaciones por lote.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 sz="18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 sz="18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 sz="18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mc:Choice>
        <mc:Fallback xmlns="">
          <p:sp>
            <p:nvSpPr>
              <p:cNvPr id="4" name="Google Shape;182;p30">
                <a:extLst>
                  <a:ext uri="{FF2B5EF4-FFF2-40B4-BE49-F238E27FC236}">
                    <a16:creationId xmlns:a16="http://schemas.microsoft.com/office/drawing/2014/main" id="{9E9DBC09-0608-8943-7438-7CEC0D72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6" y="2090689"/>
                <a:ext cx="7703999" cy="2974647"/>
              </a:xfrm>
              <a:prstGeom prst="rect">
                <a:avLst/>
              </a:prstGeom>
              <a:blipFill>
                <a:blip r:embed="rId2"/>
                <a:stretch>
                  <a:fillRect l="-713" r="-7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6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84A47-D75F-F07A-D915-C5AFD63D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40" y="388673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Resultados</a:t>
            </a:r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C2351916-5D8B-7897-A534-8B468C56C706}"/>
              </a:ext>
            </a:extLst>
          </p:cNvPr>
          <p:cNvCxnSpPr>
            <a:cxnSpLocks/>
          </p:cNvCxnSpPr>
          <p:nvPr/>
        </p:nvCxnSpPr>
        <p:spPr>
          <a:xfrm>
            <a:off x="3209827" y="1186572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280FD2E-2826-81AF-6D2E-A94E62D42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89213"/>
              </p:ext>
            </p:extLst>
          </p:nvPr>
        </p:nvGraphicFramePr>
        <p:xfrm>
          <a:off x="519282" y="1515466"/>
          <a:ext cx="8133716" cy="2820863"/>
        </p:xfrm>
        <a:graphic>
          <a:graphicData uri="http://schemas.openxmlformats.org/drawingml/2006/table">
            <a:tbl>
              <a:tblPr firstRow="1" bandRow="1">
                <a:tableStyleId>{CC6FDDBB-2C4C-4F48-B1B1-E7216CF58518}</a:tableStyleId>
              </a:tblPr>
              <a:tblGrid>
                <a:gridCol w="2033429">
                  <a:extLst>
                    <a:ext uri="{9D8B030D-6E8A-4147-A177-3AD203B41FA5}">
                      <a16:colId xmlns:a16="http://schemas.microsoft.com/office/drawing/2014/main" val="4284901590"/>
                    </a:ext>
                  </a:extLst>
                </a:gridCol>
                <a:gridCol w="2033429">
                  <a:extLst>
                    <a:ext uri="{9D8B030D-6E8A-4147-A177-3AD203B41FA5}">
                      <a16:colId xmlns:a16="http://schemas.microsoft.com/office/drawing/2014/main" val="1629246899"/>
                    </a:ext>
                  </a:extLst>
                </a:gridCol>
                <a:gridCol w="2033429">
                  <a:extLst>
                    <a:ext uri="{9D8B030D-6E8A-4147-A177-3AD203B41FA5}">
                      <a16:colId xmlns:a16="http://schemas.microsoft.com/office/drawing/2014/main" val="3951875199"/>
                    </a:ext>
                  </a:extLst>
                </a:gridCol>
                <a:gridCol w="2033429">
                  <a:extLst>
                    <a:ext uri="{9D8B030D-6E8A-4147-A177-3AD203B41FA5}">
                      <a16:colId xmlns:a16="http://schemas.microsoft.com/office/drawing/2014/main" val="921173316"/>
                    </a:ext>
                  </a:extLst>
                </a:gridCol>
              </a:tblGrid>
              <a:tr h="1119020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Entrenamiento con el modelo </a:t>
                      </a:r>
                      <a:r>
                        <a:rPr lang="es-MX" dirty="0" err="1"/>
                        <a:t>bwd</a:t>
                      </a:r>
                      <a:r>
                        <a:rPr lang="es-MX" dirty="0"/>
                        <a:t> 100K entrenamiento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Entrenamiento con el modelo </a:t>
                      </a:r>
                      <a:r>
                        <a:rPr lang="es-MX" dirty="0" err="1"/>
                        <a:t>bwd</a:t>
                      </a:r>
                      <a:r>
                        <a:rPr lang="es-MX" dirty="0"/>
                        <a:t> 500K entrenamiento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Entrenamiento con el modelo </a:t>
                      </a:r>
                      <a:r>
                        <a:rPr lang="es-MX" dirty="0" err="1"/>
                        <a:t>fwd</a:t>
                      </a:r>
                      <a:r>
                        <a:rPr lang="es-MX" dirty="0"/>
                        <a:t> 100K entrenamiento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775102"/>
                  </a:ext>
                </a:extLst>
              </a:tr>
              <a:tr h="56728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Época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Validación: 66.16% Prueba: 66.56%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Validación: 70.41%</a:t>
                      </a:r>
                    </a:p>
                    <a:p>
                      <a:pPr algn="ctr"/>
                      <a:r>
                        <a:rPr lang="es-MX" dirty="0"/>
                        <a:t>Prueba: 70.26%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Validación: 58.37%</a:t>
                      </a:r>
                    </a:p>
                    <a:p>
                      <a:pPr algn="ctr"/>
                      <a:r>
                        <a:rPr lang="es-MX" dirty="0"/>
                        <a:t>Prueba: 58.57%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631414"/>
                  </a:ext>
                </a:extLst>
              </a:tr>
              <a:tr h="56728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Época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Validación: 67.96%</a:t>
                      </a:r>
                    </a:p>
                    <a:p>
                      <a:pPr algn="ctr"/>
                      <a:r>
                        <a:rPr lang="es-MX" b="1" dirty="0"/>
                        <a:t>Prueba: 66.61%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Validación: 70.81%</a:t>
                      </a:r>
                    </a:p>
                    <a:p>
                      <a:pPr algn="ctr"/>
                      <a:r>
                        <a:rPr lang="es-MX" dirty="0"/>
                        <a:t>Prueba: 70.91%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Validación: 59.57%</a:t>
                      </a:r>
                    </a:p>
                    <a:p>
                      <a:pPr algn="ctr"/>
                      <a:r>
                        <a:rPr lang="es-MX" dirty="0"/>
                        <a:t>Prueba: 59.97%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769272"/>
                  </a:ext>
                </a:extLst>
              </a:tr>
              <a:tr h="56728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Época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Validación: 67.06%</a:t>
                      </a:r>
                    </a:p>
                    <a:p>
                      <a:pPr algn="ctr"/>
                      <a:r>
                        <a:rPr lang="es-MX" dirty="0"/>
                        <a:t>Prueba: 65.77%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Validación: 70.96%</a:t>
                      </a:r>
                    </a:p>
                    <a:p>
                      <a:pPr algn="ctr"/>
                      <a:r>
                        <a:rPr lang="es-MX" b="1" dirty="0"/>
                        <a:t>Prueba: 71.71%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Validación: 61.12%</a:t>
                      </a:r>
                    </a:p>
                    <a:p>
                      <a:pPr algn="ctr"/>
                      <a:r>
                        <a:rPr lang="es-MX" b="1" dirty="0"/>
                        <a:t>Prueba: 60.82%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1050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CF4CCC1-0F0C-4130-3490-6FF260B7628A}"/>
              </a:ext>
            </a:extLst>
          </p:cNvPr>
          <p:cNvSpPr txBox="1"/>
          <p:nvPr/>
        </p:nvSpPr>
        <p:spPr>
          <a:xfrm>
            <a:off x="1946635" y="4427231"/>
            <a:ext cx="5250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Tamaño del conjunto de validación: 2K fórmulas</a:t>
            </a:r>
          </a:p>
          <a:p>
            <a:pPr algn="ctr"/>
            <a:r>
              <a:rPr lang="es-MX" dirty="0"/>
              <a:t>Tamaño del conjunto de prueba: 2K fórmulas</a:t>
            </a:r>
          </a:p>
        </p:txBody>
      </p:sp>
    </p:spTree>
    <p:extLst>
      <p:ext uri="{BB962C8B-B14F-4D97-AF65-F5344CB8AC3E}">
        <p14:creationId xmlns:p14="http://schemas.microsoft.com/office/powerpoint/2010/main" val="267729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051C-53DC-1F13-DD93-07FAB98E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40" y="339012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Discusión</a:t>
            </a:r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3635B79D-3541-F477-C6BE-104611D91AFF}"/>
              </a:ext>
            </a:extLst>
          </p:cNvPr>
          <p:cNvCxnSpPr>
            <a:cxnSpLocks/>
          </p:cNvCxnSpPr>
          <p:nvPr/>
        </p:nvCxnSpPr>
        <p:spPr>
          <a:xfrm>
            <a:off x="3195687" y="1214850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82;p30">
            <a:extLst>
              <a:ext uri="{FF2B5EF4-FFF2-40B4-BE49-F238E27FC236}">
                <a16:creationId xmlns:a16="http://schemas.microsoft.com/office/drawing/2014/main" id="{69E8576D-6B5E-DFBB-7872-E20AB0CFCBBA}"/>
              </a:ext>
            </a:extLst>
          </p:cNvPr>
          <p:cNvSpPr txBox="1">
            <a:spLocks/>
          </p:cNvSpPr>
          <p:nvPr/>
        </p:nvSpPr>
        <p:spPr>
          <a:xfrm>
            <a:off x="734140" y="1760752"/>
            <a:ext cx="7703999" cy="267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La transferencia de conocimiento hacía problemas similares, en arquitecturas tipo </a:t>
            </a:r>
            <a:r>
              <a:rPr lang="es-MX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transformer</a:t>
            </a: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</a:t>
            </a:r>
            <a:r>
              <a:rPr lang="es-MX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ayudó al modelo a entrenarse con menos épocas </a:t>
            </a: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 pesar de tener pocos datos.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El modelo alcanza un resultado bueno con 500K datos para el conjunto de prueba (71.7%) en 3 épocas, sin embargo, debido a la arquitectura y naturaleza del problema, </a:t>
            </a:r>
            <a:r>
              <a:rPr lang="es-MX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 requiere de más datos</a:t>
            </a: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si se desea alcanzar algo cercano al 90% para un </a:t>
            </a:r>
            <a:r>
              <a:rPr lang="es-MX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beam</a:t>
            </a: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s-MX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size</a:t>
            </a: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de 1.</a:t>
            </a:r>
            <a:endParaRPr lang="es-MX" sz="14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801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051C-53DC-1F13-DD93-07FAB98E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40" y="339012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Discusión</a:t>
            </a:r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3635B79D-3541-F477-C6BE-104611D91AFF}"/>
              </a:ext>
            </a:extLst>
          </p:cNvPr>
          <p:cNvCxnSpPr>
            <a:cxnSpLocks/>
          </p:cNvCxnSpPr>
          <p:nvPr/>
        </p:nvCxnSpPr>
        <p:spPr>
          <a:xfrm>
            <a:off x="3195687" y="1214850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F830266-D831-5974-7C16-1735E3D8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780"/>
            <a:ext cx="9144000" cy="16773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5466E7-8957-25B1-5266-3D92C3A0604B}"/>
              </a:ext>
            </a:extLst>
          </p:cNvPr>
          <p:cNvSpPr txBox="1"/>
          <p:nvPr/>
        </p:nvSpPr>
        <p:spPr>
          <a:xfrm>
            <a:off x="1451726" y="3774761"/>
            <a:ext cx="7107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Tabla</a:t>
            </a:r>
            <a:r>
              <a:rPr lang="en-US" dirty="0"/>
              <a:t> 6 - </a:t>
            </a:r>
            <a:r>
              <a:rPr lang="en-US" dirty="0" err="1"/>
              <a:t>Lample</a:t>
            </a:r>
            <a:r>
              <a:rPr lang="en-US" dirty="0"/>
              <a:t>, G., &amp; </a:t>
            </a:r>
            <a:r>
              <a:rPr lang="en-US" dirty="0" err="1"/>
              <a:t>Charton</a:t>
            </a:r>
            <a:r>
              <a:rPr lang="en-US" dirty="0"/>
              <a:t>, F. (2019). </a:t>
            </a:r>
            <a:r>
              <a:rPr lang="en-US" i="1" dirty="0"/>
              <a:t>Deep Learning for Symbolic Mathematics</a:t>
            </a:r>
            <a:r>
              <a:rPr lang="en-US" dirty="0"/>
              <a:t>. 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8560A1-972C-9F3C-4B45-0951728AEEDF}"/>
              </a:ext>
            </a:extLst>
          </p:cNvPr>
          <p:cNvSpPr/>
          <p:nvPr/>
        </p:nvSpPr>
        <p:spPr>
          <a:xfrm>
            <a:off x="1677971" y="2571750"/>
            <a:ext cx="650449" cy="1808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A53381-0896-D85E-FCFF-52BB6EE9C8CE}"/>
              </a:ext>
            </a:extLst>
          </p:cNvPr>
          <p:cNvSpPr/>
          <p:nvPr/>
        </p:nvSpPr>
        <p:spPr>
          <a:xfrm>
            <a:off x="4130511" y="2752627"/>
            <a:ext cx="650449" cy="1808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96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051C-53DC-1F13-DD93-07FAB98E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77932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Discusión</a:t>
            </a:r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3635B79D-3541-F477-C6BE-104611D91AFF}"/>
              </a:ext>
            </a:extLst>
          </p:cNvPr>
          <p:cNvCxnSpPr>
            <a:cxnSpLocks/>
          </p:cNvCxnSpPr>
          <p:nvPr/>
        </p:nvCxnSpPr>
        <p:spPr>
          <a:xfrm>
            <a:off x="3195687" y="1214850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7D175644-1966-6FBF-04F6-F2AA7D3B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1" y="1765419"/>
            <a:ext cx="5372837" cy="1612661"/>
          </a:xfrm>
          <a:prstGeom prst="rect">
            <a:avLst/>
          </a:prstGeom>
        </p:spPr>
      </p:pic>
      <p:sp>
        <p:nvSpPr>
          <p:cNvPr id="6" name="Google Shape;182;p30">
            <a:extLst>
              <a:ext uri="{FF2B5EF4-FFF2-40B4-BE49-F238E27FC236}">
                <a16:creationId xmlns:a16="http://schemas.microsoft.com/office/drawing/2014/main" id="{37DCA05E-B098-4595-F7C9-62C621A0C3E7}"/>
              </a:ext>
            </a:extLst>
          </p:cNvPr>
          <p:cNvSpPr txBox="1">
            <a:spLocks/>
          </p:cNvSpPr>
          <p:nvPr/>
        </p:nvSpPr>
        <p:spPr>
          <a:xfrm>
            <a:off x="1225563" y="3542118"/>
            <a:ext cx="7703999" cy="95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65DF8E-30EE-4959-A500-CD5B9D6B597D}"/>
              </a:ext>
            </a:extLst>
          </p:cNvPr>
          <p:cNvSpPr txBox="1"/>
          <p:nvPr/>
        </p:nvSpPr>
        <p:spPr>
          <a:xfrm>
            <a:off x="2025644" y="3542118"/>
            <a:ext cx="52469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tamaran"/>
                <a:cs typeface="Catamaran"/>
              </a:rPr>
              <a:t>Transactions in Machine Learning Research, October 2022</a:t>
            </a:r>
            <a:endParaRPr lang="es-MX" sz="1600" dirty="0">
              <a:solidFill>
                <a:schemeClr val="dk1"/>
              </a:solidFill>
              <a:latin typeface="Catamaran"/>
              <a:cs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22268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051C-53DC-1F13-DD93-07FAB98E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40" y="339012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Referencias</a:t>
            </a:r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3635B79D-3541-F477-C6BE-104611D91AFF}"/>
              </a:ext>
            </a:extLst>
          </p:cNvPr>
          <p:cNvCxnSpPr>
            <a:cxnSpLocks/>
          </p:cNvCxnSpPr>
          <p:nvPr/>
        </p:nvCxnSpPr>
        <p:spPr>
          <a:xfrm>
            <a:off x="3195687" y="1214850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82;p30">
            <a:extLst>
              <a:ext uri="{FF2B5EF4-FFF2-40B4-BE49-F238E27FC236}">
                <a16:creationId xmlns:a16="http://schemas.microsoft.com/office/drawing/2014/main" id="{69E8576D-6B5E-DFBB-7872-E20AB0CFCBBA}"/>
              </a:ext>
            </a:extLst>
          </p:cNvPr>
          <p:cNvSpPr txBox="1">
            <a:spLocks/>
          </p:cNvSpPr>
          <p:nvPr/>
        </p:nvSpPr>
        <p:spPr>
          <a:xfrm>
            <a:off x="872132" y="1517989"/>
            <a:ext cx="7703999" cy="2974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A047ED-2EB3-4D3A-060B-A50D60948797}"/>
              </a:ext>
            </a:extLst>
          </p:cNvPr>
          <p:cNvSpPr txBox="1"/>
          <p:nvPr/>
        </p:nvSpPr>
        <p:spPr>
          <a:xfrm>
            <a:off x="1011121" y="1821128"/>
            <a:ext cx="756501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Lample</a:t>
            </a:r>
            <a:r>
              <a:rPr lang="en-US" dirty="0"/>
              <a:t>, G., &amp; </a:t>
            </a:r>
            <a:r>
              <a:rPr lang="en-US" dirty="0" err="1"/>
              <a:t>Charton</a:t>
            </a:r>
            <a:r>
              <a:rPr lang="en-US" dirty="0"/>
              <a:t>, F. (2019). </a:t>
            </a:r>
            <a:r>
              <a:rPr lang="en-US" i="1" dirty="0"/>
              <a:t>Deep Learning for Symbolic Mathematics</a:t>
            </a:r>
            <a:r>
              <a:rPr lang="en-US" dirty="0"/>
              <a:t>. http://arxiv.org/abs/1912.01412</a:t>
            </a:r>
          </a:p>
          <a:p>
            <a:endParaRPr lang="en-US" dirty="0"/>
          </a:p>
          <a:p>
            <a:r>
              <a:rPr lang="en-US" dirty="0" err="1"/>
              <a:t>Noorbakhsh</a:t>
            </a:r>
            <a:r>
              <a:rPr lang="en-US" dirty="0"/>
              <a:t>, K., </a:t>
            </a:r>
            <a:r>
              <a:rPr lang="en-US" dirty="0" err="1"/>
              <a:t>Sulaiman</a:t>
            </a:r>
            <a:r>
              <a:rPr lang="en-US" dirty="0"/>
              <a:t>, M., Sharifi, M., Roy, K., &amp; </a:t>
            </a:r>
            <a:r>
              <a:rPr lang="en-US" dirty="0" err="1"/>
              <a:t>Jamshidi</a:t>
            </a:r>
            <a:r>
              <a:rPr lang="en-US" dirty="0"/>
              <a:t>, P. (2021). </a:t>
            </a:r>
            <a:r>
              <a:rPr lang="en-US" i="1" dirty="0"/>
              <a:t>Pretrained Language Models are Symbolic Mathematics Solvers too!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http://arxiv.org/abs/2110.03501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Charton</a:t>
            </a:r>
            <a:r>
              <a:rPr lang="en-US" dirty="0"/>
              <a:t>, F. (2021). </a:t>
            </a:r>
            <a:r>
              <a:rPr lang="en-US" i="1" dirty="0"/>
              <a:t>Linear algebra with transformers</a:t>
            </a:r>
            <a:r>
              <a:rPr lang="en-US" dirty="0"/>
              <a:t>. http://arxiv.org/abs/2112.01898</a:t>
            </a:r>
          </a:p>
        </p:txBody>
      </p:sp>
    </p:spTree>
    <p:extLst>
      <p:ext uri="{BB962C8B-B14F-4D97-AF65-F5344CB8AC3E}">
        <p14:creationId xmlns:p14="http://schemas.microsoft.com/office/powerpoint/2010/main" val="361118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34B37-F3C1-AB76-5310-64EE7835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175" y="2285400"/>
            <a:ext cx="7704000" cy="572700"/>
          </a:xfrm>
        </p:spPr>
        <p:txBody>
          <a:bodyPr/>
          <a:lstStyle/>
          <a:p>
            <a:r>
              <a:rPr lang="es-MX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31855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E8C0-1250-6267-68D8-6C55CA53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78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 lang="en" b="1"/>
          </a:p>
        </p:txBody>
      </p:sp>
      <p:cxnSp>
        <p:nvCxnSpPr>
          <p:cNvPr id="300" name="Google Shape;300;p38"/>
          <p:cNvCxnSpPr>
            <a:cxnSpLocks/>
          </p:cNvCxnSpPr>
          <p:nvPr/>
        </p:nvCxnSpPr>
        <p:spPr>
          <a:xfrm>
            <a:off x="3195687" y="1214850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38"/>
          <p:cNvSpPr txBox="1"/>
          <p:nvPr/>
        </p:nvSpPr>
        <p:spPr>
          <a:xfrm>
            <a:off x="552450" y="1515463"/>
            <a:ext cx="7871550" cy="308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Los problemas de </a:t>
            </a:r>
            <a:r>
              <a:rPr lang="es-MX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razonamiento simbólico </a:t>
            </a: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 redes neuronales resultaban desafiantes. Inicialmente, se empleaban modelos de </a:t>
            </a:r>
            <a:r>
              <a:rPr lang="es-MX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redes neuronales recursivas/</a:t>
            </a:r>
            <a:r>
              <a:rPr lang="es-MX" sz="1600" b="1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Tree</a:t>
            </a:r>
            <a:r>
              <a:rPr lang="es-MX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-LSTM</a:t>
            </a: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ya que las expresiones fácilmente se pueden mapear a estructuras de tipo árbol.</a:t>
            </a: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Por ejemplo, para decidir si una igualdad matemática es válida dado su árbol sintáctico.</a:t>
            </a: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indent="-285750" algn="just"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Por otro lado, se han probado modelos de </a:t>
            </a:r>
            <a:r>
              <a:rPr lang="es-MX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redes neuronales recurrentes y transformers</a:t>
            </a: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para el caso de manipulación de operaciones aritméticas, solución de sistemas de ecuaciones lineales de 1 y 2 variables, ordenamiento de números y derivadas de polinomios. Sin embargo, no existía algún trabajo con razonamiento simbólico más complejo.</a:t>
            </a:r>
            <a:endParaRPr lang="es-MX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8577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D97DE-29BF-BAA8-C6AC-B49C4EF5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Propuesta</a:t>
            </a:r>
          </a:p>
        </p:txBody>
      </p:sp>
      <p:sp>
        <p:nvSpPr>
          <p:cNvPr id="3" name="Google Shape;303;p38">
            <a:extLst>
              <a:ext uri="{FF2B5EF4-FFF2-40B4-BE49-F238E27FC236}">
                <a16:creationId xmlns:a16="http://schemas.microsoft.com/office/drawing/2014/main" id="{9101E1DD-14E2-547F-01FA-E7C1A71831FC}"/>
              </a:ext>
            </a:extLst>
          </p:cNvPr>
          <p:cNvSpPr txBox="1"/>
          <p:nvPr/>
        </p:nvSpPr>
        <p:spPr>
          <a:xfrm>
            <a:off x="720000" y="1515463"/>
            <a:ext cx="7704000" cy="308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hlink"/>
              </a:buClr>
              <a:buSzPts val="1100"/>
            </a:pPr>
            <a:endParaRPr lang="es-MX" sz="12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En este trabajo se considera resolver dos problemas de matemáticas simbólicas: </a:t>
            </a:r>
            <a:r>
              <a:rPr lang="es-MX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integración de funciones</a:t>
            </a: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y </a:t>
            </a:r>
            <a:r>
              <a:rPr lang="es-MX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solución de ecuaciones diferenciales ordinarias</a:t>
            </a: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de primer y segundo orden.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 propone utilizar un </a:t>
            </a:r>
            <a:r>
              <a:rPr lang="es-MX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modelo </a:t>
            </a:r>
            <a:r>
              <a:rPr lang="es-MX" sz="1600" b="1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transformer</a:t>
            </a:r>
            <a:r>
              <a:rPr lang="es-MX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para atacar ambos problemas.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B720061-35B0-ED80-70C6-13C46796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278" y="3842337"/>
            <a:ext cx="101151" cy="48266"/>
          </a:xfrm>
          <a:prstGeom prst="rect">
            <a:avLst/>
          </a:prstGeom>
        </p:spPr>
      </p:pic>
      <p:pic>
        <p:nvPicPr>
          <p:cNvPr id="22" name="Imagen 21" descr="Gráfico&#10;&#10;Descripción generada automáticamente">
            <a:extLst>
              <a:ext uri="{FF2B5EF4-FFF2-40B4-BE49-F238E27FC236}">
                <a16:creationId xmlns:a16="http://schemas.microsoft.com/office/drawing/2014/main" id="{17BD3A47-C087-4D6A-9228-F17B94339C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75" t="14990" r="42813" b="68506"/>
          <a:stretch/>
        </p:blipFill>
        <p:spPr>
          <a:xfrm>
            <a:off x="5515307" y="3487871"/>
            <a:ext cx="1551605" cy="627256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28EE1070-DA52-0440-4947-DAC48401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87" y="3546687"/>
            <a:ext cx="2481934" cy="5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1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4675571D-E3D7-FBD1-2647-EB92B6ACBF3A}"/>
              </a:ext>
            </a:extLst>
          </p:cNvPr>
          <p:cNvCxnSpPr>
            <a:cxnSpLocks/>
          </p:cNvCxnSpPr>
          <p:nvPr/>
        </p:nvCxnSpPr>
        <p:spPr>
          <a:xfrm>
            <a:off x="3324251" y="1839608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82;p30">
            <a:extLst>
              <a:ext uri="{FF2B5EF4-FFF2-40B4-BE49-F238E27FC236}">
                <a16:creationId xmlns:a16="http://schemas.microsoft.com/office/drawing/2014/main" id="{06830CDB-B6E3-AFA4-3379-3394DAB826BB}"/>
              </a:ext>
            </a:extLst>
          </p:cNvPr>
          <p:cNvSpPr txBox="1">
            <a:spLocks/>
          </p:cNvSpPr>
          <p:nvPr/>
        </p:nvSpPr>
        <p:spPr>
          <a:xfrm>
            <a:off x="548479" y="1804743"/>
            <a:ext cx="7703999" cy="2974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5" name="Google Shape;182;p30">
            <a:extLst>
              <a:ext uri="{FF2B5EF4-FFF2-40B4-BE49-F238E27FC236}">
                <a16:creationId xmlns:a16="http://schemas.microsoft.com/office/drawing/2014/main" id="{E5360CCB-3440-2FD1-1440-7ECE51D1F640}"/>
              </a:ext>
            </a:extLst>
          </p:cNvPr>
          <p:cNvSpPr txBox="1">
            <a:spLocks/>
          </p:cNvSpPr>
          <p:nvPr/>
        </p:nvSpPr>
        <p:spPr>
          <a:xfrm>
            <a:off x="710306" y="1938289"/>
            <a:ext cx="7703999" cy="2974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6" name="Google Shape;182;p30">
            <a:extLst>
              <a:ext uri="{FF2B5EF4-FFF2-40B4-BE49-F238E27FC236}">
                <a16:creationId xmlns:a16="http://schemas.microsoft.com/office/drawing/2014/main" id="{CC1EFEFB-E811-E64A-1F26-1BF5D62057F3}"/>
              </a:ext>
            </a:extLst>
          </p:cNvPr>
          <p:cNvSpPr txBox="1">
            <a:spLocks/>
          </p:cNvSpPr>
          <p:nvPr/>
        </p:nvSpPr>
        <p:spPr>
          <a:xfrm>
            <a:off x="729695" y="2224584"/>
            <a:ext cx="7703999" cy="1444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 considera resolver dos problemas de matemáticas simbólicas: </a:t>
            </a:r>
            <a:r>
              <a:rPr lang="es-MX" sz="1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integración de funciones</a:t>
            </a:r>
            <a:r>
              <a:rPr lang="es-MX" sz="1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y </a:t>
            </a:r>
            <a:r>
              <a:rPr lang="es-MX" sz="1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solución de ecuaciones diferenciales ordinarias</a:t>
            </a:r>
            <a:r>
              <a:rPr lang="es-MX" sz="1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de primer y segundo orden.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 propone utilizar un </a:t>
            </a:r>
            <a:r>
              <a:rPr lang="es-MX" sz="1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modelo </a:t>
            </a:r>
            <a:r>
              <a:rPr lang="es-MX" sz="1800" b="1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transformer</a:t>
            </a:r>
            <a:r>
              <a:rPr lang="es-MX" sz="18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s-MX" sz="1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para atacar ambos problemas</a:t>
            </a:r>
            <a:r>
              <a:rPr lang="es-MX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" sz="16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841449B-4A0A-ED5A-9B74-4A899075F622}"/>
              </a:ext>
            </a:extLst>
          </p:cNvPr>
          <p:cNvSpPr txBox="1">
            <a:spLocks/>
          </p:cNvSpPr>
          <p:nvPr/>
        </p:nvSpPr>
        <p:spPr>
          <a:xfrm>
            <a:off x="862705" y="509047"/>
            <a:ext cx="7704000" cy="1296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"/>
              <a:buNone/>
              <a:defRPr sz="5300" b="0" i="0" u="none" strike="noStrike" cap="none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"/>
              <a:buNone/>
              <a:defRPr sz="5200" b="0" i="0" u="none" strike="noStrike" cap="none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"/>
              <a:buNone/>
              <a:defRPr sz="5200" b="0" i="0" u="none" strike="noStrike" cap="none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"/>
              <a:buNone/>
              <a:defRPr sz="5200" b="0" i="0" u="none" strike="noStrike" cap="none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"/>
              <a:buNone/>
              <a:defRPr sz="5200" b="0" i="0" u="none" strike="noStrike" cap="none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"/>
              <a:buNone/>
              <a:defRPr sz="5200" b="0" i="0" u="none" strike="noStrike" cap="none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"/>
              <a:buNone/>
              <a:defRPr sz="5200" b="0" i="0" u="none" strike="noStrike" cap="none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"/>
              <a:buNone/>
              <a:defRPr sz="5200" b="0" i="0" u="none" strike="noStrike" cap="none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"/>
              <a:buNone/>
              <a:defRPr sz="5200" b="0" i="0" u="none" strike="noStrike" cap="none">
                <a:solidFill>
                  <a:srgbClr val="191919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s-MX" sz="3500" dirty="0"/>
              <a:t>Recordatorio breve del artículo original</a:t>
            </a:r>
          </a:p>
        </p:txBody>
      </p:sp>
    </p:spTree>
    <p:extLst>
      <p:ext uri="{BB962C8B-B14F-4D97-AF65-F5344CB8AC3E}">
        <p14:creationId xmlns:p14="http://schemas.microsoft.com/office/powerpoint/2010/main" val="4019419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2F40AB96-EA9B-02C9-6408-637211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687" y="75414"/>
            <a:ext cx="3604800" cy="572700"/>
          </a:xfrm>
        </p:spPr>
        <p:txBody>
          <a:bodyPr/>
          <a:lstStyle/>
          <a:p>
            <a:endParaRPr lang="es-MX"/>
          </a:p>
        </p:txBody>
      </p:sp>
      <p:sp>
        <p:nvSpPr>
          <p:cNvPr id="3" name="Google Shape;303;p38">
            <a:extLst>
              <a:ext uri="{FF2B5EF4-FFF2-40B4-BE49-F238E27FC236}">
                <a16:creationId xmlns:a16="http://schemas.microsoft.com/office/drawing/2014/main" id="{930839E9-C696-58F2-3BD8-58A20F6A4C1A}"/>
              </a:ext>
            </a:extLst>
          </p:cNvPr>
          <p:cNvSpPr txBox="1"/>
          <p:nvPr/>
        </p:nvSpPr>
        <p:spPr>
          <a:xfrm>
            <a:off x="542608" y="472273"/>
            <a:ext cx="6073763" cy="116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Los </a:t>
            </a:r>
            <a:r>
              <a:rPr lang="es-MX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árboles sintácticos </a:t>
            </a: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eliminan la necesidad de preocuparse por la </a:t>
            </a:r>
            <a:r>
              <a:rPr lang="es-MX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precedencia, la asociatividad y el uso de paréntesis</a:t>
            </a: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5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Pero… ¿Cómo </a:t>
            </a:r>
            <a:r>
              <a:rPr lang="es-MX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representar los árboles sintácticos </a:t>
            </a: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 las expresiones matemáticas como una </a:t>
            </a:r>
            <a:r>
              <a:rPr lang="es-MX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secuencia</a:t>
            </a: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?</a:t>
            </a:r>
            <a:endParaRPr lang="es-MX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1" name="Imagen 20" descr="Gráfico&#10;&#10;Descripción generada automáticamente">
            <a:extLst>
              <a:ext uri="{FF2B5EF4-FFF2-40B4-BE49-F238E27FC236}">
                <a16:creationId xmlns:a16="http://schemas.microsoft.com/office/drawing/2014/main" id="{B82A0802-1577-72C4-DCE8-6922FCCFC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75" t="14990" r="42813" b="68506"/>
          <a:stretch/>
        </p:blipFill>
        <p:spPr>
          <a:xfrm>
            <a:off x="2356036" y="1733621"/>
            <a:ext cx="1261249" cy="509876"/>
          </a:xfrm>
          <a:prstGeom prst="rect">
            <a:avLst/>
          </a:prstGeom>
        </p:spPr>
      </p:pic>
      <p:pic>
        <p:nvPicPr>
          <p:cNvPr id="23" name="Imagen 22" descr="Gráfico&#10;&#10;Descripción generada automáticamente">
            <a:extLst>
              <a:ext uri="{FF2B5EF4-FFF2-40B4-BE49-F238E27FC236}">
                <a16:creationId xmlns:a16="http://schemas.microsoft.com/office/drawing/2014/main" id="{0BDAEB08-81EF-E2DC-9734-A82B10E25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1" t="37886" r="28750" b="5905"/>
          <a:stretch/>
        </p:blipFill>
        <p:spPr>
          <a:xfrm>
            <a:off x="1188185" y="2414653"/>
            <a:ext cx="3743327" cy="22163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571768-0CF9-C32C-E252-FD5049468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11" y="1549034"/>
            <a:ext cx="2125294" cy="4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ECDC5C30-A4C0-E3E3-8F68-6A2A00FE63BE}"/>
              </a:ext>
            </a:extLst>
          </p:cNvPr>
          <p:cNvGrpSpPr/>
          <p:nvPr/>
        </p:nvGrpSpPr>
        <p:grpSpPr>
          <a:xfrm>
            <a:off x="5602917" y="2190776"/>
            <a:ext cx="2066926" cy="2868806"/>
            <a:chOff x="5602917" y="1824042"/>
            <a:chExt cx="2066926" cy="2868806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2A10AD47-1BC5-2D30-69AE-3E92431A4EA7}"/>
                </a:ext>
              </a:extLst>
            </p:cNvPr>
            <p:cNvGrpSpPr/>
            <p:nvPr/>
          </p:nvGrpSpPr>
          <p:grpSpPr>
            <a:xfrm>
              <a:off x="5602917" y="1824042"/>
              <a:ext cx="2066926" cy="2868806"/>
              <a:chOff x="1633060" y="1752201"/>
              <a:chExt cx="2066926" cy="2868806"/>
            </a:xfrm>
          </p:grpSpPr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153B04DE-2FE0-1A19-9927-7839C9152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3060" y="1752201"/>
                <a:ext cx="2066926" cy="1447800"/>
              </a:xfrm>
              <a:prstGeom prst="rect">
                <a:avLst/>
              </a:prstGeom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10FFF467-71BB-9ACA-F78D-DE9D1CF8D5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3950" r="46258"/>
              <a:stretch/>
            </p:blipFill>
            <p:spPr>
              <a:xfrm>
                <a:off x="1633060" y="2404656"/>
                <a:ext cx="2066926" cy="2216351"/>
              </a:xfrm>
              <a:prstGeom prst="rect">
                <a:avLst/>
              </a:prstGeom>
            </p:spPr>
          </p:pic>
          <p:pic>
            <p:nvPicPr>
              <p:cNvPr id="24" name="Imagen 23" descr="Forma&#10;&#10;Descripción generada automáticamente con confianza media">
                <a:extLst>
                  <a:ext uri="{FF2B5EF4-FFF2-40B4-BE49-F238E27FC236}">
                    <a16:creationId xmlns:a16="http://schemas.microsoft.com/office/drawing/2014/main" id="{218EAA1F-9E6D-7D29-928B-AA2A5CE6CF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7396" t="8189" r="48958" b="63023"/>
              <a:stretch/>
            </p:blipFill>
            <p:spPr>
              <a:xfrm>
                <a:off x="2568044" y="1752201"/>
                <a:ext cx="921454" cy="886284"/>
              </a:xfrm>
              <a:prstGeom prst="rect">
                <a:avLst/>
              </a:prstGeom>
            </p:spPr>
          </p:pic>
        </p:grp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8BE659EA-CEB0-32B3-90E5-650B71B66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7901" y="1988559"/>
              <a:ext cx="379243" cy="21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930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2BCC-F5E1-B7EB-A283-25D717AC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AC71F1-A9EC-D0EB-B992-56E66C8E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02" y="1913682"/>
            <a:ext cx="1714502" cy="1857377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7F9F1CA-F4BA-DEF9-3451-40E28D62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54" y="2704596"/>
            <a:ext cx="1881779" cy="2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C8D13AC-85CD-7643-7301-59FF8F2CAED1}"/>
              </a:ext>
            </a:extLst>
          </p:cNvPr>
          <p:cNvSpPr/>
          <p:nvPr/>
        </p:nvSpPr>
        <p:spPr>
          <a:xfrm>
            <a:off x="3069707" y="2704596"/>
            <a:ext cx="609600" cy="3468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AE87456-3737-BF17-E6AB-6C81BE4B5A2E}"/>
              </a:ext>
            </a:extLst>
          </p:cNvPr>
          <p:cNvSpPr/>
          <p:nvPr/>
        </p:nvSpPr>
        <p:spPr>
          <a:xfrm>
            <a:off x="5879401" y="2708517"/>
            <a:ext cx="609600" cy="34682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54018D4-F9FF-6069-B59F-EF27F727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711" y="2704597"/>
            <a:ext cx="1648351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03;p38">
            <a:extLst>
              <a:ext uri="{FF2B5EF4-FFF2-40B4-BE49-F238E27FC236}">
                <a16:creationId xmlns:a16="http://schemas.microsoft.com/office/drawing/2014/main" id="{97E40759-37D1-664C-6FA9-BA0531DEDFDD}"/>
              </a:ext>
            </a:extLst>
          </p:cNvPr>
          <p:cNvSpPr txBox="1"/>
          <p:nvPr/>
        </p:nvSpPr>
        <p:spPr>
          <a:xfrm>
            <a:off x="6959773" y="1913682"/>
            <a:ext cx="1556289" cy="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chemeClr val="hlink"/>
              </a:buClr>
              <a:buSzPts val="1100"/>
            </a:pPr>
            <a:endParaRPr lang="es-MX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Notación prefija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" name="Google Shape;303;p38">
            <a:extLst>
              <a:ext uri="{FF2B5EF4-FFF2-40B4-BE49-F238E27FC236}">
                <a16:creationId xmlns:a16="http://schemas.microsoft.com/office/drawing/2014/main" id="{FE3D61F7-B765-B51C-8763-69F7915CF0B8}"/>
              </a:ext>
            </a:extLst>
          </p:cNvPr>
          <p:cNvSpPr txBox="1"/>
          <p:nvPr/>
        </p:nvSpPr>
        <p:spPr>
          <a:xfrm>
            <a:off x="720000" y="1649958"/>
            <a:ext cx="1881779" cy="17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hlink"/>
              </a:buClr>
              <a:buSzPts val="1100"/>
            </a:pPr>
            <a:endParaRPr lang="es-MX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Expresión matemática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" name="Google Shape;303;p38">
            <a:extLst>
              <a:ext uri="{FF2B5EF4-FFF2-40B4-BE49-F238E27FC236}">
                <a16:creationId xmlns:a16="http://schemas.microsoft.com/office/drawing/2014/main" id="{343E684A-42DD-0A1D-7F02-3D1A71CE49F6}"/>
              </a:ext>
            </a:extLst>
          </p:cNvPr>
          <p:cNvSpPr txBox="1"/>
          <p:nvPr/>
        </p:nvSpPr>
        <p:spPr>
          <a:xfrm>
            <a:off x="3865063" y="1112200"/>
            <a:ext cx="1881779" cy="17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hlink"/>
              </a:buClr>
              <a:buSzPts val="1100"/>
            </a:pPr>
            <a:endParaRPr lang="es-MX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s-MX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Árbol sintáctico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42343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0FCCB-DB31-44A2-35A3-15FF9CA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Generación del conjunto de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303;p38">
                <a:extLst>
                  <a:ext uri="{FF2B5EF4-FFF2-40B4-BE49-F238E27FC236}">
                    <a16:creationId xmlns:a16="http://schemas.microsoft.com/office/drawing/2014/main" id="{B2719250-070D-F7D7-A8A8-646303D66E57}"/>
                  </a:ext>
                </a:extLst>
              </p:cNvPr>
              <p:cNvSpPr txBox="1"/>
              <p:nvPr/>
            </p:nvSpPr>
            <p:spPr>
              <a:xfrm>
                <a:off x="720000" y="1401163"/>
                <a:ext cx="7704000" cy="2885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Las funciones generadas aleatoriamente consideran lo siguiente: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 sz="1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Árboles con a lo más </a:t>
                </a:r>
                <a:r>
                  <a:rPr lang="es-MX" sz="16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n=15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nodos internos (operadores).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16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Operadores unarios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𝑒𝑥𝑝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, 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𝑙𝑜𝑔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, 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𝑠𝑞𝑟𝑡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, 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𝑠𝑖𝑛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, 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𝑐𝑜𝑠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,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𝑡𝑎𝑛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,</m:t>
                        </m:r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𝑠𝑖𝑛</m:t>
                        </m:r>
                      </m:e>
                      <m:sup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−1</m:t>
                        </m:r>
                      </m:sup>
                    </m:sSup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,</m:t>
                    </m:r>
                    <m:sSup>
                      <m:sSupPr>
                        <m:ctrlPr>
                          <a:rPr lang="es-MX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𝑐𝑜𝑠</m:t>
                        </m:r>
                      </m:e>
                      <m:sup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−1</m:t>
                        </m:r>
                      </m:sup>
                    </m:sSup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,</m:t>
                    </m:r>
                    <m:sSup>
                      <m:sSupPr>
                        <m:ctrlPr>
                          <a:rPr lang="es-MX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𝑡𝑎𝑛</m:t>
                        </m:r>
                      </m:e>
                      <m:sup>
                        <m:r>
                          <a:rPr lang="es-MX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−1</m:t>
                        </m:r>
                      </m:sup>
                    </m:sSup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,</m:t>
                    </m:r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𝑠𝑖𝑛h</m:t>
                    </m:r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, </m:t>
                    </m:r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𝑐𝑜𝑠h</m:t>
                    </m:r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, </m:t>
                    </m:r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𝑡𝑎𝑛h</m:t>
                    </m:r>
                  </m:oMath>
                </a14:m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)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16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Operadores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  <a:r>
                  <a:rPr lang="es-MX" sz="16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binarios 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(+, - , x , /)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Las hojas contienen </a:t>
                </a:r>
                <a:r>
                  <a:rPr lang="es-MX" sz="16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variables 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{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𝑥</m:t>
                    </m:r>
                  </m:oMath>
                </a14:m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}, </a:t>
                </a:r>
                <a:r>
                  <a:rPr lang="es-MX" sz="16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constantes numéricas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{-5,…,5} \ {</a:t>
                </a:r>
                <a:r>
                  <a:rPr lang="es-MX" sz="1600">
                    <a:solidFill>
                      <a:schemeClr val="dk1"/>
                    </a:solidFill>
                    <a:latin typeface="Abel" panose="02000506030000020004" pitchFamily="2" charset="0"/>
                    <a:ea typeface="Catamaran"/>
                    <a:cs typeface="Catamaran"/>
                    <a:sym typeface="Catamaran"/>
                  </a:rPr>
                  <a:t>0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} </a:t>
                </a:r>
                <a:r>
                  <a:rPr lang="es-MX" sz="16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y simbólicas 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{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𝑒</m:t>
                    </m:r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, </m:t>
                    </m:r>
                    <m:r>
                      <a:rPr lang="es-MX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"/>
                        <a:sym typeface="Catamaran"/>
                      </a:rPr>
                      <m:t>𝜋</m:t>
                    </m:r>
                  </m:oMath>
                </a14:m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}.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 sz="9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endParaRPr lang="es-MX" sz="1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Para el conjunto de datos además se requiere los </a:t>
                </a:r>
                <a:r>
                  <a:rPr lang="es-MX" sz="16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problemas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y sus </a:t>
                </a:r>
                <a:r>
                  <a:rPr lang="es-MX" sz="16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soluciones</a:t>
                </a: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.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endParaRPr lang="es-MX" sz="1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Función y su integral.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16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Ecuación diferencial ordinaria y su solución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endParaRPr lang="es-MX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mc:Choice>
        <mc:Fallback xmlns="">
          <p:sp>
            <p:nvSpPr>
              <p:cNvPr id="3" name="Google Shape;303;p38">
                <a:extLst>
                  <a:ext uri="{FF2B5EF4-FFF2-40B4-BE49-F238E27FC236}">
                    <a16:creationId xmlns:a16="http://schemas.microsoft.com/office/drawing/2014/main" id="{B2719250-070D-F7D7-A8A8-646303D6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01163"/>
                <a:ext cx="7704000" cy="2885087"/>
              </a:xfrm>
              <a:prstGeom prst="rect">
                <a:avLst/>
              </a:prstGeom>
              <a:blipFill>
                <a:blip r:embed="rId2"/>
                <a:stretch>
                  <a:fillRect l="-396" b="-13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308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8E538-C7C5-0B31-2E69-17FE171B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58525"/>
            <a:ext cx="7704000" cy="572700"/>
          </a:xfrm>
        </p:spPr>
        <p:txBody>
          <a:bodyPr/>
          <a:lstStyle/>
          <a:p>
            <a:r>
              <a:rPr lang="es-MX" sz="2800"/>
              <a:t>Integrales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303;p38">
                <a:extLst>
                  <a:ext uri="{FF2B5EF4-FFF2-40B4-BE49-F238E27FC236}">
                    <a16:creationId xmlns:a16="http://schemas.microsoft.com/office/drawing/2014/main" id="{6CC181DE-1698-CE25-8AFF-4A8E0F24EF05}"/>
                  </a:ext>
                </a:extLst>
              </p:cNvPr>
              <p:cNvSpPr txBox="1"/>
              <p:nvPr/>
            </p:nvSpPr>
            <p:spPr>
              <a:xfrm>
                <a:off x="419100" y="1148256"/>
                <a:ext cx="8143875" cy="38047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Forward </a:t>
                </a:r>
                <a:r>
                  <a:rPr lang="es-MX" b="1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generation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(FWD): </a:t>
                </a: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Construir una 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función aleatoria</a:t>
                </a: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de n operadores y 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calcular sus integrales</a:t>
                </a: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con algún sistema algebraico computacional. Las funciones que no se pueden integrar se descartan.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endParaRPr lang="es-MX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Representa el subconjunto de problemas que pueden ser solucionados por un programa externo.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Expresiones largas demoran en calcularse.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endParaRPr lang="es-MX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r>
                  <a:rPr lang="es-MX" b="1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Backward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  <a:r>
                  <a:rPr lang="es-MX" b="1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generation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(BWD): </a:t>
                </a: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Construir una 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función aleatoria f</a:t>
                </a: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, 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calcular su derivada f’ </a:t>
                </a: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y agregar el par (f’, f) al conjunto de datos.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La derivada siempre es posible y es más rápida para expresiones grandes.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Backward </a:t>
                </a:r>
                <a:r>
                  <a:rPr lang="es-MX" b="1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generation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  <a:r>
                  <a:rPr lang="es-MX" b="1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with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  <a:r>
                  <a:rPr lang="es-MX" b="1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integration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  <a:r>
                  <a:rPr lang="es-MX" b="1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by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  <a:r>
                  <a:rPr lang="es-MX" b="1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parts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(IBP):</a:t>
                </a: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Dadas dos funciones f y g generadas aleatoriamente, calcular sus respectivas derivadas f’, g’. Si </a:t>
                </a:r>
                <a:r>
                  <a:rPr lang="es-MX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f’g</a:t>
                </a: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o </a:t>
                </a:r>
                <a:r>
                  <a:rPr lang="es-MX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fg</a:t>
                </a: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’ ya está en el conjunto de datos, se conoce su integral y se puede calcular la integral como</a:t>
                </a:r>
                <a:r>
                  <a:rPr lang="es-MX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MX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naryPr>
                      <m:sub/>
                      <m:sup/>
                      <m:e>
                        <m:r>
                          <a:rPr lang="es-MX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𝒇</m:t>
                        </m:r>
                        <m:sSup>
                          <m:sSupPr>
                            <m:ctrlPr>
                              <a:rPr lang="es-MX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</m:ctrlPr>
                          </m:sSupPr>
                          <m:e>
                            <m:r>
                              <a:rPr lang="es-MX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𝒈</m:t>
                            </m:r>
                          </m:e>
                          <m:sup>
                            <m:r>
                              <a:rPr lang="es-MX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′</m:t>
                            </m:r>
                          </m:sup>
                        </m:sSup>
                        <m:r>
                          <a:rPr lang="es-MX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=</m:t>
                        </m:r>
                        <m:r>
                          <a:rPr lang="es-MX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𝒇𝒈</m:t>
                        </m:r>
                        <m:r>
                          <a:rPr lang="es-MX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MX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MX" b="1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  <a:sym typeface="Catamaran"/>
                                  </a:rPr>
                                </m:ctrlPr>
                              </m:sSupPr>
                              <m:e>
                                <m:r>
                                  <a:rPr lang="es-MX" b="1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  <a:sym typeface="Catamaran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s-MX" b="1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  <a:sym typeface="Catamaran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MX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𝒈</m:t>
                            </m:r>
                          </m:e>
                        </m:nary>
                      </m:e>
                    </m:nary>
                  </m:oMath>
                </a14:m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. Si no se genera otra función f y g aleatoriamente.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endParaRPr lang="es-MX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Funciones simples con integrales complejas tienen baja probabilidad de generarse, con esto se soluciona este problema.</a:t>
                </a:r>
              </a:p>
            </p:txBody>
          </p:sp>
        </mc:Choice>
        <mc:Fallback xmlns="">
          <p:sp>
            <p:nvSpPr>
              <p:cNvPr id="3" name="Google Shape;303;p38">
                <a:extLst>
                  <a:ext uri="{FF2B5EF4-FFF2-40B4-BE49-F238E27FC236}">
                    <a16:creationId xmlns:a16="http://schemas.microsoft.com/office/drawing/2014/main" id="{6CC181DE-1698-CE25-8AFF-4A8E0F24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148256"/>
                <a:ext cx="8143875" cy="3804744"/>
              </a:xfrm>
              <a:prstGeom prst="rect">
                <a:avLst/>
              </a:prstGeom>
              <a:blipFill>
                <a:blip r:embed="rId2"/>
                <a:stretch>
                  <a:fillRect l="-225" r="-150" b="-19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94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2603D27A-C427-4E70-B746-52F367FA4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8FD832-42F7-16B9-ACDF-2A0A2B1C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27" y="442912"/>
            <a:ext cx="783576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7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2603D27A-C427-4E70-B746-52F367FA4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72317E-C611-A988-1CC0-AE615292B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5" y="403241"/>
            <a:ext cx="8121440" cy="43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6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2603D27A-C427-4E70-B746-52F367FA4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BFFF89-9B2D-D66F-FB04-59C29548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66" y="430777"/>
            <a:ext cx="7483689" cy="42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8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E4DF3-8129-E5DB-B736-8C915FA1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526550"/>
            <a:ext cx="7704000" cy="572700"/>
          </a:xfrm>
        </p:spPr>
        <p:txBody>
          <a:bodyPr/>
          <a:lstStyle/>
          <a:p>
            <a:r>
              <a:rPr lang="es-MX" sz="2400"/>
              <a:t>Ecuaciones diferenciales ordinarias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95CE59-40B6-0222-44E0-6EE8BB25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534127"/>
            <a:ext cx="8424000" cy="29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11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8110D-A429-9318-040B-A9645ABC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/>
              <a:t>Transformaciones al conjunto de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303;p38">
                <a:extLst>
                  <a:ext uri="{FF2B5EF4-FFF2-40B4-BE49-F238E27FC236}">
                    <a16:creationId xmlns:a16="http://schemas.microsoft.com/office/drawing/2014/main" id="{482FFF96-A953-C7E6-11E7-D2E1C7E6EF5B}"/>
                  </a:ext>
                </a:extLst>
              </p:cNvPr>
              <p:cNvSpPr txBox="1"/>
              <p:nvPr/>
            </p:nvSpPr>
            <p:spPr>
              <a:xfrm>
                <a:off x="500062" y="1532324"/>
                <a:ext cx="8143875" cy="2847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20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Simplificación de expresiones.</a:t>
                </a:r>
                <a:endParaRPr lang="es-MX" sz="2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lvl="0">
                  <a:buClr>
                    <a:schemeClr val="hlink"/>
                  </a:buClr>
                  <a:buSzPts val="1100"/>
                </a:pPr>
                <a:r>
                  <a:rPr lang="es-MX" sz="20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    Ejemplo:    </a:t>
                </a:r>
                <a14:m>
                  <m:oMath xmlns:m="http://schemas.openxmlformats.org/officeDocument/2006/math">
                    <m:r>
                      <a:rPr lang="es-MX" sz="2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𝑥</m:t>
                    </m:r>
                    <m:r>
                      <a:rPr lang="es-MX" sz="2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+1+3+5∗2=</m:t>
                    </m:r>
                    <m:r>
                      <a:rPr lang="es-MX" sz="2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𝑥</m:t>
                    </m:r>
                    <m:r>
                      <a:rPr lang="es-MX" sz="2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+14</m:t>
                    </m:r>
                  </m:oMath>
                </a14:m>
                <a:r>
                  <a:rPr lang="es-MX" sz="20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  <a14:m>
                  <m:oMath xmlns:m="http://schemas.openxmlformats.org/officeDocument/2006/math">
                    <m:r>
                      <a:rPr lang="es-MX" sz="20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      </m:t>
                    </m:r>
                    <m:func>
                      <m:funcPr>
                        <m:ctrlPr>
                          <a:rPr lang="es-MX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tamaran"/>
                            <a:cs typeface="Catamaran"/>
                            <a:sym typeface="Catamaran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20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tamaran"/>
                            <a:cs typeface="Catamaran"/>
                            <a:sym typeface="Catamaran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tamaran"/>
                                <a:cs typeface="Catamaran"/>
                                <a:sym typeface="Catamaran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  <a:sym typeface="Catamaran"/>
                                  </a:rPr>
                                </m:ctrlPr>
                              </m:sSupPr>
                              <m:e>
                                <m:r>
                                  <a:rPr lang="es-MX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  <a:sym typeface="Catamaran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MX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  <a:sym typeface="Catamaran"/>
                                  </a:rPr>
                                  <m:t>𝑥</m:t>
                                </m:r>
                                <m:r>
                                  <a:rPr lang="es-MX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  <a:sym typeface="Catamaran"/>
                                  </a:rPr>
                                  <m:t>+3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=</m:t>
                    </m:r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𝑥</m:t>
                    </m:r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+3</m:t>
                    </m:r>
                  </m:oMath>
                </a14:m>
                <a:endParaRPr lang="es-MX" sz="2000" b="0">
                  <a:solidFill>
                    <a:schemeClr val="dk1"/>
                  </a:solidFill>
                  <a:latin typeface="Catamaran"/>
                  <a:cs typeface="Catamaran"/>
                  <a:sym typeface="Catamaran"/>
                </a:endParaRPr>
              </a:p>
              <a:p>
                <a:pPr marL="285750" lvl="0" indent="-285750"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 sz="2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20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Simplificación de constantes.</a:t>
                </a:r>
              </a:p>
              <a:p>
                <a:pPr lvl="0">
                  <a:buClr>
                    <a:schemeClr val="hlink"/>
                  </a:buClr>
                  <a:buSzPts val="1100"/>
                </a:pPr>
                <a:r>
                  <a:rPr lang="es-MX" sz="20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    Ejemplo:  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𝑥</m:t>
                    </m:r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+</m:t>
                    </m:r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𝒙</m:t>
                    </m:r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 </m:t>
                    </m:r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𝒕𝒂𝒏</m:t>
                    </m:r>
                    <m:d>
                      <m:dPr>
                        <m:ctrlPr>
                          <a:rPr lang="es-MX" sz="20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tamaran"/>
                            <a:cs typeface="Catamaran"/>
                            <a:sym typeface="Catamaran"/>
                          </a:rPr>
                        </m:ctrlPr>
                      </m:dPr>
                      <m:e>
                        <m:r>
                          <a:rPr lang="es-MX" sz="20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tamaran"/>
                            <a:cs typeface="Catamaran"/>
                            <a:sym typeface="Catamaran"/>
                          </a:rPr>
                          <m:t>𝟑</m:t>
                        </m:r>
                      </m:e>
                    </m:d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+</m:t>
                    </m:r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𝒙𝒄</m:t>
                    </m:r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+1=</m:t>
                    </m:r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𝑥</m:t>
                    </m:r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+</m:t>
                    </m:r>
                    <m:r>
                      <a:rPr lang="es-MX" sz="20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𝒙𝒄</m:t>
                    </m:r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+1</m:t>
                    </m:r>
                  </m:oMath>
                </a14:m>
                <a:r>
                  <a:rPr lang="es-MX" sz="20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</a:p>
              <a:p>
                <a:pPr marL="285750" lvl="0" indent="-285750"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 sz="2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2000" b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Eliminación de expresiones con valores inválidos.</a:t>
                </a:r>
              </a:p>
              <a:p>
                <a:pPr lvl="0">
                  <a:buClr>
                    <a:schemeClr val="hlink"/>
                  </a:buClr>
                  <a:buSzPts val="1100"/>
                </a:pPr>
                <a:r>
                  <a:rPr lang="es-MX" sz="20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    Ejemplo: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tamaran"/>
                            <a:cs typeface="Catamaran"/>
                            <a:sym typeface="Catamaran"/>
                          </a:rPr>
                        </m:ctrlPr>
                      </m:funcPr>
                      <m:fName>
                        <m:r>
                          <a:rPr lang="es-MX" sz="20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tamaran"/>
                            <a:cs typeface="Catamaran"/>
                            <a:sym typeface="Catamar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MX" sz="20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tamaran"/>
                            <a:cs typeface="Catamaran"/>
                            <a:sym typeface="Catamaran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tamaran"/>
                                <a:cs typeface="Catamaran"/>
                                <a:sym typeface="Catamaran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tamaran"/>
                                <a:cs typeface="Catamaran"/>
                                <a:sym typeface="Catamaran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s-MX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   </m:t>
                    </m:r>
                    <m:rad>
                      <m:radPr>
                        <m:degHide m:val="on"/>
                        <m:ctrlPr>
                          <a:rPr lang="es-MX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radPr>
                      <m:deg/>
                      <m:e>
                        <m:r>
                          <a:rPr lang="es-MX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−2</m:t>
                        </m:r>
                      </m:e>
                    </m:rad>
                  </m:oMath>
                </a14:m>
                <a:r>
                  <a:rPr lang="es-MX" sz="200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</a:p>
            </p:txBody>
          </p:sp>
        </mc:Choice>
        <mc:Fallback xmlns="">
          <p:sp>
            <p:nvSpPr>
              <p:cNvPr id="3" name="Google Shape;303;p38">
                <a:extLst>
                  <a:ext uri="{FF2B5EF4-FFF2-40B4-BE49-F238E27FC236}">
                    <a16:creationId xmlns:a16="http://schemas.microsoft.com/office/drawing/2014/main" id="{482FFF96-A953-C7E6-11E7-D2E1C7E6E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2" y="1532324"/>
                <a:ext cx="8143875" cy="2847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635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2A01F74-AE77-0451-B6FB-CEB58A41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714"/>
            <a:ext cx="9144000" cy="302542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9CCC710-6396-8DDB-419D-57F017C7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25" y="611364"/>
            <a:ext cx="7704000" cy="572700"/>
          </a:xfrm>
        </p:spPr>
        <p:txBody>
          <a:bodyPr/>
          <a:lstStyle/>
          <a:p>
            <a:r>
              <a:rPr lang="es-MX" sz="2400"/>
              <a:t>Conjunto de datos</a:t>
            </a:r>
          </a:p>
        </p:txBody>
      </p:sp>
    </p:spTree>
    <p:extLst>
      <p:ext uri="{BB962C8B-B14F-4D97-AF65-F5344CB8AC3E}">
        <p14:creationId xmlns:p14="http://schemas.microsoft.com/office/powerpoint/2010/main" val="8912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2603D27A-C427-4E70-B746-52F367FA4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8FD832-42F7-16B9-ACDF-2A0A2B1C4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1" y="562417"/>
            <a:ext cx="7390615" cy="401579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59CAEDA-A68D-538B-8FBB-100214882C10}"/>
              </a:ext>
            </a:extLst>
          </p:cNvPr>
          <p:cNvSpPr txBox="1"/>
          <p:nvPr/>
        </p:nvSpPr>
        <p:spPr>
          <a:xfrm>
            <a:off x="2999632" y="4742242"/>
            <a:ext cx="7107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/>
              <a:t>Tabla</a:t>
            </a:r>
            <a:r>
              <a:rPr lang="en-US" sz="1000" dirty="0"/>
              <a:t> 9 - </a:t>
            </a:r>
            <a:r>
              <a:rPr lang="en-US" sz="1000" dirty="0" err="1"/>
              <a:t>Lample</a:t>
            </a:r>
            <a:r>
              <a:rPr lang="en-US" sz="1000" dirty="0"/>
              <a:t>, G., &amp; </a:t>
            </a:r>
            <a:r>
              <a:rPr lang="en-US" sz="1000" dirty="0" err="1"/>
              <a:t>Charton</a:t>
            </a:r>
            <a:r>
              <a:rPr lang="en-US" sz="1000" dirty="0"/>
              <a:t>, F. (2019). </a:t>
            </a:r>
            <a:r>
              <a:rPr lang="en-US" sz="1000" i="1" dirty="0"/>
              <a:t>Deep Learning for Symbolic Mathematics</a:t>
            </a:r>
            <a:r>
              <a:rPr lang="en-US" sz="1000" dirty="0"/>
              <a:t>. 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00016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architecture of Transformer from the paper with encoder, decoder and pre-processing parts labelled.">
            <a:extLst>
              <a:ext uri="{FF2B5EF4-FFF2-40B4-BE49-F238E27FC236}">
                <a16:creationId xmlns:a16="http://schemas.microsoft.com/office/drawing/2014/main" id="{8C2209A5-F8BE-C743-BB49-C4CF6D2E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1" y="164306"/>
            <a:ext cx="7980877" cy="45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D5CB2957-3813-80B5-BDFD-E7DEF865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350" y="164306"/>
            <a:ext cx="4173100" cy="572700"/>
          </a:xfrm>
        </p:spPr>
        <p:txBody>
          <a:bodyPr/>
          <a:lstStyle/>
          <a:p>
            <a:r>
              <a:rPr lang="es-MX" sz="2000"/>
              <a:t>Arquitectura </a:t>
            </a:r>
            <a:r>
              <a:rPr lang="es-MX" sz="2000" err="1"/>
              <a:t>transformer</a:t>
            </a:r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287630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3747D72B-84B1-9F1E-5EEE-0D851574B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B16464-D398-2EFA-225B-F55FD3A4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7" y="566737"/>
            <a:ext cx="8218566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77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08746767-4E61-CE20-6077-9E4279C8357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3225" y="1446700"/>
                <a:ext cx="8592700" cy="2050200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s-MX" sz="2000" dirty="0"/>
                  <a:t>Se entrenó un modelo </a:t>
                </a:r>
                <a:r>
                  <a:rPr lang="es-MX" sz="2000" dirty="0" err="1"/>
                  <a:t>transformer</a:t>
                </a:r>
                <a:r>
                  <a:rPr lang="es-MX" sz="2000" dirty="0"/>
                  <a:t> con las siguientes características:</a:t>
                </a:r>
              </a:p>
              <a:p>
                <a:endParaRPr lang="es-MX" sz="2000" dirty="0"/>
              </a:p>
              <a:p>
                <a:r>
                  <a:rPr lang="es-MX" sz="2000" dirty="0"/>
                  <a:t>8 Cabezas de atención.</a:t>
                </a:r>
              </a:p>
              <a:p>
                <a:r>
                  <a:rPr lang="es-MX" sz="2000" dirty="0"/>
                  <a:t>6 Capas.</a:t>
                </a:r>
              </a:p>
              <a:p>
                <a:r>
                  <a:rPr lang="es-MX" sz="2000" dirty="0"/>
                  <a:t>Dimensionalidad de 512.</a:t>
                </a:r>
              </a:p>
              <a:p>
                <a:r>
                  <a:rPr lang="es-MX" sz="2000" dirty="0"/>
                  <a:t>Optimizador Adam con una tasa de aprendizaje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s-MX" sz="2400" dirty="0"/>
                  <a:t>.</a:t>
                </a:r>
              </a:p>
              <a:p>
                <a:r>
                  <a:rPr lang="es-MX" sz="2000" dirty="0"/>
                  <a:t>256 ecuaciones por lote.</a:t>
                </a:r>
              </a:p>
            </p:txBody>
          </p:sp>
        </mc:Choice>
        <mc:Fallback xmlns="">
          <p:sp>
            <p:nvSpPr>
              <p:cNvPr id="2" name="Subtítulo 1">
                <a:extLst>
                  <a:ext uri="{FF2B5EF4-FFF2-40B4-BE49-F238E27FC236}">
                    <a16:creationId xmlns:a16="http://schemas.microsoft.com/office/drawing/2014/main" id="{08746767-4E61-CE20-6077-9E4279C83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225" y="1446700"/>
                <a:ext cx="8592700" cy="2050200"/>
              </a:xfrm>
              <a:blipFill>
                <a:blip r:embed="rId2"/>
                <a:stretch>
                  <a:fillRect b="-1928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13D181EC-4B11-DA6D-E62D-474629EC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537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126EF62-48A2-6BAE-95D6-C98DADA33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1573" y="4701202"/>
            <a:ext cx="9140798" cy="572700"/>
          </a:xfrm>
        </p:spPr>
        <p:txBody>
          <a:bodyPr/>
          <a:lstStyle/>
          <a:p>
            <a:r>
              <a:rPr lang="es-MX" sz="1200"/>
              <a:t>Existen múltiples soluciones que son equivalentes, pero escritas de otra manera.</a:t>
            </a:r>
          </a:p>
          <a:p>
            <a:r>
              <a:rPr lang="es-MX" sz="1200"/>
              <a:t>El decodificador no está exento de generar expresiones infijas inválidas. Se deben utilizan restricciones. En este caso solo se ignoran.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5CD8DC0-24E2-518E-FB62-DF7DC810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87" y="-86325"/>
            <a:ext cx="3604800" cy="572700"/>
          </a:xfrm>
        </p:spPr>
        <p:txBody>
          <a:bodyPr/>
          <a:lstStyle/>
          <a:p>
            <a:r>
              <a:rPr lang="es-MX" sz="2000"/>
              <a:t>Beam </a:t>
            </a:r>
            <a:r>
              <a:rPr lang="es-MX" sz="2000" err="1"/>
              <a:t>search</a:t>
            </a:r>
            <a:endParaRPr lang="es-MX" sz="2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991222-EA9D-B980-FDF0-247E07165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72" y="442298"/>
            <a:ext cx="5685605" cy="6706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4B0098-AA02-8509-731E-A5A206F6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73" y="1074877"/>
            <a:ext cx="5685604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47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429AC32-FBC8-5D2C-6877-BAE744BFC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DD362D-4C51-2D9B-31F3-0209E134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265"/>
            <a:ext cx="9144000" cy="264096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3A928432-7471-C188-1467-29F8FF343F57}"/>
              </a:ext>
            </a:extLst>
          </p:cNvPr>
          <p:cNvSpPr txBox="1">
            <a:spLocks/>
          </p:cNvSpPr>
          <p:nvPr/>
        </p:nvSpPr>
        <p:spPr>
          <a:xfrm>
            <a:off x="469187" y="-86325"/>
            <a:ext cx="360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s-MX" sz="2000"/>
              <a:t>Beam search</a:t>
            </a:r>
          </a:p>
        </p:txBody>
      </p:sp>
      <p:sp>
        <p:nvSpPr>
          <p:cNvPr id="8" name="Subtítulo 1">
            <a:extLst>
              <a:ext uri="{FF2B5EF4-FFF2-40B4-BE49-F238E27FC236}">
                <a16:creationId xmlns:a16="http://schemas.microsoft.com/office/drawing/2014/main" id="{C39CB635-DEBC-C077-BE17-A69FFA1F651E}"/>
              </a:ext>
            </a:extLst>
          </p:cNvPr>
          <p:cNvSpPr txBox="1">
            <a:spLocks/>
          </p:cNvSpPr>
          <p:nvPr/>
        </p:nvSpPr>
        <p:spPr>
          <a:xfrm>
            <a:off x="-158723" y="4701202"/>
            <a:ext cx="7087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s-MX" sz="1200"/>
              <a:t>Existen soluciones válidas y no válidas.</a:t>
            </a:r>
          </a:p>
        </p:txBody>
      </p:sp>
    </p:spTree>
    <p:extLst>
      <p:ext uri="{BB962C8B-B14F-4D97-AF65-F5344CB8AC3E}">
        <p14:creationId xmlns:p14="http://schemas.microsoft.com/office/powerpoint/2010/main" val="1489509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79A3E0-B69F-B4CC-8D39-4C4C28FA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000"/>
            <a:ext cx="9144000" cy="2128851"/>
          </a:xfrm>
          <a:prstGeom prst="rect">
            <a:avLst/>
          </a:prstGeom>
        </p:spPr>
      </p:pic>
      <p:sp>
        <p:nvSpPr>
          <p:cNvPr id="5" name="Subtítulo 1">
            <a:extLst>
              <a:ext uri="{FF2B5EF4-FFF2-40B4-BE49-F238E27FC236}">
                <a16:creationId xmlns:a16="http://schemas.microsoft.com/office/drawing/2014/main" id="{86F87D9F-8D66-6AFB-B1E7-AC7690614DEF}"/>
              </a:ext>
            </a:extLst>
          </p:cNvPr>
          <p:cNvSpPr txBox="1">
            <a:spLocks/>
          </p:cNvSpPr>
          <p:nvPr/>
        </p:nvSpPr>
        <p:spPr>
          <a:xfrm>
            <a:off x="1028125" y="4239708"/>
            <a:ext cx="7087750" cy="107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s-MX"/>
              <a:t>Se utilizó la métrica de exactitud.</a:t>
            </a:r>
          </a:p>
        </p:txBody>
      </p:sp>
      <p:pic>
        <p:nvPicPr>
          <p:cNvPr id="6" name="Picture 2" descr="Evaluando el error en los modelos de clasificación - 🤖 Aprende IA">
            <a:extLst>
              <a:ext uri="{FF2B5EF4-FFF2-40B4-BE49-F238E27FC236}">
                <a16:creationId xmlns:a16="http://schemas.microsoft.com/office/drawing/2014/main" id="{B9AA24DC-76AC-D293-79AF-B60EC38A8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51" y="3953851"/>
            <a:ext cx="3826000" cy="10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5FD9923-1E80-E992-AAD9-E530B266CA74}"/>
              </a:ext>
            </a:extLst>
          </p:cNvPr>
          <p:cNvSpPr txBox="1">
            <a:spLocks/>
          </p:cNvSpPr>
          <p:nvPr/>
        </p:nvSpPr>
        <p:spPr>
          <a:xfrm>
            <a:off x="474921" y="2107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s-MX"/>
              <a:t>Resultados</a:t>
            </a:r>
          </a:p>
        </p:txBody>
      </p:sp>
      <p:sp>
        <p:nvSpPr>
          <p:cNvPr id="10" name="Subtítulo 1">
            <a:extLst>
              <a:ext uri="{FF2B5EF4-FFF2-40B4-BE49-F238E27FC236}">
                <a16:creationId xmlns:a16="http://schemas.microsoft.com/office/drawing/2014/main" id="{404D11A7-346C-AFE0-F7EA-64FBB910C2E1}"/>
              </a:ext>
            </a:extLst>
          </p:cNvPr>
          <p:cNvSpPr txBox="1">
            <a:spLocks/>
          </p:cNvSpPr>
          <p:nvPr/>
        </p:nvSpPr>
        <p:spPr>
          <a:xfrm>
            <a:off x="186600" y="820011"/>
            <a:ext cx="7087750" cy="107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s-MX"/>
              <a:t>Se empleo </a:t>
            </a:r>
            <a:r>
              <a:rPr lang="es-MX" err="1"/>
              <a:t>SymPy</a:t>
            </a:r>
            <a:r>
              <a:rPr lang="es-MX"/>
              <a:t> para simplificar y comparar si son iguales.</a:t>
            </a:r>
          </a:p>
          <a:p>
            <a:r>
              <a:rPr lang="es-MX"/>
              <a:t>En el caso de ecuaciones diferenciales basta con reemplazar la solución en la ecuación y al simplificar verificar que se cumpla la igualdad.</a:t>
            </a:r>
          </a:p>
        </p:txBody>
      </p:sp>
    </p:spTree>
    <p:extLst>
      <p:ext uri="{BB962C8B-B14F-4D97-AF65-F5344CB8AC3E}">
        <p14:creationId xmlns:p14="http://schemas.microsoft.com/office/powerpoint/2010/main" val="79866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7B8D6-5524-9375-21F1-93463164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21" y="210781"/>
            <a:ext cx="7704000" cy="572700"/>
          </a:xfrm>
        </p:spPr>
        <p:txBody>
          <a:bodyPr/>
          <a:lstStyle/>
          <a:p>
            <a:r>
              <a:rPr lang="es-MX"/>
              <a:t>Resultados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B90D1BF-601E-33D9-0ECE-9AD97C28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75" y="1981550"/>
            <a:ext cx="7412246" cy="2010813"/>
          </a:xfrm>
          <a:prstGeom prst="rect">
            <a:avLst/>
          </a:prstGeom>
        </p:spPr>
      </p:pic>
      <p:pic>
        <p:nvPicPr>
          <p:cNvPr id="6" name="Imagen 3">
            <a:extLst>
              <a:ext uri="{FF2B5EF4-FFF2-40B4-BE49-F238E27FC236}">
                <a16:creationId xmlns:a16="http://schemas.microsoft.com/office/drawing/2014/main" id="{BAB1CCF2-389C-F161-0A5F-5C64138F0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97" y="2720395"/>
            <a:ext cx="1167356" cy="572700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1A9FE51E-FB0D-B0F6-B6E6-738347C6F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12" y="1971601"/>
            <a:ext cx="764018" cy="834307"/>
          </a:xfrm>
          <a:prstGeom prst="rect">
            <a:avLst/>
          </a:prstGeom>
        </p:spPr>
      </p:pic>
      <p:pic>
        <p:nvPicPr>
          <p:cNvPr id="8" name="Imagen 5">
            <a:extLst>
              <a:ext uri="{FF2B5EF4-FFF2-40B4-BE49-F238E27FC236}">
                <a16:creationId xmlns:a16="http://schemas.microsoft.com/office/drawing/2014/main" id="{898DDBA8-5152-7382-244A-E7B160A1D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21" y="3161950"/>
            <a:ext cx="1232804" cy="3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13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94118-8E6D-6E20-B10C-8AE3F332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" y="539500"/>
            <a:ext cx="8081100" cy="572700"/>
          </a:xfrm>
        </p:spPr>
        <p:txBody>
          <a:bodyPr/>
          <a:lstStyle/>
          <a:p>
            <a:r>
              <a:rPr lang="es-MX" sz="1800" err="1"/>
              <a:t>Timeout</a:t>
            </a:r>
            <a:r>
              <a:rPr lang="es-MX" sz="1800"/>
              <a:t> para los sistemas algebraicos de cómputo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76EC75-DD03-B559-9956-67490889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573"/>
            <a:ext cx="9144000" cy="27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94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3688-E011-6F8A-7530-59F73527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Conclusiones</a:t>
            </a:r>
          </a:p>
        </p:txBody>
      </p:sp>
      <p:sp>
        <p:nvSpPr>
          <p:cNvPr id="3" name="Subtítulo 1">
            <a:extLst>
              <a:ext uri="{FF2B5EF4-FFF2-40B4-BE49-F238E27FC236}">
                <a16:creationId xmlns:a16="http://schemas.microsoft.com/office/drawing/2014/main" id="{666DE491-0EA8-D8E5-CD11-09CB7F4DFE2A}"/>
              </a:ext>
            </a:extLst>
          </p:cNvPr>
          <p:cNvSpPr txBox="1">
            <a:spLocks/>
          </p:cNvSpPr>
          <p:nvPr/>
        </p:nvSpPr>
        <p:spPr>
          <a:xfrm>
            <a:off x="719999" y="1499787"/>
            <a:ext cx="7633425" cy="268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just"/>
            <a:r>
              <a:rPr lang="es-MX" sz="1600" b="1"/>
              <a:t>Modelos transformers</a:t>
            </a:r>
            <a:r>
              <a:rPr lang="es-MX" sz="1600"/>
              <a:t> pueden ser aplicados a tareas difíciles de matemáticas simbólicas, como integración de funciones y solución de ecuaciones diferenciales ordinarias.</a:t>
            </a:r>
          </a:p>
          <a:p>
            <a:pPr algn="just"/>
            <a:r>
              <a:rPr lang="es-MX" sz="1600"/>
              <a:t>Este modelo </a:t>
            </a:r>
            <a:r>
              <a:rPr lang="es-MX" sz="1600" b="1"/>
              <a:t>se comportó mejor </a:t>
            </a:r>
            <a:r>
              <a:rPr lang="es-MX" sz="1600"/>
              <a:t>para este tipo de problemas en cuanto a encontrar una solución, </a:t>
            </a:r>
            <a:r>
              <a:rPr lang="es-MX" sz="1600" b="1"/>
              <a:t>comparado con los sistemas algebraicos computacionales </a:t>
            </a:r>
            <a:r>
              <a:rPr lang="es-MX" sz="1600"/>
              <a:t>actuales que dependen de algoritmos y heurísticas complejas, por ejemplo, el algoritmo de </a:t>
            </a:r>
            <a:r>
              <a:rPr lang="es-MX" sz="1600" err="1"/>
              <a:t>Risch</a:t>
            </a:r>
            <a:r>
              <a:rPr lang="es-MX" sz="1600"/>
              <a:t>.</a:t>
            </a:r>
          </a:p>
          <a:p>
            <a:pPr algn="just"/>
            <a:r>
              <a:rPr lang="es-MX" sz="1600"/>
              <a:t>El modelo es capaz de </a:t>
            </a:r>
            <a:r>
              <a:rPr lang="es-MX" sz="1600" b="1"/>
              <a:t>generar soluciones equivalentes</a:t>
            </a:r>
            <a:r>
              <a:rPr lang="es-MX" sz="1600"/>
              <a:t>.</a:t>
            </a:r>
          </a:p>
          <a:p>
            <a:pPr algn="just"/>
            <a:r>
              <a:rPr lang="es-MX" sz="1600"/>
              <a:t>Es necesario considerar </a:t>
            </a:r>
            <a:r>
              <a:rPr lang="es-MX" sz="1600" b="1"/>
              <a:t>un valor mayor de </a:t>
            </a:r>
            <a:r>
              <a:rPr lang="es-US" sz="1600" b="1"/>
              <a:t>ancho (beam width)</a:t>
            </a:r>
            <a:r>
              <a:rPr lang="es-MX" sz="1600" b="1"/>
              <a:t> en el </a:t>
            </a:r>
            <a:r>
              <a:rPr lang="es-MX" sz="1600" b="1" err="1"/>
              <a:t>beam</a:t>
            </a:r>
            <a:r>
              <a:rPr lang="es-MX" sz="1600" b="1"/>
              <a:t> </a:t>
            </a:r>
            <a:r>
              <a:rPr lang="es-MX" sz="1600" b="1" err="1"/>
              <a:t>search</a:t>
            </a:r>
            <a:r>
              <a:rPr lang="es-MX" sz="1600" b="1"/>
              <a:t> </a:t>
            </a:r>
            <a:r>
              <a:rPr lang="es-MX" sz="1600"/>
              <a:t>para algunos problemas como lo fue </a:t>
            </a:r>
            <a:r>
              <a:rPr lang="es-MX" sz="1600" b="1"/>
              <a:t>ecuaciones diferenciales</a:t>
            </a:r>
            <a:r>
              <a:rPr lang="es-MX" sz="1600"/>
              <a:t>.</a:t>
            </a:r>
          </a:p>
          <a:p>
            <a:pPr algn="just"/>
            <a:r>
              <a:rPr lang="es-MX" sz="1600"/>
              <a:t>Para generar el </a:t>
            </a:r>
            <a:r>
              <a:rPr lang="es-MX" sz="1600" b="1"/>
              <a:t>conjunto de datos</a:t>
            </a:r>
            <a:r>
              <a:rPr lang="es-MX" sz="1600"/>
              <a:t> en este caso se </a:t>
            </a:r>
            <a:r>
              <a:rPr lang="es-MX" sz="1600" b="1"/>
              <a:t>depende de un sistema externo</a:t>
            </a:r>
            <a:r>
              <a:rPr lang="es-MX" sz="1600"/>
              <a:t> capaz de integrar </a:t>
            </a:r>
            <a:r>
              <a:rPr lang="es-US" sz="1600"/>
              <a:t>y</a:t>
            </a:r>
            <a:r>
              <a:rPr lang="es-MX" sz="1600"/>
              <a:t> de derivar.</a:t>
            </a:r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5056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34B37-F3C1-AB76-5310-64EE7835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175" y="2285400"/>
            <a:ext cx="7704000" cy="572700"/>
          </a:xfrm>
        </p:spPr>
        <p:txBody>
          <a:bodyPr/>
          <a:lstStyle/>
          <a:p>
            <a:r>
              <a:rPr lang="es-MX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7848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>
            <a:extLst>
              <a:ext uri="{FF2B5EF4-FFF2-40B4-BE49-F238E27FC236}">
                <a16:creationId xmlns:a16="http://schemas.microsoft.com/office/drawing/2014/main" id="{2603D27A-C427-4E70-B746-52F367FA4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72317E-C611-A988-1CC0-AE615292B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2"/>
          <a:stretch/>
        </p:blipFill>
        <p:spPr>
          <a:xfrm>
            <a:off x="914400" y="554030"/>
            <a:ext cx="7635712" cy="40273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60EE8F6-158D-56B3-3998-E25C6C33A48A}"/>
              </a:ext>
            </a:extLst>
          </p:cNvPr>
          <p:cNvSpPr txBox="1"/>
          <p:nvPr/>
        </p:nvSpPr>
        <p:spPr>
          <a:xfrm>
            <a:off x="2999632" y="4742242"/>
            <a:ext cx="7107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/>
              <a:t>Tabla</a:t>
            </a:r>
            <a:r>
              <a:rPr lang="en-US" sz="1000" dirty="0"/>
              <a:t> 9 - </a:t>
            </a:r>
            <a:r>
              <a:rPr lang="en-US" sz="1000" dirty="0" err="1"/>
              <a:t>Lample</a:t>
            </a:r>
            <a:r>
              <a:rPr lang="en-US" sz="1000" dirty="0"/>
              <a:t>, G., &amp; </a:t>
            </a:r>
            <a:r>
              <a:rPr lang="en-US" sz="1000" dirty="0" err="1"/>
              <a:t>Charton</a:t>
            </a:r>
            <a:r>
              <a:rPr lang="en-US" sz="1000" dirty="0"/>
              <a:t>, F. (2019). </a:t>
            </a:r>
            <a:r>
              <a:rPr lang="en-US" sz="1000" i="1" dirty="0"/>
              <a:t>Deep Learning for Symbolic Mathematics</a:t>
            </a:r>
            <a:r>
              <a:rPr lang="en-US" sz="1000" dirty="0"/>
              <a:t>. 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2465339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8272C-5DD0-1913-CB0F-8E447EAF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20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C439F-AF7F-4D19-D83B-72DFD470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70012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Propuesta y justificación</a:t>
            </a:r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080D6740-CF0C-7780-3A29-916E9097AD5D}"/>
              </a:ext>
            </a:extLst>
          </p:cNvPr>
          <p:cNvCxnSpPr>
            <a:cxnSpLocks/>
          </p:cNvCxnSpPr>
          <p:nvPr/>
        </p:nvCxnSpPr>
        <p:spPr>
          <a:xfrm>
            <a:off x="3195687" y="1214850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82;p30">
            <a:extLst>
              <a:ext uri="{FF2B5EF4-FFF2-40B4-BE49-F238E27FC236}">
                <a16:creationId xmlns:a16="http://schemas.microsoft.com/office/drawing/2014/main" id="{3F0DA4F4-6FEE-5BD9-8E91-3E307FC32D03}"/>
              </a:ext>
            </a:extLst>
          </p:cNvPr>
          <p:cNvSpPr txBox="1">
            <a:spLocks/>
          </p:cNvSpPr>
          <p:nvPr/>
        </p:nvSpPr>
        <p:spPr>
          <a:xfrm>
            <a:off x="557906" y="1587922"/>
            <a:ext cx="77039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Catamaran"/>
                <a:cs typeface="Catamaran"/>
              </a:rPr>
              <a:t>Propuesta: Realizar un fine-tuning de alguno de los modelos pre-entrenados para emplearlo en otra tarea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1"/>
              </a:solidFill>
              <a:latin typeface="Catamaran"/>
              <a:cs typeface="Catamar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7" name="Google Shape;182;p30">
            <a:extLst>
              <a:ext uri="{FF2B5EF4-FFF2-40B4-BE49-F238E27FC236}">
                <a16:creationId xmlns:a16="http://schemas.microsoft.com/office/drawing/2014/main" id="{5C0026E1-6135-7C6B-47EF-D8E991CB3786}"/>
              </a:ext>
            </a:extLst>
          </p:cNvPr>
          <p:cNvSpPr txBox="1">
            <a:spLocks/>
          </p:cNvSpPr>
          <p:nvPr/>
        </p:nvSpPr>
        <p:spPr>
          <a:xfrm>
            <a:off x="842281" y="2175841"/>
            <a:ext cx="77039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Catamaran"/>
                <a:cs typeface="Catamaran"/>
              </a:rPr>
              <a:t>Existen algunos trabajos que respaldan el fine-tuning en modelos de arquitectura tipo transformers para este tipo de problemas, por ejemplo: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1"/>
              </a:solidFill>
              <a:latin typeface="Catamaran"/>
              <a:cs typeface="Catamar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8" name="Google Shape;182;p30">
            <a:extLst>
              <a:ext uri="{FF2B5EF4-FFF2-40B4-BE49-F238E27FC236}">
                <a16:creationId xmlns:a16="http://schemas.microsoft.com/office/drawing/2014/main" id="{9B6350CE-8F99-0842-E82D-D581C91669A9}"/>
              </a:ext>
            </a:extLst>
          </p:cNvPr>
          <p:cNvSpPr txBox="1">
            <a:spLocks/>
          </p:cNvSpPr>
          <p:nvPr/>
        </p:nvSpPr>
        <p:spPr>
          <a:xfrm>
            <a:off x="1106231" y="3032277"/>
            <a:ext cx="7703999" cy="1571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1"/>
              </a:solidFill>
              <a:latin typeface="Catamaran"/>
              <a:cs typeface="Catamar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B4089D-6901-9950-6B6E-D791E9B8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02" y="2942920"/>
            <a:ext cx="5292155" cy="1971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6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3635B79D-3541-F477-C6BE-104611D91AFF}"/>
              </a:ext>
            </a:extLst>
          </p:cNvPr>
          <p:cNvCxnSpPr>
            <a:cxnSpLocks/>
          </p:cNvCxnSpPr>
          <p:nvPr/>
        </p:nvCxnSpPr>
        <p:spPr>
          <a:xfrm>
            <a:off x="3195687" y="1214850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2E94F5A1-4B6E-4B88-8FC9-EF1DF87C7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" y="1508381"/>
            <a:ext cx="3009601" cy="33523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DCD5CA-4BEC-CC94-9095-C30313EB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07" y="1508381"/>
            <a:ext cx="3040613" cy="33523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6CC0BD-01AE-5202-D6ED-49DDF24EA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020" y="1508381"/>
            <a:ext cx="3117518" cy="3352310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C17FB61-804F-729F-E277-63A15E40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40" y="355802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Propuesta y justificación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FE1D9B-678A-343A-4FA4-D36B8986D709}"/>
              </a:ext>
            </a:extLst>
          </p:cNvPr>
          <p:cNvSpPr txBox="1"/>
          <p:nvPr/>
        </p:nvSpPr>
        <p:spPr>
          <a:xfrm>
            <a:off x="197963" y="4870730"/>
            <a:ext cx="8832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Noorbakhsh</a:t>
            </a:r>
            <a:r>
              <a:rPr lang="en-US" sz="1050" dirty="0"/>
              <a:t>, K., </a:t>
            </a:r>
            <a:r>
              <a:rPr lang="en-US" sz="1050" dirty="0" err="1"/>
              <a:t>Sulaiman</a:t>
            </a:r>
            <a:r>
              <a:rPr lang="en-US" sz="1050" dirty="0"/>
              <a:t>, M., Sharifi, M., Roy, K., &amp; </a:t>
            </a:r>
            <a:r>
              <a:rPr lang="en-US" sz="1050" dirty="0" err="1"/>
              <a:t>Jamshidi</a:t>
            </a:r>
            <a:r>
              <a:rPr lang="en-US" sz="1050" dirty="0"/>
              <a:t>, P. (2021). </a:t>
            </a:r>
            <a:r>
              <a:rPr lang="en-US" sz="1050" i="1" dirty="0"/>
              <a:t>Pretrained Language Models are Symbolic Mathematics Solvers too!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80535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051C-53DC-1F13-DD93-07FAB98E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40" y="329767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Propuesta y justificación</a:t>
            </a:r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3635B79D-3541-F477-C6BE-104611D91AFF}"/>
              </a:ext>
            </a:extLst>
          </p:cNvPr>
          <p:cNvCxnSpPr>
            <a:cxnSpLocks/>
          </p:cNvCxnSpPr>
          <p:nvPr/>
        </p:nvCxnSpPr>
        <p:spPr>
          <a:xfrm>
            <a:off x="3195687" y="1214850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08E68698-A31F-DF64-196C-E5AD756A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9" y="1508380"/>
            <a:ext cx="6431756" cy="33523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D34EF2D-AF39-B39F-4A40-723EACAE7781}"/>
              </a:ext>
            </a:extLst>
          </p:cNvPr>
          <p:cNvSpPr txBox="1"/>
          <p:nvPr/>
        </p:nvSpPr>
        <p:spPr>
          <a:xfrm>
            <a:off x="197963" y="4870730"/>
            <a:ext cx="88329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Noorbakhsh</a:t>
            </a:r>
            <a:r>
              <a:rPr lang="en-US" sz="1050" dirty="0"/>
              <a:t>, K., </a:t>
            </a:r>
            <a:r>
              <a:rPr lang="en-US" sz="1050" dirty="0" err="1"/>
              <a:t>Sulaiman</a:t>
            </a:r>
            <a:r>
              <a:rPr lang="en-US" sz="1050" dirty="0"/>
              <a:t>, M., Sharifi, M., Roy, K., &amp; </a:t>
            </a:r>
            <a:r>
              <a:rPr lang="en-US" sz="1050" dirty="0" err="1"/>
              <a:t>Jamshidi</a:t>
            </a:r>
            <a:r>
              <a:rPr lang="en-US" sz="1050" dirty="0"/>
              <a:t>, P. (2021). </a:t>
            </a:r>
            <a:r>
              <a:rPr lang="en-US" sz="1050" i="1" dirty="0"/>
              <a:t>Pretrained Language Models are Symbolic Mathematics Solvers too!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258093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051C-53DC-1F13-DD93-07FAB98E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382964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Propuesta y justificación</a:t>
            </a:r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3635B79D-3541-F477-C6BE-104611D91AFF}"/>
              </a:ext>
            </a:extLst>
          </p:cNvPr>
          <p:cNvCxnSpPr>
            <a:cxnSpLocks/>
          </p:cNvCxnSpPr>
          <p:nvPr/>
        </p:nvCxnSpPr>
        <p:spPr>
          <a:xfrm>
            <a:off x="3195687" y="1214850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0">
                <a:extLst>
                  <a:ext uri="{FF2B5EF4-FFF2-40B4-BE49-F238E27FC236}">
                    <a16:creationId xmlns:a16="http://schemas.microsoft.com/office/drawing/2014/main" id="{693FE8BF-917E-5E68-A837-192FA5D52B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999" y="1524344"/>
                <a:ext cx="7703999" cy="32361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1600" dirty="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Se toman los datos de las integrales generadas por el método forward.</a:t>
                </a: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endParaRPr lang="es-MX" sz="5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MX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MX" sz="16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</m:ctrlPr>
                            </m:fPr>
                            <m:num>
                              <m: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𝑥</m:t>
                              </m:r>
                              <m: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(</m:t>
                              </m:r>
                              <m: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𝑥</m:t>
                              </m:r>
                              <m: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+4)</m:t>
                              </m:r>
                            </m:num>
                            <m:den>
                              <m: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𝑥</m:t>
                              </m:r>
                              <m: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+2</m:t>
                              </m:r>
                            </m:den>
                          </m:f>
                          <m:r>
                            <a:rPr lang="es-MX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𝑑𝑥</m:t>
                          </m:r>
                          <m:r>
                            <a:rPr lang="es-MX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                       </m:t>
                          </m:r>
                          <m:f>
                            <m:fPr>
                              <m:ctrlP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tamaran"/>
                                      <a:sym typeface="Catamaran"/>
                                    </a:rPr>
                                  </m:ctrlPr>
                                </m:sSupPr>
                                <m:e>
                                  <m:r>
                                    <a:rPr lang="es-MX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tamaran"/>
                                      <a:sym typeface="Catamaran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tamaran"/>
                                      <a:sym typeface="Catamaran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2</m:t>
                              </m:r>
                            </m:den>
                          </m:f>
                          <m:r>
                            <a:rPr lang="es-MX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+2</m:t>
                          </m:r>
                          <m:r>
                            <a:rPr lang="es-MX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𝑥</m:t>
                          </m:r>
                          <m:r>
                            <a:rPr lang="es-MX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−4</m:t>
                          </m:r>
                          <m:func>
                            <m:funcPr>
                              <m:ctrlP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16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MX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tamaran"/>
                                      <a:sym typeface="Catamaran"/>
                                    </a:rPr>
                                  </m:ctrlPr>
                                </m:dPr>
                                <m:e>
                                  <m:r>
                                    <a:rPr lang="es-MX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tamaran"/>
                                      <a:sym typeface="Catamaran"/>
                                    </a:rPr>
                                    <m:t>𝑥</m:t>
                                  </m:r>
                                  <m:r>
                                    <a:rPr lang="es-MX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tamaran"/>
                                      <a:sym typeface="Catamaran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+</m:t>
                              </m:r>
                              <m:r>
                                <a:rPr lang="es-MX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𝐶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MX" sz="16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endParaRPr lang="es-MX" sz="5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1600" dirty="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Se creará una nueva tarea, cálculo de derivadas. La ecuación de entrada ahora corresponde a la ecuación objetivo, y la ecuación objetivo ahora es la ecuación de entrada. </a:t>
                </a:r>
              </a:p>
              <a:p>
                <a:pPr lvl="0" algn="just">
                  <a:buClr>
                    <a:schemeClr val="hlink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tamaran"/>
                          <a:sym typeface="Catamaran"/>
                        </a:rPr>
                        <m:t>𝑓</m:t>
                      </m:r>
                      <m:r>
                        <a:rPr lang="es-MX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tamaran"/>
                          <a:sym typeface="Catamaran"/>
                        </a:rPr>
                        <m:t>=</m:t>
                      </m:r>
                      <m:f>
                        <m:fPr>
                          <m:ctrlPr>
                            <a:rPr lang="es-MX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</m:ctrlPr>
                            </m:sSupPr>
                            <m:e>
                              <m:r>
                                <a:rPr lang="es-MX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2</m:t>
                          </m:r>
                        </m:den>
                      </m:f>
                      <m:r>
                        <a:rPr lang="es-MX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tamaran"/>
                          <a:sym typeface="Catamaran"/>
                        </a:rPr>
                        <m:t>+2</m:t>
                      </m:r>
                      <m:r>
                        <a:rPr lang="es-MX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tamaran"/>
                          <a:sym typeface="Catamaran"/>
                        </a:rPr>
                        <m:t>𝑥</m:t>
                      </m:r>
                      <m:r>
                        <a:rPr lang="es-MX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tamaran"/>
                          <a:sym typeface="Catamaran"/>
                        </a:rPr>
                        <m:t>−4</m:t>
                      </m:r>
                      <m:func>
                        <m:funcPr>
                          <m:ctrlPr>
                            <a:rPr lang="es-MX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MX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</m:ctrlPr>
                            </m:dPr>
                            <m:e>
                              <m:r>
                                <a:rPr lang="es-MX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𝑥</m:t>
                              </m:r>
                              <m:r>
                                <a:rPr lang="es-MX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+2</m:t>
                              </m:r>
                            </m:e>
                          </m:d>
                        </m:e>
                      </m:func>
                      <m:r>
                        <a:rPr lang="es-MX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tamaran"/>
                          <a:sym typeface="Catamaran"/>
                        </a:rPr>
                        <m:t>                  </m:t>
                      </m:r>
                      <m:sSup>
                        <m:sSupPr>
                          <m:ctrlPr>
                            <a:rPr lang="es-MX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𝑓</m:t>
                          </m:r>
                        </m:e>
                        <m:sup>
                          <m:r>
                            <a:rPr lang="es-MX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′</m:t>
                          </m:r>
                        </m:sup>
                      </m:sSup>
                      <m:r>
                        <a:rPr lang="es-MX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tamaran"/>
                          <a:sym typeface="Catamaran"/>
                        </a:rPr>
                        <m:t>= </m:t>
                      </m:r>
                      <m:f>
                        <m:fPr>
                          <m:ctrlPr>
                            <a:rPr lang="es-MX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</m:ctrlPr>
                        </m:fPr>
                        <m:num>
                          <m:r>
                            <a:rPr lang="es-MX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𝑥</m:t>
                          </m:r>
                          <m:d>
                            <m:dPr>
                              <m:ctrlPr>
                                <a:rPr lang="es-MX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</m:ctrlPr>
                            </m:dPr>
                            <m:e>
                              <m:r>
                                <a:rPr lang="es-MX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𝑥</m:t>
                              </m:r>
                              <m:r>
                                <a:rPr lang="es-MX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tamaran"/>
                                  <a:sym typeface="Catamaran"/>
                                </a:rPr>
                                <m:t>+4</m:t>
                              </m:r>
                            </m:e>
                          </m:d>
                        </m:num>
                        <m:den>
                          <m:r>
                            <a:rPr lang="es-MX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𝑥</m:t>
                          </m:r>
                          <m:r>
                            <a:rPr lang="es-MX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tamaran"/>
                              <a:sym typeface="Catamaran"/>
                            </a:rPr>
                            <m:t>+2</m:t>
                          </m:r>
                        </m:den>
                      </m:f>
                      <m:r>
                        <a:rPr lang="es-MX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tamaran"/>
                          <a:sym typeface="Catamaran"/>
                        </a:rPr>
                        <m:t>𝑑𝑥</m:t>
                      </m:r>
                      <m:r>
                        <a:rPr lang="es-MX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tamaran"/>
                          <a:sym typeface="Catamaran"/>
                        </a:rPr>
                        <m:t>               </m:t>
                      </m:r>
                    </m:oMath>
                  </m:oMathPara>
                </a14:m>
                <a:endParaRPr lang="es-MX" sz="16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</a:pPr>
                <a:endParaRPr lang="es-MX" sz="1600" dirty="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28575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chemeClr val="hlink"/>
                  </a:buClr>
                  <a:buSzPts val="1100"/>
                  <a:buFont typeface="Arial" panose="020B0604020202020204" pitchFamily="34" charset="0"/>
                  <a:buChar char="•"/>
                </a:pPr>
                <a:r>
                  <a:rPr lang="es-MX" sz="1600" dirty="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Se empleará el modelo para cálculo de integrales </a:t>
                </a:r>
                <a:r>
                  <a:rPr lang="es-MX" sz="1600" dirty="0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pre-entrenado</a:t>
                </a:r>
                <a:r>
                  <a:rPr lang="es-MX" sz="1600" dirty="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con fórmulas generadas con el método </a:t>
                </a:r>
                <a:r>
                  <a:rPr lang="es-MX" sz="1600" dirty="0" err="1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backward</a:t>
                </a:r>
                <a:r>
                  <a:rPr lang="es-MX" sz="1600" dirty="0">
                    <a:solidFill>
                      <a:schemeClr val="dk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. </a:t>
                </a:r>
                <a:endParaRPr lang="en" dirty="0"/>
              </a:p>
            </p:txBody>
          </p:sp>
        </mc:Choice>
        <mc:Fallback xmlns="">
          <p:sp>
            <p:nvSpPr>
              <p:cNvPr id="4" name="Google Shape;182;p30">
                <a:extLst>
                  <a:ext uri="{FF2B5EF4-FFF2-40B4-BE49-F238E27FC236}">
                    <a16:creationId xmlns:a16="http://schemas.microsoft.com/office/drawing/2014/main" id="{693FE8BF-917E-5E68-A837-192FA5D52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9" y="1524344"/>
                <a:ext cx="7703999" cy="3236192"/>
              </a:xfrm>
              <a:prstGeom prst="rect">
                <a:avLst/>
              </a:prstGeom>
              <a:blipFill>
                <a:blip r:embed="rId2"/>
                <a:stretch>
                  <a:fillRect r="-4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6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43F8E-C30B-0D10-84E6-7F3F9D0C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989"/>
            <a:ext cx="7704000" cy="572700"/>
          </a:xfrm>
        </p:spPr>
        <p:txBody>
          <a:bodyPr/>
          <a:lstStyle/>
          <a:p>
            <a:pPr algn="ctr"/>
            <a:r>
              <a:rPr lang="es-MX" dirty="0"/>
              <a:t>Metodología de evaluación</a:t>
            </a:r>
          </a:p>
        </p:txBody>
      </p:sp>
      <p:cxnSp>
        <p:nvCxnSpPr>
          <p:cNvPr id="3" name="Google Shape;300;p38">
            <a:extLst>
              <a:ext uri="{FF2B5EF4-FFF2-40B4-BE49-F238E27FC236}">
                <a16:creationId xmlns:a16="http://schemas.microsoft.com/office/drawing/2014/main" id="{5B4D25E4-362B-A7AF-0C38-F01B8932464B}"/>
              </a:ext>
            </a:extLst>
          </p:cNvPr>
          <p:cNvCxnSpPr>
            <a:cxnSpLocks/>
          </p:cNvCxnSpPr>
          <p:nvPr/>
        </p:nvCxnSpPr>
        <p:spPr>
          <a:xfrm>
            <a:off x="2309567" y="1026313"/>
            <a:ext cx="2780907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82;p30">
            <a:extLst>
              <a:ext uri="{FF2B5EF4-FFF2-40B4-BE49-F238E27FC236}">
                <a16:creationId xmlns:a16="http://schemas.microsoft.com/office/drawing/2014/main" id="{76E3854E-51D1-EEE2-9B94-254B8A7D2CB0}"/>
              </a:ext>
            </a:extLst>
          </p:cNvPr>
          <p:cNvSpPr txBox="1">
            <a:spLocks/>
          </p:cNvSpPr>
          <p:nvPr/>
        </p:nvSpPr>
        <p:spPr>
          <a:xfrm>
            <a:off x="437196" y="1361151"/>
            <a:ext cx="7703999" cy="2616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s-MX" sz="18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 realizarán 3 experimentos con los datos para cálculo de derivadas.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s-MX" sz="1800" dirty="0">
              <a:solidFill>
                <a:schemeClr val="dk1"/>
              </a:solidFill>
              <a:latin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Para los primeros dos, se tomará el modelo </a:t>
            </a:r>
            <a:r>
              <a:rPr lang="es-MX" sz="1800" dirty="0" err="1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bwd</a:t>
            </a:r>
            <a:r>
              <a:rPr lang="es-MX" sz="1800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 y se entrenará con 100K y 500K fórmulas cada uno.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s-MX" sz="1800" dirty="0">
              <a:solidFill>
                <a:schemeClr val="dk1"/>
              </a:solidFill>
              <a:latin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El tercer modelo tomará de base el modelo </a:t>
            </a:r>
            <a:r>
              <a:rPr lang="es-MX" sz="1800" dirty="0" err="1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fwd</a:t>
            </a:r>
            <a:r>
              <a:rPr lang="es-MX" sz="1800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 y se entrenará con 100K.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endParaRPr lang="es-MX" sz="1800" dirty="0">
              <a:solidFill>
                <a:schemeClr val="dk1"/>
              </a:solidFill>
              <a:latin typeface="Catamaran"/>
              <a:cs typeface="Catamaran"/>
              <a:sym typeface="Catamar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</a:pPr>
            <a:r>
              <a:rPr lang="es-MX" sz="1800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Todos los modelos se evaluarán con 2K datos de validación y prueba, y un </a:t>
            </a:r>
            <a:r>
              <a:rPr lang="es-MX" sz="1800" dirty="0" err="1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beam</a:t>
            </a:r>
            <a:r>
              <a:rPr lang="es-MX" sz="1800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size</a:t>
            </a:r>
            <a:r>
              <a:rPr lang="es-MX" sz="1800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 de 1 con la métrica de exactitud expresada en porcentaje.</a:t>
            </a:r>
            <a:endParaRPr lang="es-MX" sz="18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A974CFA-F4B0-629E-D8F8-052A9F0F94DC}"/>
                  </a:ext>
                </a:extLst>
              </p:cNvPr>
              <p:cNvSpPr txBox="1"/>
              <p:nvPr/>
            </p:nvSpPr>
            <p:spPr>
              <a:xfrm>
                <a:off x="2389694" y="4247801"/>
                <a:ext cx="3799002" cy="465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𝑒𝑥𝑎𝑐𝑡𝑖𝑡𝑢𝑑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A974CFA-F4B0-629E-D8F8-052A9F0F9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694" y="4247801"/>
                <a:ext cx="3799002" cy="4651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59336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595C51D8905F4595BDB8CFAB99E62C" ma:contentTypeVersion="14" ma:contentTypeDescription="Create a new document." ma:contentTypeScope="" ma:versionID="025d553399517a8a79468d0e326e515d">
  <xsd:schema xmlns:xsd="http://www.w3.org/2001/XMLSchema" xmlns:xs="http://www.w3.org/2001/XMLSchema" xmlns:p="http://schemas.microsoft.com/office/2006/metadata/properties" xmlns:ns3="9f8b2692-7977-486d-a452-cb7113862ed4" xmlns:ns4="cf5d30ff-ed51-4109-9008-e7dd4155071f" targetNamespace="http://schemas.microsoft.com/office/2006/metadata/properties" ma:root="true" ma:fieldsID="eb70acba63a2b78a54d47b1cc796168a" ns3:_="" ns4:_="">
    <xsd:import namespace="9f8b2692-7977-486d-a452-cb7113862ed4"/>
    <xsd:import namespace="cf5d30ff-ed51-4109-9008-e7dd415507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b2692-7977-486d-a452-cb7113862e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d30ff-ed51-4109-9008-e7dd41550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CA4140-E3F7-4A33-95D2-52CFC8FAE4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8b2692-7977-486d-a452-cb7113862ed4"/>
    <ds:schemaRef ds:uri="cf5d30ff-ed51-4109-9008-e7dd415507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264E9E-66E0-468A-81FA-192FC42057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D4AEE3-9BF6-47C3-8580-524E5397DE1B}">
  <ds:schemaRefs>
    <ds:schemaRef ds:uri="http://schemas.microsoft.com/office/2006/metadata/properties"/>
    <ds:schemaRef ds:uri="9f8b2692-7977-486d-a452-cb7113862ed4"/>
    <ds:schemaRef ds:uri="http://purl.org/dc/dcmitype/"/>
    <ds:schemaRef ds:uri="http://schemas.openxmlformats.org/package/2006/metadata/core-properties"/>
    <ds:schemaRef ds:uri="http://purl.org/dc/elements/1.1/"/>
    <ds:schemaRef ds:uri="cf5d30ff-ed51-4109-9008-e7dd4155071f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1590</Words>
  <Application>Microsoft Office PowerPoint</Application>
  <PresentationFormat>Presentación en pantalla (16:9)</PresentationFormat>
  <Paragraphs>180</Paragraphs>
  <Slides>40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Lexend Deca</vt:lpstr>
      <vt:lpstr>Cambria Math</vt:lpstr>
      <vt:lpstr>Catamaran</vt:lpstr>
      <vt:lpstr>Arial</vt:lpstr>
      <vt:lpstr>Abel</vt:lpstr>
      <vt:lpstr>Pastel Minimalist Elegant Lines Portfolio by Slidesgo</vt:lpstr>
      <vt:lpstr>Deep Learning for Symbolic Mathematics </vt:lpstr>
      <vt:lpstr>Presentación de PowerPoint</vt:lpstr>
      <vt:lpstr>Presentación de PowerPoint</vt:lpstr>
      <vt:lpstr>Presentación de PowerPoint</vt:lpstr>
      <vt:lpstr>Propuesta y justificación</vt:lpstr>
      <vt:lpstr>Propuesta y justificación</vt:lpstr>
      <vt:lpstr>Propuesta y justificación</vt:lpstr>
      <vt:lpstr>Propuesta y justificación</vt:lpstr>
      <vt:lpstr>Metodología de evaluación</vt:lpstr>
      <vt:lpstr>Arquitecturas y/o hiperparámetros</vt:lpstr>
      <vt:lpstr>Resultados</vt:lpstr>
      <vt:lpstr>Discusión</vt:lpstr>
      <vt:lpstr>Discusión</vt:lpstr>
      <vt:lpstr>Discusión</vt:lpstr>
      <vt:lpstr>Referencias</vt:lpstr>
      <vt:lpstr>FIN</vt:lpstr>
      <vt:lpstr>Presentación de PowerPoint</vt:lpstr>
      <vt:lpstr>Introducción</vt:lpstr>
      <vt:lpstr>Propuesta</vt:lpstr>
      <vt:lpstr>Presentación de PowerPoint</vt:lpstr>
      <vt:lpstr>Presentación de PowerPoint</vt:lpstr>
      <vt:lpstr>Generación del conjunto de datos</vt:lpstr>
      <vt:lpstr>Integrales</vt:lpstr>
      <vt:lpstr>Presentación de PowerPoint</vt:lpstr>
      <vt:lpstr>Presentación de PowerPoint</vt:lpstr>
      <vt:lpstr>Presentación de PowerPoint</vt:lpstr>
      <vt:lpstr>Ecuaciones diferenciales ordinarias</vt:lpstr>
      <vt:lpstr>Transformaciones al conjunto de datos</vt:lpstr>
      <vt:lpstr>Conjunto de datos</vt:lpstr>
      <vt:lpstr>Arquitectura transformer</vt:lpstr>
      <vt:lpstr>Presentación de PowerPoint</vt:lpstr>
      <vt:lpstr>Presentación de PowerPoint</vt:lpstr>
      <vt:lpstr>Beam search</vt:lpstr>
      <vt:lpstr>Presentación de PowerPoint</vt:lpstr>
      <vt:lpstr>Presentación de PowerPoint</vt:lpstr>
      <vt:lpstr>Resultados</vt:lpstr>
      <vt:lpstr>Timeout para los sistemas algebraicos de cómputo</vt:lpstr>
      <vt:lpstr>Conclusiones</vt:lpstr>
      <vt:lpstr>FIN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Minimalist Elegant Lines Portfolio</dc:title>
  <dc:creator>Diego</dc:creator>
  <cp:lastModifiedBy>Diego R.</cp:lastModifiedBy>
  <cp:revision>3</cp:revision>
  <dcterms:modified xsi:type="dcterms:W3CDTF">2022-12-05T16:29:35Z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0x01010045595C51D8905F4595BDB8CFAB99E62C</vt:lpwstr>
  </property>
</Properties>
</file>