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4" r:id="rId4"/>
    <p:sldId id="264" r:id="rId5"/>
    <p:sldId id="273" r:id="rId6"/>
    <p:sldId id="275" r:id="rId7"/>
    <p:sldId id="265" r:id="rId8"/>
    <p:sldId id="270" r:id="rId9"/>
    <p:sldId id="260" r:id="rId10"/>
    <p:sldId id="261" r:id="rId11"/>
    <p:sldId id="262" r:id="rId12"/>
    <p:sldId id="267" r:id="rId13"/>
    <p:sldId id="272" r:id="rId14"/>
    <p:sldId id="263" r:id="rId15"/>
    <p:sldId id="269" r:id="rId16"/>
    <p:sldId id="271" r:id="rId17"/>
    <p:sldId id="268" r:id="rId18"/>
    <p:sldId id="276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8226C5-7A55-4E4B-84A0-64C116BBDFE9}" v="2062" dt="2019-11-13T18:07:29.318"/>
    <p1510:client id="{C92E4E1D-C704-4FF2-BB3F-FED61C15E033}" v="314" dt="2019-11-13T18:13:39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91467" y="4348064"/>
            <a:ext cx="5411758" cy="1334278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91468" y="5682342"/>
            <a:ext cx="5411758" cy="522092"/>
          </a:xfrm>
        </p:spPr>
        <p:txBody>
          <a:bodyPr>
            <a:normAutofit/>
          </a:bodyPr>
          <a:lstStyle>
            <a:lvl1pPr marL="0" indent="0" algn="l">
              <a:buNone/>
              <a:defRPr sz="1800" i="1" u="none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2863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868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8002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65188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38538" y="365125"/>
            <a:ext cx="7060941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4364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21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139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101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54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5295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376132"/>
            <a:ext cx="5181600" cy="41086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376132"/>
            <a:ext cx="5181600" cy="41086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469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812989"/>
            <a:ext cx="10515600" cy="12672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129027"/>
            <a:ext cx="5157787" cy="7876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952939"/>
            <a:ext cx="5157787" cy="3522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129027"/>
            <a:ext cx="5183188" cy="80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952939"/>
            <a:ext cx="5183188" cy="3522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046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857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7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803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13821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2842662"/>
            <a:ext cx="10515600" cy="3828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725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2958" y="3533829"/>
            <a:ext cx="5689505" cy="1659415"/>
          </a:xfrm>
        </p:spPr>
        <p:txBody>
          <a:bodyPr>
            <a:normAutofit fontScale="90000"/>
          </a:bodyPr>
          <a:lstStyle/>
          <a:p>
            <a:pPr algn="r"/>
            <a:r>
              <a:rPr lang="en-US" sz="4000" b="1" dirty="0" err="1">
                <a:latin typeface="Helvetica Neue" panose="02000503000000020004" pitchFamily="2" charset="0"/>
                <a:cs typeface="Segoe UI" panose="020B0502040204020203" pitchFamily="34" charset="0"/>
              </a:rPr>
              <a:t>Seminario</a:t>
            </a:r>
            <a:r>
              <a:rPr lang="en-US" sz="4000" b="1" dirty="0">
                <a:latin typeface="Helvetica Neue" panose="02000503000000020004" pitchFamily="2" charset="0"/>
                <a:cs typeface="Segoe UI" panose="020B0502040204020203" pitchFamily="34" charset="0"/>
              </a:rPr>
              <a:t> de </a:t>
            </a:r>
            <a:r>
              <a:rPr lang="en-US" sz="4000" b="1" dirty="0" err="1">
                <a:latin typeface="Helvetica Neue" panose="02000503000000020004" pitchFamily="2" charset="0"/>
                <a:cs typeface="Segoe UI" panose="020B0502040204020203" pitchFamily="34" charset="0"/>
              </a:rPr>
              <a:t>Seguridad</a:t>
            </a:r>
            <a:br>
              <a:rPr lang="en-US" sz="4000" b="1" dirty="0">
                <a:latin typeface="Helvetica Neue" panose="02000503000000020004" pitchFamily="2" charset="0"/>
                <a:cs typeface="Segoe UI" panose="020B0502040204020203" pitchFamily="34" charset="0"/>
              </a:rPr>
            </a:br>
            <a:r>
              <a:rPr lang="en-US" sz="4000" b="1" dirty="0">
                <a:latin typeface="Helvetica Neue" panose="02000503000000020004" pitchFamily="2" charset="0"/>
                <a:cs typeface="Segoe UI" panose="020B0502040204020203" pitchFamily="34" charset="0"/>
              </a:rPr>
              <a:t>(Red Team)</a:t>
            </a:r>
            <a:br>
              <a:rPr lang="en-US" sz="4000" b="1" dirty="0">
                <a:latin typeface="Helvetica Neue" panose="02000503000000020004" pitchFamily="2" charset="0"/>
                <a:cs typeface="Segoe UI" panose="020B0502040204020203" pitchFamily="34" charset="0"/>
              </a:rPr>
            </a:br>
            <a:r>
              <a:rPr lang="en-US" sz="4000" b="1" dirty="0" err="1">
                <a:latin typeface="Helvetica Neue" panose="02000503000000020004" pitchFamily="2" charset="0"/>
                <a:cs typeface="Segoe UI" panose="020B0502040204020203" pitchFamily="34" charset="0"/>
              </a:rPr>
              <a:t>Ingeniería</a:t>
            </a:r>
            <a:r>
              <a:rPr lang="en-US" sz="4000" b="1" dirty="0">
                <a:latin typeface="Helvetica Neue" panose="02000503000000020004" pitchFamily="2" charset="0"/>
                <a:cs typeface="Segoe UI" panose="020B0502040204020203" pitchFamily="34" charset="0"/>
              </a:rPr>
              <a:t> Social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372893"/>
            <a:ext cx="5689505" cy="165941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en-US" sz="1600" dirty="0">
                <a:latin typeface="Helvetica Neue" panose="02000503000000020004" pitchFamily="2" charset="0"/>
                <a:cs typeface="Segoe UI" panose="020B0502040204020203" pitchFamily="34" charset="0"/>
              </a:rPr>
              <a:t>Luis Fernando Pizza </a:t>
            </a:r>
            <a:r>
              <a:rPr lang="en-US" sz="1600" dirty="0" err="1">
                <a:latin typeface="Helvetica Neue" panose="02000503000000020004" pitchFamily="2" charset="0"/>
                <a:cs typeface="Segoe UI" panose="020B0502040204020203" pitchFamily="34" charset="0"/>
              </a:rPr>
              <a:t>Gamba</a:t>
            </a:r>
            <a:r>
              <a:rPr lang="en-US" sz="1600" dirty="0">
                <a:latin typeface="Helvetica Neue" panose="02000503000000020004" pitchFamily="2" charset="0"/>
                <a:cs typeface="Segoe UI" panose="020B0502040204020203" pitchFamily="34" charset="0"/>
              </a:rPr>
              <a:t> </a:t>
            </a:r>
          </a:p>
          <a:p>
            <a:pPr algn="r"/>
            <a:r>
              <a:rPr lang="en-US" sz="1600" dirty="0">
                <a:latin typeface="Helvetica Neue" panose="02000503000000020004" pitchFamily="2" charset="0"/>
                <a:cs typeface="Segoe UI" panose="020B0502040204020203" pitchFamily="34" charset="0"/>
              </a:rPr>
              <a:t>Diego Alejandro </a:t>
            </a:r>
            <a:r>
              <a:rPr lang="en-US" sz="1600" dirty="0" err="1">
                <a:latin typeface="Helvetica Neue" panose="02000503000000020004" pitchFamily="2" charset="0"/>
                <a:cs typeface="Segoe UI" panose="020B0502040204020203" pitchFamily="34" charset="0"/>
              </a:rPr>
              <a:t>Corredor</a:t>
            </a:r>
            <a:r>
              <a:rPr lang="en-US" sz="1600" dirty="0">
                <a:latin typeface="Helvetica Neue" panose="02000503000000020004" pitchFamily="2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Helvetica Neue" panose="02000503000000020004" pitchFamily="2" charset="0"/>
                <a:cs typeface="Segoe UI" panose="020B0502040204020203" pitchFamily="34" charset="0"/>
              </a:rPr>
              <a:t>Tolosa</a:t>
            </a:r>
            <a:r>
              <a:rPr lang="en-US" sz="1600" dirty="0">
                <a:latin typeface="Helvetica Neue" panose="02000503000000020004" pitchFamily="2" charset="0"/>
                <a:cs typeface="Segoe UI" panose="020B0502040204020203" pitchFamily="34" charset="0"/>
              </a:rPr>
              <a:t> </a:t>
            </a:r>
          </a:p>
          <a:p>
            <a:pPr algn="r"/>
            <a:r>
              <a:rPr lang="en-US" sz="1600" dirty="0">
                <a:latin typeface="Helvetica Neue" panose="02000503000000020004" pitchFamily="2" charset="0"/>
                <a:cs typeface="Segoe UI" panose="020B0502040204020203" pitchFamily="34" charset="0"/>
              </a:rPr>
              <a:t>Pedro José Mayorga Navarrete</a:t>
            </a:r>
          </a:p>
          <a:p>
            <a:pPr algn="r"/>
            <a:r>
              <a:rPr lang="en-US" sz="1600" dirty="0">
                <a:latin typeface="Helvetica Neue" panose="02000503000000020004" pitchFamily="2" charset="0"/>
                <a:cs typeface="Segoe UI" panose="020B0502040204020203" pitchFamily="34" charset="0"/>
              </a:rPr>
              <a:t>Cristian David Lopez Arevalo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EC4D-4B69-4732-A8E2-1D212EA93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4995"/>
            <a:ext cx="10515600" cy="1325563"/>
          </a:xfrm>
        </p:spPr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+mj-lt"/>
                <a:cs typeface="Segoe UI" panose="020B0502040204020203" pitchFamily="34" charset="0"/>
              </a:rPr>
              <a:t>2. </a:t>
            </a:r>
            <a:r>
              <a:rPr lang="en-US" dirty="0" err="1">
                <a:latin typeface="Helvetica Neue" panose="02000503000000020004" pitchFamily="2" charset="0"/>
                <a:ea typeface="+mj-lt"/>
                <a:cs typeface="Segoe UI" panose="020B0502040204020203" pitchFamily="34" charset="0"/>
              </a:rPr>
              <a:t>Perfilamiento</a:t>
            </a:r>
            <a:r>
              <a:rPr lang="en-US" dirty="0">
                <a:latin typeface="Helvetica Neue" panose="02000503000000020004" pitchFamily="2" charset="0"/>
                <a:ea typeface="+mj-lt"/>
                <a:cs typeface="Segoe UI" panose="020B0502040204020203" pitchFamily="34" charset="0"/>
              </a:rPr>
              <a:t> de </a:t>
            </a:r>
            <a:r>
              <a:rPr lang="en-US" dirty="0" err="1">
                <a:latin typeface="Helvetica Neue" panose="02000503000000020004" pitchFamily="2" charset="0"/>
                <a:ea typeface="+mj-lt"/>
                <a:cs typeface="Segoe UI" panose="020B0502040204020203" pitchFamily="34" charset="0"/>
              </a:rPr>
              <a:t>Gustos</a:t>
            </a:r>
            <a:r>
              <a:rPr lang="en-US" dirty="0">
                <a:latin typeface="Helvetica Neue" panose="02000503000000020004" pitchFamily="2" charset="0"/>
                <a:ea typeface="+mj-lt"/>
                <a:cs typeface="Segoe UI" panose="020B0502040204020203" pitchFamily="34" charset="0"/>
              </a:rPr>
              <a:t> </a:t>
            </a:r>
            <a:endParaRPr lang="en-US" dirty="0">
              <a:latin typeface="Helvetica Neue" panose="02000503000000020004" pitchFamily="2" charset="0"/>
              <a:cs typeface="Segoe UI" panose="020B0502040204020203" pitchFamily="34" charset="0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012B909-9954-4770-B4FE-2C174BFE2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055" b="6495"/>
          <a:stretch/>
        </p:blipFill>
        <p:spPr>
          <a:xfrm>
            <a:off x="143395" y="2155371"/>
            <a:ext cx="11905209" cy="4288466"/>
          </a:xfrm>
        </p:spPr>
      </p:pic>
    </p:spTree>
    <p:extLst>
      <p:ext uri="{BB962C8B-B14F-4D97-AF65-F5344CB8AC3E}">
        <p14:creationId xmlns:p14="http://schemas.microsoft.com/office/powerpoint/2010/main" val="700306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031B-557A-493C-BB09-3DAFDF129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0657"/>
            <a:ext cx="10515600" cy="1325563"/>
          </a:xfrm>
        </p:spPr>
        <p:txBody>
          <a:bodyPr/>
          <a:lstStyle/>
          <a:p>
            <a:r>
              <a:rPr lang="en-US" dirty="0">
                <a:latin typeface="Helvetica Neue" panose="02000503000000020004" pitchFamily="2" charset="0"/>
                <a:cs typeface="Segoe UI" panose="020B0502040204020203" pitchFamily="34" charset="0"/>
              </a:rPr>
              <a:t>2.1 </a:t>
            </a:r>
            <a:r>
              <a:rPr lang="en-US" dirty="0" err="1">
                <a:latin typeface="Helvetica Neue" panose="02000503000000020004" pitchFamily="2" charset="0"/>
                <a:cs typeface="Segoe UI" panose="020B0502040204020203" pitchFamily="34" charset="0"/>
              </a:rPr>
              <a:t>Perfilamiento</a:t>
            </a:r>
            <a:r>
              <a:rPr lang="en-US" dirty="0">
                <a:latin typeface="Helvetica Neue" panose="02000503000000020004" pitchFamily="2" charset="0"/>
                <a:cs typeface="Segoe UI" panose="020B0502040204020203" pitchFamily="34" charset="0"/>
              </a:rPr>
              <a:t> de Cines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062C517-798D-4A78-B745-4132D1BD5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371" b="5764"/>
          <a:stretch/>
        </p:blipFill>
        <p:spPr>
          <a:xfrm>
            <a:off x="-441583" y="2119929"/>
            <a:ext cx="13075164" cy="4738071"/>
          </a:xfrm>
        </p:spPr>
      </p:pic>
    </p:spTree>
    <p:extLst>
      <p:ext uri="{BB962C8B-B14F-4D97-AF65-F5344CB8AC3E}">
        <p14:creationId xmlns:p14="http://schemas.microsoft.com/office/powerpoint/2010/main" val="3199263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DA83-045A-40EA-8D5F-3DE5E9DE1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1056857"/>
            <a:ext cx="11985171" cy="1325563"/>
          </a:xfrm>
        </p:spPr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+mj-lt"/>
                <a:cs typeface="Segoe UI" panose="020B0502040204020203" pitchFamily="34" charset="0"/>
              </a:rPr>
              <a:t>2.2 </a:t>
            </a:r>
            <a:r>
              <a:rPr lang="en-US" dirty="0" err="1">
                <a:latin typeface="Helvetica Neue" panose="02000503000000020004" pitchFamily="2" charset="0"/>
                <a:ea typeface="+mj-lt"/>
                <a:cs typeface="Segoe UI" panose="020B0502040204020203" pitchFamily="34" charset="0"/>
              </a:rPr>
              <a:t>Perfilamiento</a:t>
            </a:r>
            <a:r>
              <a:rPr lang="en-US" dirty="0">
                <a:latin typeface="Helvetica Neue" panose="02000503000000020004" pitchFamily="2" charset="0"/>
                <a:ea typeface="+mj-lt"/>
                <a:cs typeface="Segoe UI" panose="020B0502040204020203" pitchFamily="34" charset="0"/>
              </a:rPr>
              <a:t> de </a:t>
            </a:r>
            <a:r>
              <a:rPr lang="en-US" dirty="0" err="1">
                <a:latin typeface="Helvetica Neue" panose="02000503000000020004" pitchFamily="2" charset="0"/>
                <a:ea typeface="+mj-lt"/>
                <a:cs typeface="Segoe UI" panose="020B0502040204020203" pitchFamily="34" charset="0"/>
              </a:rPr>
              <a:t>Servicios</a:t>
            </a:r>
            <a:r>
              <a:rPr lang="en-US" dirty="0">
                <a:latin typeface="Helvetica Neue" panose="02000503000000020004" pitchFamily="2" charset="0"/>
                <a:ea typeface="+mj-lt"/>
                <a:cs typeface="Segoe UI" panose="020B0502040204020203" pitchFamily="34" charset="0"/>
              </a:rPr>
              <a:t> de Streaming </a:t>
            </a:r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7F1B67D5-CCF5-45EF-9164-F9B76D3D2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2160"/>
          <a:stretch/>
        </p:blipFill>
        <p:spPr>
          <a:xfrm>
            <a:off x="-684371" y="2382420"/>
            <a:ext cx="13560741" cy="4242934"/>
          </a:xfrm>
        </p:spPr>
      </p:pic>
    </p:spTree>
    <p:extLst>
      <p:ext uri="{BB962C8B-B14F-4D97-AF65-F5344CB8AC3E}">
        <p14:creationId xmlns:p14="http://schemas.microsoft.com/office/powerpoint/2010/main" val="3240607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9194-7E57-4B63-B979-E8D258A61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1036"/>
            <a:ext cx="10515600" cy="1325563"/>
          </a:xfrm>
        </p:spPr>
        <p:txBody>
          <a:bodyPr/>
          <a:lstStyle/>
          <a:p>
            <a:r>
              <a:rPr lang="es-419" dirty="0">
                <a:latin typeface="Helvetica Neue" panose="02000503000000020004" pitchFamily="2" charset="0"/>
                <a:cs typeface="Segoe UI" panose="020B0502040204020203" pitchFamily="34" charset="0"/>
              </a:rPr>
              <a:t>2.3 Perfilamiento de Restaurantes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3D75A-781C-4D41-97B0-3A5E8BC0C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 dirty="0"/>
          </a:p>
        </p:txBody>
      </p:sp>
      <p:pic>
        <p:nvPicPr>
          <p:cNvPr id="1026" name="Picture 2" descr="Gráfico de las respuestas de Formularios. Título de la pregunta: A qué locales te gusta salir a comer?. Número de respuestas: 151&amp;nbsp;respuestas.">
            <a:extLst>
              <a:ext uri="{FF2B5EF4-FFF2-40B4-BE49-F238E27FC236}">
                <a16:creationId xmlns:a16="http://schemas.microsoft.com/office/drawing/2014/main" id="{BC2DEDFA-28E6-4351-811B-A67306D4AE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22" b="10609"/>
          <a:stretch/>
        </p:blipFill>
        <p:spPr bwMode="auto">
          <a:xfrm>
            <a:off x="1490650" y="2185450"/>
            <a:ext cx="9210699" cy="467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751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1925-5181-42E7-A2EC-7273981FB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939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Helvetica Neue" panose="02000503000000020004" pitchFamily="2" charset="0"/>
                <a:cs typeface="Segoe UI" panose="020B0502040204020203" pitchFamily="34" charset="0"/>
              </a:rPr>
              <a:t>3.1 </a:t>
            </a:r>
            <a:r>
              <a:rPr lang="en-US" dirty="0" err="1">
                <a:latin typeface="Helvetica Neue" panose="02000503000000020004" pitchFamily="2" charset="0"/>
                <a:cs typeface="Segoe UI" panose="020B0502040204020203" pitchFamily="34" charset="0"/>
              </a:rPr>
              <a:t>Páginas</a:t>
            </a:r>
            <a:r>
              <a:rPr lang="en-US" dirty="0">
                <a:latin typeface="Helvetica Neue" panose="02000503000000020004" pitchFamily="2" charset="0"/>
                <a:cs typeface="Segoe UI" panose="020B0502040204020203" pitchFamily="34" charset="0"/>
              </a:rPr>
              <a:t> web (</a:t>
            </a:r>
            <a:r>
              <a:rPr lang="en-US" dirty="0" err="1">
                <a:latin typeface="Helvetica Neue" panose="02000503000000020004" pitchFamily="2" charset="0"/>
                <a:cs typeface="Segoe UI" panose="020B0502040204020203" pitchFamily="34" charset="0"/>
              </a:rPr>
              <a:t>Credenciales</a:t>
            </a:r>
            <a:r>
              <a:rPr lang="en-US" dirty="0">
                <a:latin typeface="Helvetica Neue" panose="02000503000000020004" pitchFamily="2" charset="0"/>
                <a:cs typeface="Segoe UI" panose="020B0502040204020203" pitchFamily="34" charset="0"/>
              </a:rPr>
              <a:t>) 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73869C6-2ECF-40E6-AC84-71A2A8784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8167"/>
            <a:ext cx="5061003" cy="4861156"/>
          </a:xfr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EDBD8DD-864D-41CF-9462-2E2D07284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423" y="1838129"/>
            <a:ext cx="5069226" cy="484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83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6234-E37A-43EC-9597-DF359DDB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29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Helvetica Neue" panose="02000503000000020004" pitchFamily="2" charset="0"/>
                <a:cs typeface="Segoe UI" panose="020B0502040204020203" pitchFamily="34" charset="0"/>
              </a:rPr>
              <a:t>3.2 </a:t>
            </a:r>
            <a:r>
              <a:rPr lang="en-US" dirty="0" err="1">
                <a:latin typeface="Helvetica Neue" panose="02000503000000020004" pitchFamily="2" charset="0"/>
                <a:cs typeface="Segoe UI" panose="020B0502040204020203" pitchFamily="34" charset="0"/>
              </a:rPr>
              <a:t>Página</a:t>
            </a:r>
            <a:r>
              <a:rPr lang="en-US" dirty="0">
                <a:latin typeface="Helvetica Neue" panose="02000503000000020004" pitchFamily="2" charset="0"/>
                <a:cs typeface="Segoe UI" panose="020B0502040204020203" pitchFamily="34" charset="0"/>
              </a:rPr>
              <a:t> web (</a:t>
            </a:r>
            <a:r>
              <a:rPr lang="en-US" dirty="0" err="1">
                <a:latin typeface="Helvetica Neue" panose="02000503000000020004" pitchFamily="2" charset="0"/>
                <a:cs typeface="Segoe UI" panose="020B0502040204020203" pitchFamily="34" charset="0"/>
              </a:rPr>
              <a:t>otros</a:t>
            </a:r>
            <a:r>
              <a:rPr lang="en-US" dirty="0">
                <a:latin typeface="Helvetica Neue" panose="02000503000000020004" pitchFamily="2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Helvetica Neue" panose="02000503000000020004" pitchFamily="2" charset="0"/>
                <a:cs typeface="Segoe UI" panose="020B0502040204020203" pitchFamily="34" charset="0"/>
              </a:rPr>
              <a:t>datos</a:t>
            </a:r>
            <a:r>
              <a:rPr lang="en-US" dirty="0">
                <a:latin typeface="Helvetica Neue" panose="02000503000000020004" pitchFamily="2" charset="0"/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7B96D2B-ED44-4944-9A20-227D14C2C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053" y="1940829"/>
            <a:ext cx="9503893" cy="5354560"/>
          </a:xfrm>
        </p:spPr>
      </p:pic>
    </p:spTree>
    <p:extLst>
      <p:ext uri="{BB962C8B-B14F-4D97-AF65-F5344CB8AC3E}">
        <p14:creationId xmlns:p14="http://schemas.microsoft.com/office/powerpoint/2010/main" val="3588983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496D-E8F3-4709-B540-CCF53E799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91" y="1073819"/>
            <a:ext cx="12064409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4.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Envío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de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notificación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(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correo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electrónico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).</a:t>
            </a:r>
            <a:endParaRPr lang="es-419" dirty="0">
              <a:latin typeface="Helvetica Neue" panose="02000503000000020004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2653A7-D949-428E-9125-8EE696C34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242" y="2178550"/>
            <a:ext cx="8463516" cy="4560137"/>
          </a:xfrm>
        </p:spPr>
      </p:pic>
    </p:spTree>
    <p:extLst>
      <p:ext uri="{BB962C8B-B14F-4D97-AF65-F5344CB8AC3E}">
        <p14:creationId xmlns:p14="http://schemas.microsoft.com/office/powerpoint/2010/main" val="1389541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2527-CBC2-4431-A43F-595030D3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3185"/>
            <a:ext cx="10515600" cy="1325563"/>
          </a:xfrm>
        </p:spPr>
        <p:txBody>
          <a:bodyPr/>
          <a:lstStyle/>
          <a:p>
            <a:r>
              <a:rPr lang="en-US" dirty="0" err="1">
                <a:latin typeface="Helvetica Neue" panose="02000503000000020004" pitchFamily="2" charset="0"/>
                <a:cs typeface="Segoe UI" panose="020B0502040204020203" pitchFamily="34" charset="0"/>
              </a:rPr>
              <a:t>Obtención</a:t>
            </a:r>
            <a:r>
              <a:rPr lang="en-US" dirty="0">
                <a:latin typeface="Helvetica Neue" panose="02000503000000020004" pitchFamily="2" charset="0"/>
                <a:cs typeface="Segoe UI" panose="020B0502040204020203" pitchFamily="34" charset="0"/>
              </a:rPr>
              <a:t> y </a:t>
            </a:r>
            <a:r>
              <a:rPr lang="en-US" dirty="0" err="1">
                <a:latin typeface="Helvetica Neue" panose="02000503000000020004" pitchFamily="2" charset="0"/>
                <a:cs typeface="Segoe UI" panose="020B0502040204020203" pitchFamily="34" charset="0"/>
              </a:rPr>
              <a:t>Análisis</a:t>
            </a:r>
            <a:r>
              <a:rPr lang="en-US" dirty="0">
                <a:latin typeface="Helvetica Neue" panose="02000503000000020004" pitchFamily="2" charset="0"/>
                <a:cs typeface="Segoe UI" panose="020B0502040204020203" pitchFamily="34" charset="0"/>
              </a:rPr>
              <a:t> de la </a:t>
            </a:r>
            <a:r>
              <a:rPr lang="en-US" dirty="0" err="1">
                <a:latin typeface="Helvetica Neue" panose="02000503000000020004" pitchFamily="2" charset="0"/>
                <a:cs typeface="Segoe UI" panose="020B0502040204020203" pitchFamily="34" charset="0"/>
              </a:rPr>
              <a:t>Información</a:t>
            </a:r>
            <a:endParaRPr lang="en-US" dirty="0">
              <a:latin typeface="Helvetica Neue" panose="02000503000000020004" pitchFamily="2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5A1BD-20F8-4A79-858F-A645F9CE2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386" y="2554890"/>
            <a:ext cx="5257800" cy="38287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Helvetica Neue" panose="02000503000000020004" pitchFamily="2" charset="0"/>
                <a:cs typeface="Calibri"/>
              </a:rPr>
              <a:t>La </a:t>
            </a:r>
            <a:r>
              <a:rPr lang="en-US" dirty="0" err="1">
                <a:latin typeface="Helvetica Neue" panose="02000503000000020004" pitchFamily="2" charset="0"/>
                <a:cs typeface="Calibri"/>
              </a:rPr>
              <a:t>informacion</a:t>
            </a:r>
            <a:r>
              <a:rPr lang="en-US" dirty="0">
                <a:latin typeface="Helvetica Neue" panose="02000503000000020004" pitchFamily="2" charset="0"/>
                <a:cs typeface="Calibri"/>
              </a:rPr>
              <a:t> sera </a:t>
            </a:r>
            <a:r>
              <a:rPr lang="en-US" dirty="0" err="1">
                <a:latin typeface="Helvetica Neue" panose="02000503000000020004" pitchFamily="2" charset="0"/>
                <a:cs typeface="Calibri"/>
              </a:rPr>
              <a:t>obtenida</a:t>
            </a:r>
            <a:r>
              <a:rPr lang="en-US" dirty="0">
                <a:latin typeface="Helvetica Neue" panose="02000503000000020004" pitchFamily="2" charset="0"/>
                <a:cs typeface="Calibri"/>
              </a:rPr>
              <a:t> a </a:t>
            </a:r>
            <a:r>
              <a:rPr lang="en-US" dirty="0" err="1">
                <a:latin typeface="Helvetica Neue" panose="02000503000000020004" pitchFamily="2" charset="0"/>
                <a:cs typeface="Calibri"/>
              </a:rPr>
              <a:t>través</a:t>
            </a:r>
            <a:r>
              <a:rPr lang="en-US" dirty="0">
                <a:latin typeface="Helvetica Neue" panose="02000503000000020004" pitchFamily="2" charset="0"/>
                <a:cs typeface="Calibri"/>
              </a:rPr>
              <a:t> del </a:t>
            </a:r>
            <a:r>
              <a:rPr lang="en-US" dirty="0" err="1">
                <a:latin typeface="Helvetica Neue" panose="02000503000000020004" pitchFamily="2" charset="0"/>
                <a:cs typeface="Calibri"/>
              </a:rPr>
              <a:t>formulario</a:t>
            </a:r>
            <a:r>
              <a:rPr lang="en-US" dirty="0">
                <a:latin typeface="Helvetica Neue" panose="02000503000000020004" pitchFamily="2" charset="0"/>
                <a:cs typeface="Calibri"/>
              </a:rPr>
              <a:t> de la </a:t>
            </a:r>
            <a:r>
              <a:rPr lang="en-US" dirty="0" err="1">
                <a:latin typeface="Helvetica Neue" panose="02000503000000020004" pitchFamily="2" charset="0"/>
                <a:cs typeface="Calibri"/>
              </a:rPr>
              <a:t>página</a:t>
            </a:r>
            <a:r>
              <a:rPr lang="en-US" dirty="0">
                <a:latin typeface="Helvetica Neue" panose="02000503000000020004" pitchFamily="2" charset="0"/>
                <a:cs typeface="Calibri"/>
              </a:rPr>
              <a:t> web y </a:t>
            </a:r>
            <a:r>
              <a:rPr lang="en-US" dirty="0" err="1">
                <a:latin typeface="Helvetica Neue" panose="02000503000000020004" pitchFamily="2" charset="0"/>
                <a:cs typeface="Calibri"/>
              </a:rPr>
              <a:t>registrada</a:t>
            </a:r>
            <a:r>
              <a:rPr lang="en-US" dirty="0">
                <a:latin typeface="Helvetica Neue" panose="02000503000000020004" pitchFamily="2" charset="0"/>
                <a:cs typeface="Calibri"/>
              </a:rPr>
              <a:t> </a:t>
            </a:r>
            <a:r>
              <a:rPr lang="en-US" dirty="0" err="1">
                <a:latin typeface="Helvetica Neue" panose="02000503000000020004" pitchFamily="2" charset="0"/>
                <a:cs typeface="Calibri"/>
              </a:rPr>
              <a:t>en</a:t>
            </a:r>
            <a:r>
              <a:rPr lang="en-US" dirty="0">
                <a:latin typeface="Helvetica Neue" panose="02000503000000020004" pitchFamily="2" charset="0"/>
                <a:cs typeface="Calibri"/>
              </a:rPr>
              <a:t> una base de </a:t>
            </a:r>
            <a:r>
              <a:rPr lang="en-US" dirty="0" err="1">
                <a:latin typeface="Helvetica Neue" panose="02000503000000020004" pitchFamily="2" charset="0"/>
                <a:cs typeface="Calibri"/>
              </a:rPr>
              <a:t>datos</a:t>
            </a:r>
            <a:r>
              <a:rPr lang="en-US" dirty="0">
                <a:latin typeface="Helvetica Neue" panose="02000503000000020004" pitchFamily="2" charset="0"/>
                <a:cs typeface="Calibri"/>
              </a:rPr>
              <a:t> </a:t>
            </a:r>
            <a:r>
              <a:rPr lang="en-US" dirty="0" err="1">
                <a:latin typeface="Helvetica Neue" panose="02000503000000020004" pitchFamily="2" charset="0"/>
                <a:cs typeface="Calibri"/>
              </a:rPr>
              <a:t>alojada</a:t>
            </a:r>
            <a:r>
              <a:rPr lang="en-US" dirty="0">
                <a:latin typeface="Helvetica Neue" panose="02000503000000020004" pitchFamily="2" charset="0"/>
                <a:cs typeface="Calibri"/>
              </a:rPr>
              <a:t> </a:t>
            </a:r>
            <a:r>
              <a:rPr lang="en-US" dirty="0" err="1">
                <a:latin typeface="Helvetica Neue" panose="02000503000000020004" pitchFamily="2" charset="0"/>
                <a:cs typeface="Calibri"/>
              </a:rPr>
              <a:t>en</a:t>
            </a:r>
            <a:r>
              <a:rPr lang="en-US" dirty="0">
                <a:latin typeface="Helvetica Neue" panose="02000503000000020004" pitchFamily="2" charset="0"/>
                <a:cs typeface="Calibri"/>
              </a:rPr>
              <a:t> la </a:t>
            </a:r>
            <a:r>
              <a:rPr lang="en-US" dirty="0" err="1">
                <a:latin typeface="Helvetica Neue" panose="02000503000000020004" pitchFamily="2" charset="0"/>
                <a:cs typeface="Calibri"/>
              </a:rPr>
              <a:t>nube</a:t>
            </a:r>
            <a:r>
              <a:rPr lang="en-US" dirty="0">
                <a:latin typeface="Helvetica Neue" panose="02000503000000020004" pitchFamily="2" charset="0"/>
                <a:cs typeface="Calibri"/>
              </a:rPr>
              <a:t>.  Para </a:t>
            </a:r>
            <a:r>
              <a:rPr lang="en-US" dirty="0" err="1">
                <a:latin typeface="Helvetica Neue" panose="02000503000000020004" pitchFamily="2" charset="0"/>
                <a:cs typeface="Calibri"/>
              </a:rPr>
              <a:t>después</a:t>
            </a:r>
            <a:r>
              <a:rPr lang="en-US" dirty="0">
                <a:latin typeface="Helvetica Neue" panose="02000503000000020004" pitchFamily="2" charset="0"/>
                <a:cs typeface="Calibri"/>
              </a:rPr>
              <a:t> ser </a:t>
            </a:r>
            <a:r>
              <a:rPr lang="en-US" dirty="0" err="1">
                <a:latin typeface="Helvetica Neue" panose="02000503000000020004" pitchFamily="2" charset="0"/>
                <a:cs typeface="Calibri"/>
              </a:rPr>
              <a:t>analizada</a:t>
            </a:r>
            <a:r>
              <a:rPr lang="en-US" dirty="0">
                <a:latin typeface="Helvetica Neue" panose="02000503000000020004" pitchFamily="2" charset="0"/>
                <a:cs typeface="Calibri"/>
              </a:rPr>
              <a:t> </a:t>
            </a:r>
            <a:r>
              <a:rPr lang="en-US" dirty="0" err="1">
                <a:latin typeface="Helvetica Neue" panose="02000503000000020004" pitchFamily="2" charset="0"/>
                <a:cs typeface="Calibri"/>
              </a:rPr>
              <a:t>debidamente</a:t>
            </a:r>
            <a:r>
              <a:rPr lang="en-US" dirty="0">
                <a:latin typeface="Helvetica Neue" panose="02000503000000020004" pitchFamily="2" charset="0"/>
                <a:cs typeface="Calibri"/>
              </a:rPr>
              <a:t>. </a:t>
            </a:r>
            <a:endParaRPr lang="en-US" dirty="0">
              <a:latin typeface="Helvetica Neue" panose="0200050300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132F4-02EF-4EE5-956F-2D7A21C77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2" t="2790" r="24685" b="18466"/>
          <a:stretch/>
        </p:blipFill>
        <p:spPr>
          <a:xfrm>
            <a:off x="6666614" y="2388748"/>
            <a:ext cx="4072270" cy="369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47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D023-685E-4D82-8587-CE334AC5E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432"/>
            <a:ext cx="10515600" cy="1325563"/>
          </a:xfrm>
        </p:spPr>
        <p:txBody>
          <a:bodyPr/>
          <a:lstStyle/>
          <a:p>
            <a:r>
              <a:rPr lang="es-419" dirty="0">
                <a:latin typeface="Helvetica Neue" panose="02000503000000020004" pitchFamily="2" charset="0"/>
                <a:cs typeface="Segoe UI" panose="020B0502040204020203" pitchFamily="34" charset="0"/>
              </a:rPr>
              <a:t>Frecuencia de </a:t>
            </a:r>
            <a:r>
              <a:rPr lang="es-419" dirty="0" err="1">
                <a:latin typeface="Helvetica Neue" panose="02000503000000020004" pitchFamily="2" charset="0"/>
                <a:cs typeface="Segoe UI" panose="020B0502040204020203" pitchFamily="34" charset="0"/>
              </a:rPr>
              <a:t>Contrase</a:t>
            </a:r>
            <a:r>
              <a:rPr lang="en-US" dirty="0" err="1">
                <a:latin typeface="Helvetica Neue" panose="02000503000000020004" pitchFamily="2" charset="0"/>
                <a:cs typeface="Segoe UI" panose="020B0502040204020203" pitchFamily="34" charset="0"/>
              </a:rPr>
              <a:t>ñas</a:t>
            </a:r>
            <a:endParaRPr lang="es-419" dirty="0">
              <a:latin typeface="Helvetica Neue" panose="02000503000000020004" pitchFamily="2" charset="0"/>
              <a:cs typeface="Segoe UI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E14E51-9C56-4616-9E6A-471B32548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93" y="1919041"/>
            <a:ext cx="9885214" cy="4938959"/>
          </a:xfrm>
        </p:spPr>
      </p:pic>
    </p:spTree>
    <p:extLst>
      <p:ext uri="{BB962C8B-B14F-4D97-AF65-F5344CB8AC3E}">
        <p14:creationId xmlns:p14="http://schemas.microsoft.com/office/powerpoint/2010/main" val="417879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FF83-CD2D-4BF3-8416-1B292800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 Neue" panose="02000503000000020004" pitchFamily="2" charset="0"/>
                <a:cs typeface="Segoe UI" panose="020B0502040204020203" pitchFamily="34" charset="0"/>
              </a:rPr>
              <a:t>Ingenieria Social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0869B-D30B-4B77-B9FB-12CC36982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7687"/>
            <a:ext cx="6221819" cy="3278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3000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Las </a:t>
            </a:r>
            <a:r>
              <a:rPr lang="en-US" sz="3000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pruebas</a:t>
            </a:r>
            <a:r>
              <a:rPr lang="en-US" sz="3000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de </a:t>
            </a:r>
            <a:r>
              <a:rPr lang="en-US" sz="3000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ingeniería</a:t>
            </a:r>
            <a:r>
              <a:rPr lang="en-US" sz="3000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social de </a:t>
            </a:r>
            <a:r>
              <a:rPr lang="en-US" sz="3000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RedTeam</a:t>
            </a:r>
            <a:r>
              <a:rPr lang="en-US" sz="3000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</a:t>
            </a:r>
            <a:r>
              <a:rPr lang="en-US" sz="3000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evalúan</a:t>
            </a:r>
            <a:r>
              <a:rPr lang="en-US" sz="3000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a </a:t>
            </a:r>
            <a:r>
              <a:rPr lang="en-US" sz="3000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su</a:t>
            </a:r>
            <a:r>
              <a:rPr lang="en-US" sz="3000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personal, </a:t>
            </a:r>
            <a:r>
              <a:rPr lang="es-419" sz="3000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procesos</a:t>
            </a:r>
            <a:r>
              <a:rPr lang="en-US" sz="3000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y </a:t>
            </a:r>
            <a:r>
              <a:rPr lang="en-US" sz="3000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procedimientos</a:t>
            </a:r>
            <a:r>
              <a:rPr lang="en-US" sz="3000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</a:t>
            </a:r>
            <a:r>
              <a:rPr lang="en-US" sz="3000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mediante</a:t>
            </a:r>
            <a:r>
              <a:rPr lang="en-US" sz="3000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phishing por </a:t>
            </a:r>
            <a:r>
              <a:rPr lang="en-US" sz="3000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correo</a:t>
            </a:r>
            <a:r>
              <a:rPr lang="en-US" sz="3000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</a:t>
            </a:r>
            <a:r>
              <a:rPr lang="en-US" sz="3000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electrónico</a:t>
            </a:r>
            <a:r>
              <a:rPr lang="en-US" sz="3000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, </a:t>
            </a:r>
            <a:r>
              <a:rPr lang="en-US" sz="3000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llamadas</a:t>
            </a:r>
            <a:r>
              <a:rPr lang="en-US" sz="3000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</a:t>
            </a:r>
            <a:r>
              <a:rPr lang="en-US" sz="3000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telefónicas</a:t>
            </a:r>
            <a:r>
              <a:rPr lang="en-US" sz="3000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e </a:t>
            </a:r>
            <a:r>
              <a:rPr lang="en-US" sz="3000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intentos</a:t>
            </a:r>
            <a:r>
              <a:rPr lang="en-US" sz="3000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, para </a:t>
            </a:r>
            <a:r>
              <a:rPr lang="en-US" sz="3000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vulnerar</a:t>
            </a:r>
            <a:r>
              <a:rPr lang="en-US" sz="3000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la </a:t>
            </a:r>
            <a:r>
              <a:rPr lang="en-US" sz="3000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seguridad</a:t>
            </a:r>
            <a:r>
              <a:rPr lang="en-US" sz="3000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.</a:t>
            </a:r>
            <a:endParaRPr lang="en-US" sz="3000" dirty="0">
              <a:latin typeface="Helvetica Neue" panose="02000503000000020004" pitchFamily="2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en-US" sz="3000" dirty="0">
              <a:latin typeface="Helvetica Neue" panose="02000503000000020004" pitchFamily="2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DB289B-5454-4E99-BAAA-79EED05B3C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4" t="4358" r="29738" b="10577"/>
          <a:stretch/>
        </p:blipFill>
        <p:spPr>
          <a:xfrm>
            <a:off x="7717466" y="2707725"/>
            <a:ext cx="3546748" cy="358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2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CFD2-4BCC-4167-B165-A4A023F1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6D05A5-1DD7-481E-9955-CD4E2FF7A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1" b="9394"/>
          <a:stretch/>
        </p:blipFill>
        <p:spPr>
          <a:xfrm>
            <a:off x="586939" y="1265273"/>
            <a:ext cx="11018121" cy="5592727"/>
          </a:xfrm>
        </p:spPr>
      </p:pic>
    </p:spTree>
    <p:extLst>
      <p:ext uri="{BB962C8B-B14F-4D97-AF65-F5344CB8AC3E}">
        <p14:creationId xmlns:p14="http://schemas.microsoft.com/office/powerpoint/2010/main" val="277488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E364-D2F4-4131-B099-27408695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126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" panose="02000503000000020004" pitchFamily="2" charset="0"/>
                <a:cs typeface="Segoe UI" panose="020B0502040204020203" pitchFamily="34" charset="0"/>
              </a:rPr>
              <a:t>Objetivos</a:t>
            </a:r>
            <a:endParaRPr lang="en-US" dirty="0">
              <a:latin typeface="Helvetica Neue" panose="02000503000000020004" pitchFamily="2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2B831-8220-4A36-93D7-F8F24BDC8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41" y="2385757"/>
            <a:ext cx="6019800" cy="419579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 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Demostrar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la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vulnerabilidad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de la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universidad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frente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a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ataques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de phishing.</a:t>
            </a:r>
            <a:b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</a:br>
            <a:endParaRPr lang="en-US" dirty="0">
              <a:latin typeface="Helvetica Neue" panose="02000503000000020004" pitchFamily="2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Utilizar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diversas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técnicas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de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ingeniería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social.</a:t>
            </a:r>
            <a:b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</a:br>
            <a:endParaRPr lang="en-US" dirty="0">
              <a:latin typeface="Helvetica Neue" panose="02000503000000020004" pitchFamily="2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 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Analizar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los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datos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recolectados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en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el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ataque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para 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proponer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estrategias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de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prevención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dentro de la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comunidad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educativa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.</a:t>
            </a:r>
            <a:b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</a:br>
            <a:endParaRPr lang="en-US" dirty="0">
              <a:latin typeface="Helvetica Neue" panose="02000503000000020004" pitchFamily="2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 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Definir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el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ataque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con mayor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impacto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y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efectividad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dentro de los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propuestos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.</a:t>
            </a:r>
            <a:endParaRPr lang="en-US" dirty="0">
              <a:latin typeface="Helvetica Neue" panose="02000503000000020004" pitchFamily="2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26B2D-D157-4E08-A123-F7B8B36A49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1" r="8010"/>
          <a:stretch/>
        </p:blipFill>
        <p:spPr>
          <a:xfrm>
            <a:off x="7526080" y="2406034"/>
            <a:ext cx="4082902" cy="378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71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2EB5B-E585-4A37-A81C-02445992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>
                <a:latin typeface="Helvetica Neue" panose="02000503000000020004" pitchFamily="2" charset="0"/>
                <a:cs typeface="Segoe UI" panose="020B0502040204020203" pitchFamily="34" charset="0"/>
              </a:rPr>
              <a:t>Phishing (Suplantación de Identidad):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61133-D73E-46A7-B613-8957BE7FA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229" y="2707725"/>
            <a:ext cx="4878572" cy="382872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dirty="0">
                <a:latin typeface="Helvetica Neue" panose="02000503000000020004" pitchFamily="2" charset="0"/>
                <a:cs typeface="Segoe UI" panose="020B0502040204020203" pitchFamily="34" charset="0"/>
              </a:rPr>
              <a:t>Es una técnica de ingeniería social utilizada por los delincuentes para obtener información confidencial como nombres de usuario, contraseñas y detalles de tarjetas de crédito haciéndose pasar por una comunicación confiable y legítima.</a:t>
            </a:r>
            <a:endParaRPr lang="es-419" dirty="0">
              <a:latin typeface="Helvetica Neue" panose="02000503000000020004" pitchFamily="2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DEA8E-8761-4EFD-9887-E5002F538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707725"/>
            <a:ext cx="4878572" cy="366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5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74E90-5C5C-4D1D-8C86-E622FA6A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FD5A11-8314-45C5-9062-828600936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175" y="1281351"/>
            <a:ext cx="9735649" cy="5476303"/>
          </a:xfrm>
        </p:spPr>
      </p:pic>
    </p:spTree>
    <p:extLst>
      <p:ext uri="{BB962C8B-B14F-4D97-AF65-F5344CB8AC3E}">
        <p14:creationId xmlns:p14="http://schemas.microsoft.com/office/powerpoint/2010/main" val="360258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00C0-AFBA-41C5-A794-1AF8D7CCB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9267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" panose="02000503000000020004" pitchFamily="2" charset="0"/>
                <a:cs typeface="Segoe UI" panose="020B0502040204020203" pitchFamily="34" charset="0"/>
              </a:rPr>
              <a:t>Metodología</a:t>
            </a:r>
            <a:r>
              <a:rPr lang="en-US" dirty="0">
                <a:latin typeface="Helvetica Neue" panose="02000503000000020004" pitchFamily="2" charset="0"/>
                <a:cs typeface="Segoe UI" panose="020B0502040204020203" pitchFamily="34" charset="0"/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292A7-1FC7-4E51-A4E0-6ACFD9F21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488" y="2374830"/>
            <a:ext cx="7306340" cy="38287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DB2D2D"/>
                </a:solidFill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1.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Estudio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de población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objetivo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.</a:t>
            </a:r>
            <a:endParaRPr lang="en-US" dirty="0">
              <a:latin typeface="Helvetica Neue" panose="02000503000000020004" pitchFamily="2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DB2D2D"/>
                </a:solidFill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2.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Perfilamiento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para la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dirección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del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ataque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.</a:t>
            </a:r>
            <a:endParaRPr lang="en-US" dirty="0">
              <a:latin typeface="Helvetica Neue" panose="02000503000000020004" pitchFamily="2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DB2D2D"/>
                </a:solidFill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3.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Página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web.</a:t>
            </a:r>
            <a:endParaRPr lang="en-US" dirty="0">
              <a:latin typeface="Helvetica Neue" panose="02000503000000020004" pitchFamily="2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DB2D2D"/>
                </a:solidFill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4.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Envío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de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notificación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(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correo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electrónico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).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Helvetica Neue" panose="02000503000000020004" pitchFamily="2" charset="0"/>
                <a:cs typeface="Segoe UI" panose="020B0502040204020203" pitchFamily="34" charset="0"/>
              </a:rPr>
              <a:t>5.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Obtención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de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información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(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número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de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teléfono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correo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electrónico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personal,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contraseña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).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DB2D2D"/>
                </a:solidFill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6.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Análisis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de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datos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obtenidos</a:t>
            </a:r>
            <a:r>
              <a:rPr lang="en-US" dirty="0">
                <a:latin typeface="Helvetica Neue" panose="02000503000000020004" pitchFamily="2" charset="0"/>
                <a:ea typeface="+mn-lt"/>
                <a:cs typeface="Segoe UI" panose="020B0502040204020203" pitchFamily="34" charset="0"/>
              </a:rPr>
              <a:t>.</a:t>
            </a:r>
            <a:endParaRPr lang="en-US" dirty="0">
              <a:latin typeface="Helvetica Neue" panose="02000503000000020004" pitchFamily="2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0C4B1-405D-44AC-898D-637DF430F6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9" r="19989"/>
          <a:stretch/>
        </p:blipFill>
        <p:spPr>
          <a:xfrm>
            <a:off x="8335925" y="2374830"/>
            <a:ext cx="3412374" cy="362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3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CEA25-BFE6-4CC0-B64A-B6DB03B1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555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Helvetica Neue" panose="02000503000000020004" pitchFamily="2" charset="0"/>
                <a:cs typeface="Segoe UI" panose="020B0502040204020203" pitchFamily="34" charset="0"/>
              </a:rPr>
              <a:t>Herramientas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8A0A2-D81D-403D-A0CA-9B1DE47AE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8269" y="2371120"/>
            <a:ext cx="4243513" cy="469359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000" dirty="0">
                <a:latin typeface="Helvetica Neue" panose="02000503000000020004" pitchFamily="2" charset="0"/>
                <a:cs typeface="Segoe UI" panose="020B0502040204020203" pitchFamily="34" charset="0"/>
              </a:rPr>
              <a:t>Google Forms</a:t>
            </a:r>
          </a:p>
          <a:p>
            <a:r>
              <a:rPr lang="en-US" sz="3000" dirty="0">
                <a:latin typeface="Helvetica Neue" panose="02000503000000020004" pitchFamily="2" charset="0"/>
                <a:cs typeface="Segoe UI" panose="020B0502040204020203" pitchFamily="34" charset="0"/>
              </a:rPr>
              <a:t>Heroku</a:t>
            </a:r>
          </a:p>
          <a:p>
            <a:r>
              <a:rPr lang="en-US" sz="3000" dirty="0" err="1">
                <a:latin typeface="Helvetica Neue" panose="02000503000000020004" pitchFamily="2" charset="0"/>
                <a:cs typeface="Segoe UI" panose="020B0502040204020203" pitchFamily="34" charset="0"/>
              </a:rPr>
              <a:t>Github</a:t>
            </a:r>
            <a:endParaRPr lang="en-US" sz="3000" dirty="0">
              <a:latin typeface="Helvetica Neue" panose="02000503000000020004" pitchFamily="2" charset="0"/>
              <a:cs typeface="Segoe UI" panose="020B0502040204020203" pitchFamily="34" charset="0"/>
            </a:endParaRPr>
          </a:p>
          <a:p>
            <a:r>
              <a:rPr lang="en-US" sz="3000" dirty="0">
                <a:latin typeface="Helvetica Neue" panose="02000503000000020004" pitchFamily="2" charset="0"/>
                <a:cs typeface="Segoe UI" panose="020B0502040204020203" pitchFamily="34" charset="0"/>
              </a:rPr>
              <a:t>Java/Gradle</a:t>
            </a:r>
          </a:p>
          <a:p>
            <a:r>
              <a:rPr lang="en-US" sz="3000" dirty="0">
                <a:latin typeface="Helvetica Neue" panose="02000503000000020004" pitchFamily="2" charset="0"/>
                <a:cs typeface="Segoe UI" panose="020B0502040204020203" pitchFamily="34" charset="0"/>
              </a:rPr>
              <a:t>PostgreSQL</a:t>
            </a:r>
          </a:p>
          <a:p>
            <a:r>
              <a:rPr lang="en-US" sz="3000" dirty="0">
                <a:latin typeface="Helvetica Neue" panose="02000503000000020004" pitchFamily="2" charset="0"/>
                <a:cs typeface="Segoe UI" panose="020B0502040204020203" pitchFamily="34" charset="0"/>
              </a:rPr>
              <a:t>Redes </a:t>
            </a:r>
            <a:r>
              <a:rPr lang="en-US" sz="3000" dirty="0" err="1">
                <a:latin typeface="Helvetica Neue" panose="02000503000000020004" pitchFamily="2" charset="0"/>
                <a:cs typeface="Segoe UI" panose="020B0502040204020203" pitchFamily="34" charset="0"/>
              </a:rPr>
              <a:t>Sociales</a:t>
            </a:r>
            <a:endParaRPr lang="en-US" sz="3000" dirty="0">
              <a:latin typeface="Helvetica Neue" panose="02000503000000020004" pitchFamily="2" charset="0"/>
              <a:cs typeface="Segoe UI" panose="020B0502040204020203" pitchFamily="34" charset="0"/>
            </a:endParaRPr>
          </a:p>
          <a:p>
            <a:r>
              <a:rPr lang="en-US" sz="3000" dirty="0" err="1">
                <a:latin typeface="Helvetica Neue" panose="02000503000000020004" pitchFamily="2" charset="0"/>
                <a:cs typeface="Segoe UI" panose="020B0502040204020203" pitchFamily="34" charset="0"/>
              </a:rPr>
              <a:t>Servidor</a:t>
            </a:r>
            <a:r>
              <a:rPr lang="en-US" sz="3000" dirty="0">
                <a:latin typeface="Helvetica Neue" panose="02000503000000020004" pitchFamily="2" charset="0"/>
                <a:cs typeface="Segoe UI" panose="020B0502040204020203" pitchFamily="34" charset="0"/>
              </a:rPr>
              <a:t> de </a:t>
            </a:r>
            <a:r>
              <a:rPr lang="en-US" sz="3000" dirty="0" err="1">
                <a:latin typeface="Helvetica Neue" panose="02000503000000020004" pitchFamily="2" charset="0"/>
                <a:cs typeface="Segoe UI" panose="020B0502040204020203" pitchFamily="34" charset="0"/>
              </a:rPr>
              <a:t>Correo</a:t>
            </a:r>
            <a:endParaRPr lang="en-US" sz="3000" dirty="0">
              <a:latin typeface="Helvetica Neue" panose="02000503000000020004" pitchFamily="2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A97AA-D8AF-4CDA-8B89-65548DBA1F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07" r="25010" b="52984"/>
          <a:stretch/>
        </p:blipFill>
        <p:spPr>
          <a:xfrm>
            <a:off x="1684980" y="2856699"/>
            <a:ext cx="3598752" cy="285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18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4E4A-8026-4ED7-9864-078C247D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1920"/>
            <a:ext cx="10515600" cy="1325563"/>
          </a:xfrm>
        </p:spPr>
        <p:txBody>
          <a:bodyPr/>
          <a:lstStyle/>
          <a:p>
            <a:r>
              <a:rPr lang="en-US" dirty="0">
                <a:latin typeface="Helvetica Neue" panose="02000503000000020004" pitchFamily="2" charset="0"/>
                <a:cs typeface="Segoe UI" panose="020B0502040204020203" pitchFamily="34" charset="0"/>
              </a:rPr>
              <a:t>1. </a:t>
            </a:r>
            <a:r>
              <a:rPr lang="en-US" dirty="0" err="1">
                <a:latin typeface="Helvetica Neue" panose="02000503000000020004" pitchFamily="2" charset="0"/>
                <a:cs typeface="Segoe UI" panose="020B0502040204020203" pitchFamily="34" charset="0"/>
              </a:rPr>
              <a:t>Estudio</a:t>
            </a:r>
            <a:r>
              <a:rPr lang="en-US" dirty="0">
                <a:latin typeface="Helvetica Neue" panose="02000503000000020004" pitchFamily="2" charset="0"/>
                <a:cs typeface="Segoe UI" panose="020B0502040204020203" pitchFamily="34" charset="0"/>
              </a:rPr>
              <a:t> de Población </a:t>
            </a:r>
            <a:r>
              <a:rPr lang="en-US" dirty="0" err="1">
                <a:latin typeface="Helvetica Neue" panose="02000503000000020004" pitchFamily="2" charset="0"/>
                <a:cs typeface="Segoe UI" panose="020B0502040204020203" pitchFamily="34" charset="0"/>
              </a:rPr>
              <a:t>Objetivo</a:t>
            </a:r>
            <a:r>
              <a:rPr lang="en-US" dirty="0">
                <a:latin typeface="Helvetica Neue" panose="02000503000000020004" pitchFamily="2" charset="0"/>
                <a:cs typeface="Segoe UI" panose="020B0502040204020203" pitchFamily="34" charset="0"/>
              </a:rPr>
              <a:t> </a:t>
            </a:r>
          </a:p>
        </p:txBody>
      </p:sp>
      <p:pic>
        <p:nvPicPr>
          <p:cNvPr id="4" name="Picture 4" descr="A picture containing umbrella&#10;&#10;Description generated with very high confidence">
            <a:extLst>
              <a:ext uri="{FF2B5EF4-FFF2-40B4-BE49-F238E27FC236}">
                <a16:creationId xmlns:a16="http://schemas.microsoft.com/office/drawing/2014/main" id="{64D95ACE-E9F3-48AD-9B8E-408EB7796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517" t="29888" r="13656" b="4274"/>
          <a:stretch/>
        </p:blipFill>
        <p:spPr>
          <a:xfrm>
            <a:off x="1193697" y="2319636"/>
            <a:ext cx="9804606" cy="4263656"/>
          </a:xfrm>
        </p:spPr>
      </p:pic>
    </p:spTree>
    <p:extLst>
      <p:ext uri="{BB962C8B-B14F-4D97-AF65-F5344CB8AC3E}">
        <p14:creationId xmlns:p14="http://schemas.microsoft.com/office/powerpoint/2010/main" val="17636449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3478_escuela_v2_1_</Template>
  <TotalTime>85</TotalTime>
  <Words>199</Words>
  <Application>Microsoft Office PowerPoint</Application>
  <PresentationFormat>Widescreen</PresentationFormat>
  <Paragraphs>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Helvetica Neue</vt:lpstr>
      <vt:lpstr>Segoe UI</vt:lpstr>
      <vt:lpstr>Wingdings</vt:lpstr>
      <vt:lpstr>Tema de Office</vt:lpstr>
      <vt:lpstr>Seminario de Seguridad (Red Team) Ingeniería Social</vt:lpstr>
      <vt:lpstr>Ingenieria Social</vt:lpstr>
      <vt:lpstr>PowerPoint Presentation</vt:lpstr>
      <vt:lpstr>Objetivos</vt:lpstr>
      <vt:lpstr>Phishing (Suplantación de Identidad): </vt:lpstr>
      <vt:lpstr>PowerPoint Presentation</vt:lpstr>
      <vt:lpstr>Metodología </vt:lpstr>
      <vt:lpstr>Herramientas</vt:lpstr>
      <vt:lpstr>1. Estudio de Población Objetivo </vt:lpstr>
      <vt:lpstr>2. Perfilamiento de Gustos </vt:lpstr>
      <vt:lpstr>2.1 Perfilamiento de Cines</vt:lpstr>
      <vt:lpstr>2.2 Perfilamiento de Servicios de Streaming </vt:lpstr>
      <vt:lpstr>2.3 Perfilamiento de Restaurantes</vt:lpstr>
      <vt:lpstr>3.1 Páginas web (Credenciales) </vt:lpstr>
      <vt:lpstr>3.2 Página web (otros datos)</vt:lpstr>
      <vt:lpstr>4. Envío de notificación (correo electrónico).</vt:lpstr>
      <vt:lpstr>Obtención y Análisis de la Información</vt:lpstr>
      <vt:lpstr>Frecuencia de Contraseñas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2133561@labinfo.is.escuelaing.edu.co</cp:lastModifiedBy>
  <cp:revision>134</cp:revision>
  <dcterms:created xsi:type="dcterms:W3CDTF">2019-11-13T17:30:11Z</dcterms:created>
  <dcterms:modified xsi:type="dcterms:W3CDTF">2019-11-13T19:42:04Z</dcterms:modified>
</cp:coreProperties>
</file>