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C736-EEC8-2440-8C8A-2AB7880EDF9F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6F5E8-7C00-8C42-96AB-50D4212F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84D578A-6417-DB40-AD09-9F8E3641D550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>
              <a:defRPr/>
            </a:pPr>
            <a:endParaRPr lang="en-US"/>
          </a:p>
        </p:txBody>
      </p:sp>
      <p:sp>
        <p:nvSpPr>
          <p:cNvPr id="12185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05090" cy="411389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7586A9D-F196-5B40-8A18-8A3CF973511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>
              <a:defRPr/>
            </a:pPr>
            <a:endParaRPr lang="en-US"/>
          </a:p>
        </p:txBody>
      </p:sp>
      <p:sp>
        <p:nvSpPr>
          <p:cNvPr id="12185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05090" cy="411389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F147CD0-F42E-5C41-A830-897176BF1874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>
              <a:defRPr/>
            </a:pPr>
            <a:endParaRPr lang="en-US"/>
          </a:p>
        </p:txBody>
      </p:sp>
      <p:sp>
        <p:nvSpPr>
          <p:cNvPr id="12185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05090" cy="411389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D4CE85F-FD0F-CD4F-85BD-77EA4A01F69C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>
              <a:defRPr/>
            </a:pPr>
            <a:endParaRPr lang="en-US"/>
          </a:p>
        </p:txBody>
      </p:sp>
      <p:sp>
        <p:nvSpPr>
          <p:cNvPr id="12185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05090" cy="411389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3D97F66-3484-A74C-AA65-888DB372742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>
              <a:defRPr/>
            </a:pPr>
            <a:endParaRPr lang="en-US"/>
          </a:p>
        </p:txBody>
      </p:sp>
      <p:sp>
        <p:nvSpPr>
          <p:cNvPr id="12185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05090" cy="411389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ACC2212-BC39-DC4A-BDBF-0C6C370A8E8F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>
              <a:defRPr/>
            </a:pPr>
            <a:endParaRPr lang="en-US"/>
          </a:p>
        </p:txBody>
      </p:sp>
      <p:sp>
        <p:nvSpPr>
          <p:cNvPr id="12185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3805" y="4343704"/>
            <a:ext cx="5005090" cy="411389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4CD1-51C8-3249-BA14-30857685BFC2}" type="datetimeFigureOut">
              <a:rPr lang="en-US" smtClean="0"/>
              <a:t>01/11/13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377E-24A2-3D47-A2CF-1362088A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Operacionais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duplas</a:t>
            </a:r>
            <a:r>
              <a:rPr lang="en-US" b="1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r>
              <a:rPr lang="en-US" dirty="0" smtClean="0"/>
              <a:t> </a:t>
            </a:r>
            <a:r>
              <a:rPr lang="en-US" dirty="0" err="1" smtClean="0"/>
              <a:t>at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r>
              <a:rPr lang="en-US" dirty="0" smtClean="0"/>
              <a:t>, </a:t>
            </a:r>
            <a:r>
              <a:rPr lang="en-US" dirty="0" err="1" smtClean="0"/>
              <a:t>valendo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.zip </a:t>
            </a:r>
            <a:r>
              <a:rPr lang="en-US" dirty="0" err="1" smtClean="0"/>
              <a:t>contendo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nome.txt</a:t>
            </a:r>
            <a:r>
              <a:rPr lang="en-US" dirty="0" smtClean="0"/>
              <a:t>, com o </a:t>
            </a:r>
            <a:r>
              <a:rPr lang="en-US" dirty="0" err="1" smtClean="0"/>
              <a:t>nome</a:t>
            </a:r>
            <a:r>
              <a:rPr lang="en-US" dirty="0" smtClean="0"/>
              <a:t> dos </a:t>
            </a:r>
            <a:r>
              <a:rPr lang="en-US" dirty="0" err="1" smtClean="0"/>
              <a:t>integrantes</a:t>
            </a:r>
            <a:endParaRPr lang="en-US" dirty="0" smtClean="0"/>
          </a:p>
          <a:p>
            <a:pPr lvl="1"/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i="1" dirty="0" smtClean="0"/>
              <a:t>aula7.c </a:t>
            </a:r>
            <a:r>
              <a:rPr lang="en-US" dirty="0" smtClean="0"/>
              <a:t>e </a:t>
            </a:r>
            <a:r>
              <a:rPr lang="en-US" i="1" dirty="0" err="1" smtClean="0"/>
              <a:t>Makefile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9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de </a:t>
            </a:r>
            <a:r>
              <a:rPr lang="en-US" i="1" dirty="0" smtClean="0"/>
              <a:t>deadlock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Implementar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detecção</a:t>
            </a:r>
            <a:r>
              <a:rPr lang="en-US" dirty="0" smtClean="0"/>
              <a:t> de </a:t>
            </a:r>
            <a:r>
              <a:rPr lang="en-US" i="1" dirty="0" smtClean="0"/>
              <a:t>deadlock </a:t>
            </a:r>
            <a:r>
              <a:rPr lang="en-US" dirty="0" err="1" smtClean="0"/>
              <a:t>baseado</a:t>
            </a:r>
            <a:r>
              <a:rPr lang="en-US" dirty="0" smtClean="0"/>
              <a:t> no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b="1" dirty="0" err="1" smtClean="0"/>
              <a:t>estado</a:t>
            </a:r>
            <a:r>
              <a:rPr lang="en-US" b="1" dirty="0" smtClean="0"/>
              <a:t> </a:t>
            </a:r>
            <a:r>
              <a:rPr lang="en-US" b="1" dirty="0" err="1" smtClean="0"/>
              <a:t>seguro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apresentado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r>
              <a:rPr lang="en-US" dirty="0" smtClean="0"/>
              <a:t> de aula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115888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 smtClean="0"/>
              <a:t>Algoritmo</a:t>
            </a:r>
            <a:r>
              <a:rPr lang="en-GB" dirty="0" smtClean="0"/>
              <a:t> de </a:t>
            </a:r>
            <a:r>
              <a:rPr lang="en-GB" dirty="0" err="1" smtClean="0"/>
              <a:t>detecção</a:t>
            </a:r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0363" y="606425"/>
            <a:ext cx="845978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CG Omega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CG Omega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9pPr>
          </a:lstStyle>
          <a:p>
            <a:pPr marL="298450" indent="-290513">
              <a:lnSpc>
                <a:spcPct val="80000"/>
              </a:lnSpc>
              <a:buClr>
                <a:srgbClr val="000066"/>
              </a:buClr>
              <a:buSzPct val="85000"/>
              <a:buFont typeface="Univers" charset="0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endParaRPr lang="en-GB" sz="2600" dirty="0" smtClean="0">
              <a:latin typeface="Univers (body)"/>
              <a:cs typeface="Univers (body)"/>
            </a:endParaRP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+mj-lt"/>
              <a:buAutoNum type="arabicPeriod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r>
              <a:rPr lang="en-GB" sz="2600" dirty="0" err="1">
                <a:latin typeface="Univers (body)"/>
                <a:cs typeface="Univers (body)"/>
              </a:rPr>
              <a:t>Escolhemos</a:t>
            </a:r>
            <a:r>
              <a:rPr lang="en-GB" sz="2600" dirty="0">
                <a:latin typeface="Univers (body)"/>
                <a:cs typeface="Univers (body)"/>
              </a:rPr>
              <a:t> um </a:t>
            </a:r>
            <a:r>
              <a:rPr lang="en-GB" sz="2600" dirty="0" err="1">
                <a:latin typeface="Univers (body)"/>
                <a:cs typeface="Univers (body)"/>
              </a:rPr>
              <a:t>processo</a:t>
            </a:r>
            <a:r>
              <a:rPr lang="en-GB" sz="2600" dirty="0">
                <a:latin typeface="Univers (body)"/>
                <a:cs typeface="Univers (body)"/>
              </a:rPr>
              <a:t> </a:t>
            </a:r>
            <a:r>
              <a:rPr lang="en-GB" sz="2600" dirty="0" err="1">
                <a:latin typeface="Univers (body)"/>
                <a:cs typeface="Univers (body)"/>
              </a:rPr>
              <a:t>que</a:t>
            </a:r>
            <a:r>
              <a:rPr lang="en-GB" sz="2600" dirty="0">
                <a:latin typeface="Univers (body)"/>
                <a:cs typeface="Univers (body)"/>
              </a:rPr>
              <a:t> </a:t>
            </a:r>
            <a:r>
              <a:rPr lang="en-GB" sz="2600" dirty="0" err="1">
                <a:latin typeface="Univers (body)"/>
                <a:cs typeface="Univers (body)"/>
              </a:rPr>
              <a:t>ainda</a:t>
            </a:r>
            <a:r>
              <a:rPr lang="en-GB" sz="2600" dirty="0">
                <a:latin typeface="Univers (body)"/>
                <a:cs typeface="Univers (body)"/>
              </a:rPr>
              <a:t> tem </a:t>
            </a:r>
            <a:r>
              <a:rPr lang="en-GB" sz="2600" dirty="0" err="1">
                <a:latin typeface="Univers (body)"/>
                <a:cs typeface="Univers (body)"/>
              </a:rPr>
              <a:t>solicitações</a:t>
            </a:r>
            <a:r>
              <a:rPr lang="en-GB" sz="2600" dirty="0">
                <a:latin typeface="Univers (body)"/>
                <a:cs typeface="Univers (body)"/>
              </a:rPr>
              <a:t> </a:t>
            </a:r>
            <a:r>
              <a:rPr lang="en-GB" sz="2600" dirty="0" err="1">
                <a:latin typeface="Univers (body)"/>
                <a:cs typeface="Univers (body)"/>
              </a:rPr>
              <a:t>pendentes</a:t>
            </a:r>
            <a:r>
              <a:rPr lang="en-GB" sz="2600" dirty="0">
                <a:latin typeface="Univers (body)"/>
                <a:cs typeface="Univers (body)"/>
              </a:rPr>
              <a:t> QUE PODEM SER ATENDIDAS, o </a:t>
            </a:r>
            <a:r>
              <a:rPr lang="en-GB" sz="2600" dirty="0" err="1">
                <a:latin typeface="Univers (body)"/>
                <a:cs typeface="Univers (body)"/>
              </a:rPr>
              <a:t>atendemos</a:t>
            </a:r>
            <a:r>
              <a:rPr lang="en-GB" sz="2600" dirty="0">
                <a:latin typeface="Univers (body)"/>
                <a:cs typeface="Univers (body)"/>
              </a:rPr>
              <a:t> e </a:t>
            </a:r>
            <a:r>
              <a:rPr lang="en-GB" sz="2600" dirty="0" err="1">
                <a:latin typeface="Univers (body)"/>
                <a:cs typeface="Univers (body)"/>
              </a:rPr>
              <a:t>liberamos</a:t>
            </a:r>
            <a:r>
              <a:rPr lang="en-GB" sz="2600" dirty="0">
                <a:latin typeface="Univers (body)"/>
                <a:cs typeface="Univers (body)"/>
              </a:rPr>
              <a:t> </a:t>
            </a:r>
            <a:r>
              <a:rPr lang="en-GB" sz="2600" dirty="0" err="1">
                <a:latin typeface="Univers (body)"/>
                <a:cs typeface="Univers (body)"/>
              </a:rPr>
              <a:t>seus</a:t>
            </a:r>
            <a:r>
              <a:rPr lang="en-GB" sz="2600" dirty="0">
                <a:latin typeface="Univers (body)"/>
                <a:cs typeface="Univers (body)"/>
              </a:rPr>
              <a:t> </a:t>
            </a:r>
            <a:r>
              <a:rPr lang="en-GB" sz="2600" dirty="0" err="1">
                <a:latin typeface="Univers (body)"/>
                <a:cs typeface="Univers (body)"/>
              </a:rPr>
              <a:t>recursos</a:t>
            </a:r>
            <a:endParaRPr lang="en-GB" sz="2600" dirty="0">
              <a:latin typeface="Univers (body)"/>
              <a:cs typeface="Univers (body)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03350" y="2565400"/>
          <a:ext cx="6096000" cy="124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570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Disponível</a:t>
                      </a:r>
                      <a:endParaRPr lang="en-US" sz="2400" b="1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</a:t>
                      </a:r>
                      <a:endParaRPr lang="en-US" sz="2000" b="0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3350" y="4292600"/>
          <a:ext cx="6096000" cy="204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Solicitação</a:t>
                      </a:r>
                      <a:endParaRPr lang="en-US" sz="24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23850" y="5229225"/>
            <a:ext cx="64770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Luxi San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23850" y="5661025"/>
            <a:ext cx="64770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Luxi Sans" charset="0"/>
            </a:endParaRPr>
          </a:p>
        </p:txBody>
      </p:sp>
      <p:sp>
        <p:nvSpPr>
          <p:cNvPr id="115762" name="TextBox 2"/>
          <p:cNvSpPr txBox="1">
            <a:spLocks noChangeArrowheads="1"/>
          </p:cNvSpPr>
          <p:nvPr/>
        </p:nvSpPr>
        <p:spPr bwMode="auto">
          <a:xfrm>
            <a:off x="406400" y="5304480"/>
            <a:ext cx="4937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ou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31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115888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 smtClean="0"/>
              <a:t>Algoritmo</a:t>
            </a:r>
            <a:r>
              <a:rPr lang="en-GB" dirty="0" smtClean="0"/>
              <a:t> de </a:t>
            </a:r>
            <a:r>
              <a:rPr lang="en-GB" dirty="0" err="1" smtClean="0"/>
              <a:t>detecção</a:t>
            </a:r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0363" y="606425"/>
            <a:ext cx="845978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CG Omega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CG Omega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9pPr>
          </a:lstStyle>
          <a:p>
            <a:pPr marL="298450" indent="-290513">
              <a:lnSpc>
                <a:spcPct val="80000"/>
              </a:lnSpc>
              <a:buClr>
                <a:srgbClr val="000066"/>
              </a:buClr>
              <a:buSzPct val="85000"/>
              <a:buFont typeface="Univers" charset="0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endParaRPr lang="en-GB" sz="2600" dirty="0" smtClean="0">
              <a:latin typeface="Univers (body)"/>
              <a:cs typeface="Univers (body)"/>
            </a:endParaRP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r>
              <a:rPr lang="en-GB" sz="2600" dirty="0" err="1" smtClean="0">
                <a:latin typeface="Univers (body)"/>
                <a:cs typeface="Univers (body)"/>
              </a:rPr>
              <a:t>Escolhemos</a:t>
            </a:r>
            <a:r>
              <a:rPr lang="en-GB" sz="2600" dirty="0" smtClean="0">
                <a:latin typeface="Univers (body)"/>
                <a:cs typeface="Univers (body)"/>
              </a:rPr>
              <a:t> um </a:t>
            </a:r>
            <a:r>
              <a:rPr lang="en-GB" sz="2600" dirty="0" err="1" smtClean="0">
                <a:latin typeface="Univers (body)"/>
                <a:cs typeface="Univers (body)"/>
              </a:rPr>
              <a:t>processo</a:t>
            </a:r>
            <a:r>
              <a:rPr lang="en-GB" sz="2600" dirty="0" smtClean="0">
                <a:latin typeface="Univers (body)"/>
                <a:cs typeface="Univers (body)"/>
              </a:rPr>
              <a:t> </a:t>
            </a:r>
            <a:r>
              <a:rPr lang="en-GB" sz="2600" dirty="0" err="1" smtClean="0">
                <a:latin typeface="Univers (body)"/>
                <a:cs typeface="Univers (body)"/>
              </a:rPr>
              <a:t>que</a:t>
            </a:r>
            <a:r>
              <a:rPr lang="en-GB" sz="2600" dirty="0" smtClean="0">
                <a:latin typeface="Univers (body)"/>
                <a:cs typeface="Univers (body)"/>
              </a:rPr>
              <a:t> </a:t>
            </a:r>
            <a:r>
              <a:rPr lang="en-GB" sz="2600" dirty="0" err="1" smtClean="0">
                <a:latin typeface="Univers (body)"/>
                <a:cs typeface="Univers (body)"/>
              </a:rPr>
              <a:t>ainda</a:t>
            </a:r>
            <a:r>
              <a:rPr lang="en-GB" sz="2600" dirty="0" smtClean="0">
                <a:latin typeface="Univers (body)"/>
                <a:cs typeface="Univers (body)"/>
              </a:rPr>
              <a:t> tem </a:t>
            </a:r>
            <a:r>
              <a:rPr lang="en-GB" sz="2600" dirty="0" err="1" smtClean="0">
                <a:latin typeface="Univers (body)"/>
                <a:cs typeface="Univers (body)"/>
              </a:rPr>
              <a:t>solicitações</a:t>
            </a:r>
            <a:r>
              <a:rPr lang="en-GB" sz="2600" dirty="0" smtClean="0">
                <a:latin typeface="Univers (body)"/>
                <a:cs typeface="Univers (body)"/>
              </a:rPr>
              <a:t> </a:t>
            </a:r>
            <a:r>
              <a:rPr lang="en-GB" sz="2600" dirty="0" err="1" smtClean="0">
                <a:latin typeface="Univers (body)"/>
                <a:cs typeface="Univers (body)"/>
              </a:rPr>
              <a:t>pendentes</a:t>
            </a:r>
            <a:r>
              <a:rPr lang="en-GB" sz="2600" dirty="0" smtClean="0">
                <a:latin typeface="Univers (body)"/>
                <a:cs typeface="Univers (body)"/>
              </a:rPr>
              <a:t> QUE PODEM SER ATENDIDAS, o </a:t>
            </a:r>
            <a:r>
              <a:rPr lang="en-GB" sz="2600" dirty="0" err="1" smtClean="0">
                <a:latin typeface="Univers (body)"/>
                <a:cs typeface="Univers (body)"/>
              </a:rPr>
              <a:t>atendemos</a:t>
            </a:r>
            <a:r>
              <a:rPr lang="en-GB" sz="2600" dirty="0" smtClean="0">
                <a:latin typeface="Univers (body)"/>
                <a:cs typeface="Univers (body)"/>
              </a:rPr>
              <a:t> e </a:t>
            </a:r>
            <a:r>
              <a:rPr lang="en-GB" sz="2600" dirty="0" err="1" smtClean="0">
                <a:latin typeface="Univers (body)"/>
                <a:cs typeface="Univers (body)"/>
              </a:rPr>
              <a:t>liberamos</a:t>
            </a:r>
            <a:r>
              <a:rPr lang="en-GB" sz="2600" dirty="0" smtClean="0">
                <a:latin typeface="Univers (body)"/>
                <a:cs typeface="Univers (body)"/>
              </a:rPr>
              <a:t> </a:t>
            </a:r>
            <a:r>
              <a:rPr lang="en-GB" sz="2600" dirty="0" err="1" smtClean="0">
                <a:latin typeface="Univers (body)"/>
                <a:cs typeface="Univers (body)"/>
              </a:rPr>
              <a:t>seus</a:t>
            </a:r>
            <a:r>
              <a:rPr lang="en-GB" sz="2600" dirty="0" smtClean="0">
                <a:latin typeface="Univers (body)"/>
                <a:cs typeface="Univers (body)"/>
              </a:rPr>
              <a:t> </a:t>
            </a:r>
            <a:r>
              <a:rPr lang="en-GB" sz="2600" dirty="0" err="1" smtClean="0">
                <a:latin typeface="Univers (body)"/>
                <a:cs typeface="Univers (body)"/>
              </a:rPr>
              <a:t>recursos</a:t>
            </a:r>
            <a:endParaRPr lang="en-GB" sz="2600" dirty="0" smtClean="0">
              <a:latin typeface="Univers (body)"/>
              <a:cs typeface="Univers (body)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03350" y="2565400"/>
          <a:ext cx="6096000" cy="124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570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Disponível</a:t>
                      </a:r>
                      <a:endParaRPr lang="en-US" sz="2400" b="1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</a:t>
                      </a:r>
                      <a:endParaRPr lang="en-US" sz="2000" b="0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699" marB="45699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3350" y="4292600"/>
          <a:ext cx="6096000" cy="204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Solicitação</a:t>
                      </a:r>
                      <a:endParaRPr lang="en-US" sz="24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P</a:t>
                      </a:r>
                      <a:r>
                        <a:rPr lang="en-US" sz="2000" b="1" u="sng" baseline="-25000" dirty="0" smtClean="0"/>
                        <a:t>1</a:t>
                      </a:r>
                      <a:endParaRPr lang="en-US" sz="2000" b="1" u="sng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2</a:t>
                      </a:r>
                      <a:endParaRPr lang="en-US" sz="2000" b="0" u="sng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3</a:t>
                      </a:r>
                      <a:endParaRPr lang="en-US" sz="2000" b="0" u="sng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2</a:t>
                      </a:r>
                      <a:endParaRPr lang="en-US" sz="2000" b="0" u="sng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23850" y="5229225"/>
            <a:ext cx="647700" cy="2159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2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168073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err="1" smtClean="0"/>
              <a:t>Detectar</a:t>
            </a:r>
            <a:r>
              <a:rPr lang="en-GB" sz="4000" dirty="0" smtClean="0"/>
              <a:t> deadlock </a:t>
            </a:r>
            <a:r>
              <a:rPr lang="en-GB" sz="4000" dirty="0" err="1" smtClean="0"/>
              <a:t>para</a:t>
            </a:r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 err="1"/>
              <a:t>v</a:t>
            </a:r>
            <a:r>
              <a:rPr lang="en-GB" sz="4000" dirty="0" err="1" smtClean="0"/>
              <a:t>árias</a:t>
            </a:r>
            <a:r>
              <a:rPr lang="en-GB" sz="4000" dirty="0" smtClean="0"/>
              <a:t> </a:t>
            </a:r>
            <a:r>
              <a:rPr lang="en-GB" sz="4000" dirty="0" err="1" smtClean="0"/>
              <a:t>instâncias</a:t>
            </a:r>
            <a:r>
              <a:rPr lang="en-GB" sz="4000" dirty="0" smtClean="0"/>
              <a:t> </a:t>
            </a:r>
            <a:r>
              <a:rPr lang="en-GB" sz="4000" dirty="0"/>
              <a:t>de um </a:t>
            </a:r>
            <a:r>
              <a:rPr lang="en-GB" sz="4000" dirty="0" err="1" smtClean="0"/>
              <a:t>tipo</a:t>
            </a:r>
            <a:r>
              <a:rPr lang="en-GB" sz="4000" dirty="0" smtClean="0"/>
              <a:t> </a:t>
            </a:r>
            <a:r>
              <a:rPr lang="en-GB" sz="4000" dirty="0"/>
              <a:t>de </a:t>
            </a:r>
            <a:r>
              <a:rPr lang="en-GB" sz="4000" dirty="0" err="1" smtClean="0"/>
              <a:t>recurso</a:t>
            </a:r>
            <a:endParaRPr lang="en-GB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388" y="1120775"/>
          <a:ext cx="6096000" cy="1250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5766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Disponível</a:t>
                      </a:r>
                      <a:endParaRPr lang="en-US" sz="24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4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10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6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2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2565400"/>
          <a:ext cx="6096000" cy="204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06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Alocação</a:t>
                      </a:r>
                      <a:endParaRPr lang="en-US" sz="24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/>
                        <a:t>P</a:t>
                      </a:r>
                      <a:r>
                        <a:rPr lang="en-US" sz="2000" b="1" u="none" baseline="-25000" dirty="0" smtClean="0"/>
                        <a:t>1</a:t>
                      </a:r>
                      <a:endParaRPr lang="en-US" sz="2000" b="1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1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2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2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388" y="4724400"/>
          <a:ext cx="6096000" cy="204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Solicitação</a:t>
                      </a:r>
                      <a:endParaRPr lang="en-US" sz="24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/>
                        <a:t>P</a:t>
                      </a:r>
                      <a:r>
                        <a:rPr lang="en-US" sz="2000" b="1" u="none" baseline="-25000" dirty="0" smtClean="0"/>
                        <a:t>1</a:t>
                      </a:r>
                      <a:endParaRPr lang="en-US" sz="2000" b="1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2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3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2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644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168073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err="1" smtClean="0"/>
              <a:t>Detectar</a:t>
            </a:r>
            <a:r>
              <a:rPr lang="en-GB" sz="4000" dirty="0" smtClean="0"/>
              <a:t> deadlock </a:t>
            </a:r>
            <a:r>
              <a:rPr lang="en-GB" sz="4000" dirty="0" err="1" smtClean="0"/>
              <a:t>para</a:t>
            </a:r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 err="1"/>
              <a:t>v</a:t>
            </a:r>
            <a:r>
              <a:rPr lang="en-GB" sz="4000" dirty="0" err="1" smtClean="0"/>
              <a:t>árias</a:t>
            </a:r>
            <a:r>
              <a:rPr lang="en-GB" sz="4000" dirty="0" smtClean="0"/>
              <a:t> </a:t>
            </a:r>
            <a:r>
              <a:rPr lang="en-GB" sz="4000" dirty="0" err="1" smtClean="0"/>
              <a:t>instâncias</a:t>
            </a:r>
            <a:r>
              <a:rPr lang="en-GB" sz="4000" dirty="0" smtClean="0"/>
              <a:t> </a:t>
            </a:r>
            <a:r>
              <a:rPr lang="en-GB" sz="4000" dirty="0"/>
              <a:t>de um </a:t>
            </a:r>
            <a:r>
              <a:rPr lang="en-GB" sz="4000" dirty="0" err="1" smtClean="0"/>
              <a:t>tipo</a:t>
            </a:r>
            <a:r>
              <a:rPr lang="en-GB" sz="4000" dirty="0" smtClean="0"/>
              <a:t> </a:t>
            </a:r>
            <a:r>
              <a:rPr lang="en-GB" sz="4000" dirty="0"/>
              <a:t>de </a:t>
            </a:r>
            <a:r>
              <a:rPr lang="en-GB" sz="4000" dirty="0" err="1" smtClean="0"/>
              <a:t>recurso</a:t>
            </a:r>
            <a:endParaRPr lang="en-GB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388" y="1120775"/>
          <a:ext cx="6096000" cy="1250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5766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Disponível</a:t>
                      </a:r>
                      <a:endParaRPr lang="en-US" sz="24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4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8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3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2565400"/>
          <a:ext cx="6096000" cy="204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06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Alocação</a:t>
                      </a:r>
                      <a:endParaRPr lang="en-US" sz="24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/>
                        <a:t>P</a:t>
                      </a:r>
                      <a:r>
                        <a:rPr lang="en-US" sz="2000" b="1" u="none" baseline="-25000" dirty="0" smtClean="0"/>
                        <a:t>1</a:t>
                      </a:r>
                      <a:endParaRPr lang="en-US" sz="2000" b="1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3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5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4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388" y="4724400"/>
          <a:ext cx="6096000" cy="204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Solicitação</a:t>
                      </a:r>
                      <a:endParaRPr lang="en-US" sz="24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/>
                        <a:t>P</a:t>
                      </a:r>
                      <a:r>
                        <a:rPr lang="en-US" sz="2000" b="1" u="none" baseline="-25000" dirty="0" smtClean="0"/>
                        <a:t>1</a:t>
                      </a:r>
                      <a:endParaRPr lang="en-US" sz="2000" b="1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67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168073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err="1" smtClean="0"/>
              <a:t>Detectar</a:t>
            </a:r>
            <a:r>
              <a:rPr lang="en-GB" sz="4000" dirty="0" smtClean="0"/>
              <a:t> deadlock </a:t>
            </a:r>
            <a:r>
              <a:rPr lang="en-GB" sz="4000" dirty="0" err="1" smtClean="0"/>
              <a:t>para</a:t>
            </a:r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 err="1"/>
              <a:t>v</a:t>
            </a:r>
            <a:r>
              <a:rPr lang="en-GB" sz="4000" dirty="0" err="1" smtClean="0"/>
              <a:t>árias</a:t>
            </a:r>
            <a:r>
              <a:rPr lang="en-GB" sz="4000" dirty="0" smtClean="0"/>
              <a:t> </a:t>
            </a:r>
            <a:r>
              <a:rPr lang="en-GB" sz="4000" dirty="0" err="1" smtClean="0"/>
              <a:t>instâncias</a:t>
            </a:r>
            <a:r>
              <a:rPr lang="en-GB" sz="4000" dirty="0" smtClean="0"/>
              <a:t> </a:t>
            </a:r>
            <a:r>
              <a:rPr lang="en-GB" sz="4000" dirty="0"/>
              <a:t>de um </a:t>
            </a:r>
            <a:r>
              <a:rPr lang="en-GB" sz="4000" dirty="0" err="1" smtClean="0"/>
              <a:t>tipo</a:t>
            </a:r>
            <a:r>
              <a:rPr lang="en-GB" sz="4000" dirty="0" smtClean="0"/>
              <a:t> </a:t>
            </a:r>
            <a:r>
              <a:rPr lang="en-GB" sz="4000" dirty="0"/>
              <a:t>de </a:t>
            </a:r>
            <a:r>
              <a:rPr lang="en-GB" sz="4000" dirty="0" err="1" smtClean="0"/>
              <a:t>recurso</a:t>
            </a:r>
            <a:endParaRPr lang="en-GB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388" y="1120775"/>
          <a:ext cx="6096000" cy="1250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5766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Disponível</a:t>
                      </a:r>
                      <a:endParaRPr lang="en-US" sz="24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4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11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8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4</a:t>
                      </a:r>
                      <a:endParaRPr lang="en-US" sz="2000" b="0" u="none" dirty="0"/>
                    </a:p>
                  </a:txBody>
                  <a:tcPr marT="45766" marB="45766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7675" y="2565400"/>
          <a:ext cx="6096000" cy="204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06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Alocação</a:t>
                      </a:r>
                      <a:endParaRPr lang="en-US" sz="24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/>
                        <a:t>P</a:t>
                      </a:r>
                      <a:r>
                        <a:rPr lang="en-US" sz="2000" b="1" u="none" baseline="-25000" dirty="0" smtClean="0"/>
                        <a:t>1</a:t>
                      </a:r>
                      <a:endParaRPr lang="en-US" sz="2000" b="1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 marT="45695" marB="45695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388" y="4724400"/>
          <a:ext cx="6096000" cy="2043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7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Solicitação</a:t>
                      </a:r>
                      <a:endParaRPr lang="en-US" sz="24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/>
                        <a:t>P</a:t>
                      </a:r>
                      <a:r>
                        <a:rPr lang="en-US" sz="2000" b="1" u="none" baseline="-25000" dirty="0" smtClean="0"/>
                        <a:t>1</a:t>
                      </a:r>
                      <a:endParaRPr lang="en-US" sz="2000" b="1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0</a:t>
                      </a:r>
                      <a:endParaRPr lang="en-US" sz="2000" b="0" u="none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dirty="0" smtClean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 marT="45741" marB="45741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468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220258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err="1" smtClean="0"/>
              <a:t>Detectar</a:t>
            </a:r>
            <a:r>
              <a:rPr lang="en-GB" sz="4000" dirty="0" smtClean="0"/>
              <a:t> deadlock </a:t>
            </a:r>
            <a:r>
              <a:rPr lang="en-GB" sz="4000" dirty="0" err="1" smtClean="0"/>
              <a:t>para</a:t>
            </a:r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 err="1"/>
              <a:t>v</a:t>
            </a:r>
            <a:r>
              <a:rPr lang="en-GB" sz="4000" dirty="0" err="1" smtClean="0"/>
              <a:t>árias</a:t>
            </a:r>
            <a:r>
              <a:rPr lang="en-GB" sz="4000" dirty="0" smtClean="0"/>
              <a:t> </a:t>
            </a:r>
            <a:r>
              <a:rPr lang="en-GB" sz="4000" dirty="0" err="1" smtClean="0"/>
              <a:t>instâncias</a:t>
            </a:r>
            <a:r>
              <a:rPr lang="en-GB" sz="4000" dirty="0" smtClean="0"/>
              <a:t> </a:t>
            </a:r>
            <a:r>
              <a:rPr lang="en-GB" sz="4000" dirty="0"/>
              <a:t>de um </a:t>
            </a:r>
            <a:r>
              <a:rPr lang="en-GB" sz="4000" dirty="0" err="1" smtClean="0"/>
              <a:t>tipo</a:t>
            </a:r>
            <a:r>
              <a:rPr lang="en-GB" sz="4000" dirty="0" smtClean="0"/>
              <a:t> </a:t>
            </a:r>
            <a:r>
              <a:rPr lang="en-GB" sz="4000" dirty="0"/>
              <a:t>de </a:t>
            </a:r>
            <a:r>
              <a:rPr lang="en-GB" sz="4000" dirty="0" err="1" smtClean="0"/>
              <a:t>recurso</a:t>
            </a:r>
            <a:endParaRPr lang="en-GB" sz="4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3850" y="990600"/>
            <a:ext cx="8459788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CG Omega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CG Omega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808080"/>
                </a:solidFill>
                <a:latin typeface="CG Omega" charset="0"/>
                <a:ea typeface="+mn-ea"/>
                <a:cs typeface="+mn-cs"/>
              </a:defRPr>
            </a:lvl9pPr>
          </a:lstStyle>
          <a:p>
            <a:pPr marL="298450" indent="-290513">
              <a:lnSpc>
                <a:spcPct val="80000"/>
              </a:lnSpc>
              <a:buClr>
                <a:srgbClr val="000066"/>
              </a:buClr>
              <a:buSzPct val="85000"/>
              <a:buFont typeface="Univers" charset="0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endParaRPr lang="en-GB" sz="2600" dirty="0" smtClean="0">
              <a:latin typeface="Univers (body)"/>
              <a:cs typeface="Univers (body)"/>
            </a:endParaRPr>
          </a:p>
          <a:p>
            <a:pPr marL="522287" indent="-514350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endParaRPr lang="en-GB" sz="3200" dirty="0" smtClean="0">
              <a:latin typeface="Univers (body)"/>
              <a:cs typeface="Univers (body)"/>
            </a:endParaRP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r>
              <a:rPr lang="en-GB" sz="3000" dirty="0" err="1" smtClean="0">
                <a:latin typeface="Univers (body)"/>
                <a:cs typeface="Univers (body)"/>
              </a:rPr>
              <a:t>Repetimos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esses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passos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para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processos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restantes</a:t>
            </a:r>
            <a:r>
              <a:rPr lang="en-GB" sz="3000" dirty="0" smtClean="0">
                <a:latin typeface="Univers (body)"/>
                <a:cs typeface="Univers (body)"/>
              </a:rPr>
              <a:t>.</a:t>
            </a: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endParaRPr lang="en-GB" sz="3000" dirty="0">
              <a:latin typeface="Univers (body)"/>
              <a:cs typeface="Univers (body)"/>
            </a:endParaRP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r>
              <a:rPr lang="en-GB" sz="3000" dirty="0" smtClean="0">
                <a:latin typeface="Univers (body)"/>
                <a:cs typeface="Univers (body)"/>
              </a:rPr>
              <a:t>Se as </a:t>
            </a:r>
            <a:r>
              <a:rPr lang="en-GB" sz="3000" dirty="0" err="1" smtClean="0">
                <a:latin typeface="Univers (body)"/>
                <a:cs typeface="Univers (body)"/>
              </a:rPr>
              <a:t>solicitações</a:t>
            </a:r>
            <a:r>
              <a:rPr lang="en-GB" sz="3000" dirty="0" smtClean="0">
                <a:latin typeface="Univers (body)"/>
                <a:cs typeface="Univers (body)"/>
              </a:rPr>
              <a:t> de </a:t>
            </a:r>
            <a:r>
              <a:rPr lang="en-GB" sz="3000" dirty="0" err="1" smtClean="0">
                <a:latin typeface="Univers (body)"/>
                <a:cs typeface="Univers (body)"/>
              </a:rPr>
              <a:t>todos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processos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puderem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ser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atendidas</a:t>
            </a:r>
            <a:r>
              <a:rPr lang="en-GB" sz="3000" dirty="0" smtClean="0">
                <a:latin typeface="Univers (body)"/>
                <a:cs typeface="Univers (body)"/>
              </a:rPr>
              <a:t>, o </a:t>
            </a:r>
            <a:r>
              <a:rPr lang="en-GB" sz="3000" dirty="0" err="1" smtClean="0">
                <a:latin typeface="Univers (body)"/>
                <a:cs typeface="Univers (body)"/>
              </a:rPr>
              <a:t>sistema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não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está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em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b="1" dirty="0" smtClean="0">
                <a:latin typeface="Univers (body)"/>
                <a:cs typeface="Univers (body)"/>
              </a:rPr>
              <a:t>deadlock</a:t>
            </a:r>
            <a:endParaRPr lang="en-GB" sz="3000" dirty="0" smtClean="0">
              <a:latin typeface="Univers (body)"/>
              <a:cs typeface="Univers (body)"/>
            </a:endParaRP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endParaRPr lang="en-GB" sz="3000" dirty="0">
              <a:latin typeface="Univers (body)"/>
              <a:cs typeface="Univers (body)"/>
            </a:endParaRPr>
          </a:p>
          <a:p>
            <a:pPr marL="522287" indent="-514350" algn="just">
              <a:lnSpc>
                <a:spcPct val="80000"/>
              </a:lnSpc>
              <a:buClr>
                <a:srgbClr val="000066"/>
              </a:buClr>
              <a:buSzPct val="85000"/>
              <a:buFont typeface="Arial"/>
              <a:buChar char="•"/>
              <a:tabLst>
                <a:tab pos="298450" algn="l"/>
                <a:tab pos="403225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</a:tabLst>
              <a:defRPr/>
            </a:pPr>
            <a:r>
              <a:rPr lang="en-GB" sz="3000" dirty="0" err="1" smtClean="0">
                <a:latin typeface="Univers (body)"/>
                <a:cs typeface="Univers (body)"/>
              </a:rPr>
              <a:t>Caso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contrário</a:t>
            </a:r>
            <a:r>
              <a:rPr lang="en-GB" sz="3000" dirty="0" smtClean="0">
                <a:latin typeface="Univers (body)"/>
                <a:cs typeface="Univers (body)"/>
              </a:rPr>
              <a:t>, o </a:t>
            </a:r>
            <a:r>
              <a:rPr lang="en-GB" sz="3000" dirty="0" err="1" smtClean="0">
                <a:latin typeface="Univers (body)"/>
                <a:cs typeface="Univers (body)"/>
              </a:rPr>
              <a:t>sistema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está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dirty="0" err="1" smtClean="0">
                <a:latin typeface="Univers (body)"/>
                <a:cs typeface="Univers (body)"/>
              </a:rPr>
              <a:t>em</a:t>
            </a:r>
            <a:r>
              <a:rPr lang="en-GB" sz="3000" dirty="0" smtClean="0">
                <a:latin typeface="Univers (body)"/>
                <a:cs typeface="Univers (body)"/>
              </a:rPr>
              <a:t> </a:t>
            </a:r>
            <a:r>
              <a:rPr lang="en-GB" sz="3000" b="1" dirty="0" smtClean="0">
                <a:latin typeface="Univers (body)"/>
                <a:cs typeface="Univers (body)"/>
              </a:rPr>
              <a:t>deadlock</a:t>
            </a:r>
            <a:r>
              <a:rPr lang="en-GB" sz="3000" dirty="0" smtClean="0">
                <a:latin typeface="Univers (body)"/>
                <a:cs typeface="Univers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363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065"/>
            <a:ext cx="8229600" cy="5462190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 err="1" smtClean="0"/>
              <a:t>Entrada</a:t>
            </a:r>
            <a:r>
              <a:rPr lang="en-US" sz="2600" b="1" dirty="0" smtClean="0"/>
              <a:t> </a:t>
            </a:r>
            <a:r>
              <a:rPr lang="en-US" sz="2600" b="1" dirty="0" smtClean="0"/>
              <a:t>de dados</a:t>
            </a:r>
          </a:p>
          <a:p>
            <a:pPr lvl="1" algn="just"/>
            <a:r>
              <a:rPr lang="en-US" sz="2600" dirty="0" err="1" smtClean="0"/>
              <a:t>Está</a:t>
            </a:r>
            <a:r>
              <a:rPr lang="en-US" sz="2600" dirty="0" smtClean="0"/>
              <a:t> </a:t>
            </a:r>
            <a:r>
              <a:rPr lang="en-US" sz="2600" dirty="0" err="1" smtClean="0"/>
              <a:t>modelada</a:t>
            </a:r>
            <a:r>
              <a:rPr lang="en-US" sz="2600" dirty="0" smtClean="0"/>
              <a:t> </a:t>
            </a:r>
            <a:r>
              <a:rPr lang="en-US" sz="2600" dirty="0" err="1" smtClean="0"/>
              <a:t>nas</a:t>
            </a:r>
            <a:r>
              <a:rPr lang="en-US" sz="2600" dirty="0" smtClean="0"/>
              <a:t> </a:t>
            </a:r>
            <a:r>
              <a:rPr lang="en-US" sz="2600" dirty="0" err="1" smtClean="0"/>
              <a:t>estruturas</a:t>
            </a:r>
            <a:r>
              <a:rPr lang="en-US" sz="2600" dirty="0" smtClean="0"/>
              <a:t> </a:t>
            </a:r>
            <a:r>
              <a:rPr lang="en-US" sz="2600" i="1" dirty="0" err="1" smtClean="0"/>
              <a:t>disponivel</a:t>
            </a:r>
            <a:r>
              <a:rPr lang="en-US" sz="2600" i="1" dirty="0" smtClean="0"/>
              <a:t>, </a:t>
            </a:r>
            <a:r>
              <a:rPr lang="en-US" sz="2600" i="1" dirty="0" err="1" smtClean="0"/>
              <a:t>alocacao</a:t>
            </a:r>
            <a:r>
              <a:rPr lang="en-US" sz="2600" i="1" dirty="0" smtClean="0"/>
              <a:t> e </a:t>
            </a:r>
            <a:r>
              <a:rPr lang="en-US" sz="2600" i="1" dirty="0" err="1" smtClean="0"/>
              <a:t>solicitacao</a:t>
            </a:r>
            <a:r>
              <a:rPr lang="en-US" sz="2600" dirty="0" smtClean="0"/>
              <a:t>, </a:t>
            </a:r>
            <a:r>
              <a:rPr lang="en-US" sz="2600" dirty="0" err="1" smtClean="0"/>
              <a:t>presentes</a:t>
            </a:r>
            <a:r>
              <a:rPr lang="en-US" sz="2600" dirty="0" smtClean="0"/>
              <a:t> no </a:t>
            </a:r>
            <a:r>
              <a:rPr lang="en-US" sz="2600" dirty="0" err="1" smtClean="0"/>
              <a:t>arquivo</a:t>
            </a:r>
            <a:r>
              <a:rPr lang="en-US" sz="2600" dirty="0" smtClean="0"/>
              <a:t> </a:t>
            </a:r>
            <a:r>
              <a:rPr lang="en-US" sz="2600" u="sng" dirty="0" smtClean="0"/>
              <a:t>aula7.c</a:t>
            </a:r>
            <a:r>
              <a:rPr lang="en-US" sz="2600" dirty="0" smtClean="0"/>
              <a:t> </a:t>
            </a:r>
            <a:r>
              <a:rPr lang="en-US" sz="2600" dirty="0" err="1" smtClean="0"/>
              <a:t>disponibilizado</a:t>
            </a:r>
            <a:r>
              <a:rPr lang="en-US" sz="2600" dirty="0" smtClean="0"/>
              <a:t> </a:t>
            </a:r>
            <a:r>
              <a:rPr lang="en-US" sz="2600" dirty="0" err="1" smtClean="0"/>
              <a:t>juntamente</a:t>
            </a:r>
            <a:r>
              <a:rPr lang="en-US" sz="2600" dirty="0" smtClean="0"/>
              <a:t> com </a:t>
            </a:r>
            <a:r>
              <a:rPr lang="en-US" sz="2600" dirty="0" err="1" smtClean="0"/>
              <a:t>esta</a:t>
            </a:r>
            <a:r>
              <a:rPr lang="en-US" sz="2600" dirty="0" smtClean="0"/>
              <a:t> </a:t>
            </a:r>
            <a:r>
              <a:rPr lang="en-US" sz="2600" dirty="0" err="1" smtClean="0"/>
              <a:t>descri</a:t>
            </a:r>
            <a:r>
              <a:rPr lang="en-US" sz="2600" dirty="0" err="1" smtClean="0"/>
              <a:t>ção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endParaRPr lang="en-US" sz="2600" dirty="0"/>
          </a:p>
          <a:p>
            <a:pPr algn="just"/>
            <a:r>
              <a:rPr lang="en-US" sz="2600" b="1" dirty="0" err="1" smtClean="0"/>
              <a:t>Saída</a:t>
            </a:r>
            <a:r>
              <a:rPr lang="en-US" sz="2600" b="1" dirty="0" smtClean="0"/>
              <a:t> de dados</a:t>
            </a:r>
          </a:p>
          <a:p>
            <a:pPr lvl="1" algn="just"/>
            <a:r>
              <a:rPr lang="en-US" sz="2600" dirty="0"/>
              <a:t>Se </a:t>
            </a:r>
            <a:r>
              <a:rPr lang="en-US" sz="2600" u="sng" dirty="0"/>
              <a:t>NÃO</a:t>
            </a:r>
            <a:r>
              <a:rPr lang="en-US" sz="2600" dirty="0"/>
              <a:t> </a:t>
            </a:r>
            <a:r>
              <a:rPr lang="en-US" sz="2600" dirty="0" err="1"/>
              <a:t>houve</a:t>
            </a:r>
            <a:r>
              <a:rPr lang="en-US" sz="2600" dirty="0"/>
              <a:t> deadlock, a </a:t>
            </a:r>
            <a:r>
              <a:rPr lang="en-US" sz="2600" dirty="0" err="1"/>
              <a:t>saída</a:t>
            </a:r>
            <a:r>
              <a:rPr lang="en-US" sz="2600" dirty="0"/>
              <a:t> </a:t>
            </a:r>
            <a:r>
              <a:rPr lang="en-US" sz="2600" dirty="0" err="1"/>
              <a:t>deve</a:t>
            </a:r>
            <a:r>
              <a:rPr lang="en-US" sz="2600" dirty="0"/>
              <a:t> </a:t>
            </a:r>
            <a:r>
              <a:rPr lang="en-US" sz="2600" dirty="0" err="1"/>
              <a:t>ser</a:t>
            </a:r>
            <a:r>
              <a:rPr lang="en-US" sz="2600" dirty="0"/>
              <a:t> a </a:t>
            </a:r>
            <a:r>
              <a:rPr lang="en-US" sz="2600" dirty="0" err="1"/>
              <a:t>seguinte</a:t>
            </a:r>
            <a:r>
              <a:rPr lang="en-US" sz="2600" dirty="0"/>
              <a:t> </a:t>
            </a:r>
            <a:r>
              <a:rPr lang="en-US" sz="2600" dirty="0" err="1"/>
              <a:t>mensagem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tela</a:t>
            </a:r>
            <a:r>
              <a:rPr lang="en-US" sz="2600" dirty="0" smtClean="0"/>
              <a:t>:</a:t>
            </a:r>
          </a:p>
          <a:p>
            <a:pPr lvl="2" algn="just"/>
            <a:r>
              <a:rPr lang="en-US" sz="2600" dirty="0"/>
              <a:t>"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houve</a:t>
            </a:r>
            <a:r>
              <a:rPr lang="en-US" sz="2600" dirty="0"/>
              <a:t> deadlock.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/>
              <a:t> </a:t>
            </a:r>
            <a:r>
              <a:rPr lang="en-US" sz="2600" dirty="0" err="1"/>
              <a:t>podem</a:t>
            </a:r>
            <a:r>
              <a:rPr lang="en-US" sz="2600" dirty="0"/>
              <a:t>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atendidos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seguinte</a:t>
            </a:r>
            <a:r>
              <a:rPr lang="en-US" sz="2600" dirty="0"/>
              <a:t> ordem:p1,p2,p3", </a:t>
            </a:r>
            <a:r>
              <a:rPr lang="en-US" sz="2600" dirty="0" err="1"/>
              <a:t>onde</a:t>
            </a:r>
            <a:r>
              <a:rPr lang="en-US" sz="2600" dirty="0"/>
              <a:t> p1, p2 e p3 </a:t>
            </a:r>
            <a:r>
              <a:rPr lang="en-US" sz="2600" dirty="0" err="1"/>
              <a:t>representam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sequência</a:t>
            </a:r>
            <a:r>
              <a:rPr lang="en-US" sz="2600" dirty="0"/>
              <a:t> </a:t>
            </a:r>
            <a:r>
              <a:rPr lang="en-US" sz="2600" dirty="0" err="1"/>
              <a:t>segura</a:t>
            </a:r>
            <a:r>
              <a:rPr lang="en-US" sz="2600" dirty="0"/>
              <a:t> de </a:t>
            </a:r>
            <a:r>
              <a:rPr lang="en-US" sz="2600" dirty="0" err="1"/>
              <a:t>atendimento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Se </a:t>
            </a:r>
            <a:r>
              <a:rPr lang="en-US" sz="2600" u="sng" dirty="0"/>
              <a:t>HOUVE</a:t>
            </a:r>
            <a:r>
              <a:rPr lang="en-US" sz="2600" dirty="0"/>
              <a:t> deadlock, a </a:t>
            </a:r>
            <a:r>
              <a:rPr lang="en-US" sz="2600" dirty="0" err="1"/>
              <a:t>saída</a:t>
            </a:r>
            <a:r>
              <a:rPr lang="en-US" sz="2600" dirty="0"/>
              <a:t> </a:t>
            </a:r>
            <a:r>
              <a:rPr lang="en-US" sz="2600" dirty="0" err="1"/>
              <a:t>deve</a:t>
            </a:r>
            <a:r>
              <a:rPr lang="en-US" sz="2600" dirty="0"/>
              <a:t> </a:t>
            </a:r>
            <a:r>
              <a:rPr lang="en-US" sz="2600" dirty="0" err="1"/>
              <a:t>ser</a:t>
            </a:r>
            <a:r>
              <a:rPr lang="en-US" sz="2600" dirty="0"/>
              <a:t> a </a:t>
            </a:r>
            <a:r>
              <a:rPr lang="en-US" sz="2600" dirty="0" err="1"/>
              <a:t>seguinte</a:t>
            </a:r>
            <a:r>
              <a:rPr lang="en-US" sz="2600" dirty="0"/>
              <a:t> </a:t>
            </a:r>
            <a:r>
              <a:rPr lang="en-US" sz="2600" dirty="0" err="1"/>
              <a:t>mensagem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tela</a:t>
            </a:r>
            <a:r>
              <a:rPr lang="en-US" sz="2600" dirty="0"/>
              <a:t>:</a:t>
            </a:r>
          </a:p>
          <a:p>
            <a:pPr lvl="2"/>
            <a:r>
              <a:rPr lang="en-US" sz="2600" dirty="0"/>
              <a:t>"</a:t>
            </a:r>
            <a:r>
              <a:rPr lang="en-US" sz="2600" dirty="0" err="1"/>
              <a:t>Houve</a:t>
            </a:r>
            <a:r>
              <a:rPr lang="en-US" sz="2600" dirty="0"/>
              <a:t> deadlock com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processos:p1,p2,p3", </a:t>
            </a:r>
            <a:r>
              <a:rPr lang="en-US" sz="2600" dirty="0" err="1"/>
              <a:t>onde</a:t>
            </a:r>
            <a:r>
              <a:rPr lang="en-US" sz="2600" dirty="0"/>
              <a:t> p1, p2 e p3 </a:t>
            </a:r>
            <a:r>
              <a:rPr lang="en-US" sz="2600" dirty="0" err="1"/>
              <a:t>são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/>
              <a:t> </a:t>
            </a:r>
            <a:r>
              <a:rPr lang="en-US" sz="2600" dirty="0" err="1"/>
              <a:t>envolvidos</a:t>
            </a:r>
            <a:r>
              <a:rPr lang="en-US" sz="2600" dirty="0"/>
              <a:t> no deadlock</a:t>
            </a:r>
            <a:r>
              <a:rPr lang="en-US" sz="2600" dirty="0" smtClean="0"/>
              <a:t>.</a:t>
            </a:r>
          </a:p>
          <a:p>
            <a:pPr lvl="2" algn="just"/>
            <a:endParaRPr lang="en-US" b="1" dirty="0" smtClean="0"/>
          </a:p>
          <a:p>
            <a:pPr lvl="1" algn="just"/>
            <a:endParaRPr lang="en-US" b="1" dirty="0" smtClean="0"/>
          </a:p>
          <a:p>
            <a:pPr lvl="1" algn="just"/>
            <a:endParaRPr lang="en-US" b="1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361950" y="220258"/>
            <a:ext cx="84582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err="1" smtClean="0"/>
              <a:t>Detectar</a:t>
            </a:r>
            <a:r>
              <a:rPr lang="en-GB" sz="4000" dirty="0" smtClean="0"/>
              <a:t> deadlock </a:t>
            </a:r>
            <a:r>
              <a:rPr lang="en-GB" sz="4000" dirty="0" err="1" smtClean="0"/>
              <a:t>para</a:t>
            </a:r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 err="1"/>
              <a:t>v</a:t>
            </a:r>
            <a:r>
              <a:rPr lang="en-GB" sz="4000" dirty="0" err="1" smtClean="0"/>
              <a:t>árias</a:t>
            </a:r>
            <a:r>
              <a:rPr lang="en-GB" sz="4000" dirty="0" smtClean="0"/>
              <a:t> </a:t>
            </a:r>
            <a:r>
              <a:rPr lang="en-GB" sz="4000" dirty="0" err="1" smtClean="0"/>
              <a:t>instâncias</a:t>
            </a:r>
            <a:r>
              <a:rPr lang="en-GB" sz="4000" dirty="0" smtClean="0"/>
              <a:t> </a:t>
            </a:r>
            <a:r>
              <a:rPr lang="en-GB" sz="4000" dirty="0"/>
              <a:t>de um </a:t>
            </a:r>
            <a:r>
              <a:rPr lang="en-GB" sz="4000" dirty="0" err="1" smtClean="0"/>
              <a:t>tipo</a:t>
            </a:r>
            <a:r>
              <a:rPr lang="en-GB" sz="4000" dirty="0" smtClean="0"/>
              <a:t> </a:t>
            </a:r>
            <a:r>
              <a:rPr lang="en-GB" sz="4000" dirty="0"/>
              <a:t>de </a:t>
            </a:r>
            <a:r>
              <a:rPr lang="en-GB" sz="4000" dirty="0" err="1" smtClean="0"/>
              <a:t>recurso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50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352</Words>
  <Application>Microsoft Macintosh PowerPoint</Application>
  <PresentationFormat>On-screen Show (4:3)</PresentationFormat>
  <Paragraphs>208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Sistemas Operacionais</vt:lpstr>
      <vt:lpstr>Objetivos</vt:lpstr>
      <vt:lpstr>Algoritmo de detecção</vt:lpstr>
      <vt:lpstr>Algoritmo de detecção</vt:lpstr>
      <vt:lpstr>Detectar deadlock para  várias instâncias de um tipo de recurso</vt:lpstr>
      <vt:lpstr>Detectar deadlock para  várias instâncias de um tipo de recurso</vt:lpstr>
      <vt:lpstr>Detectar deadlock para  várias instâncias de um tipo de recurso</vt:lpstr>
      <vt:lpstr>Detectar deadlock para  várias instâncias de um tipo de recurso</vt:lpstr>
      <vt:lpstr>Detectar deadlock para  várias instâncias de um tipo de recurso</vt:lpstr>
      <vt:lpstr>Entrega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Samuel</dc:creator>
  <cp:lastModifiedBy>Samuel</cp:lastModifiedBy>
  <cp:revision>36</cp:revision>
  <cp:lastPrinted>2012-04-18T20:20:29Z</cp:lastPrinted>
  <dcterms:created xsi:type="dcterms:W3CDTF">2012-04-16T18:55:18Z</dcterms:created>
  <dcterms:modified xsi:type="dcterms:W3CDTF">2013-11-01T13:37:05Z</dcterms:modified>
</cp:coreProperties>
</file>