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76650-0EAB-42B5-9ED7-8E2DED5214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3BDD52F-F912-4C8E-B2EC-63D497B26FAA}">
      <dgm:prSet phldrT="[Texto]" custT="1"/>
      <dgm:spPr/>
      <dgm:t>
        <a:bodyPr/>
        <a:lstStyle/>
        <a:p>
          <a:r>
            <a:rPr lang="es-PE" sz="900" b="1" dirty="0" smtClean="0"/>
            <a:t>Sistema de Automatización</a:t>
          </a:r>
          <a:endParaRPr lang="es-PE" sz="900" b="1" dirty="0"/>
        </a:p>
      </dgm:t>
    </dgm:pt>
    <dgm:pt modelId="{2E603175-A0E7-4A9C-9373-FF0F4DDE9A00}" type="parTrans" cxnId="{57245A56-2910-4B1A-95F5-B0974E26DBF0}">
      <dgm:prSet/>
      <dgm:spPr/>
      <dgm:t>
        <a:bodyPr/>
        <a:lstStyle/>
        <a:p>
          <a:endParaRPr lang="es-PE"/>
        </a:p>
      </dgm:t>
    </dgm:pt>
    <dgm:pt modelId="{FAA4C7AB-0054-4A91-8C5C-3DA319ABEBDB}" type="sibTrans" cxnId="{57245A56-2910-4B1A-95F5-B0974E26DBF0}">
      <dgm:prSet/>
      <dgm:spPr/>
      <dgm:t>
        <a:bodyPr/>
        <a:lstStyle/>
        <a:p>
          <a:endParaRPr lang="es-PE"/>
        </a:p>
      </dgm:t>
    </dgm:pt>
    <dgm:pt modelId="{DBC2AEBF-16DA-43C6-8902-C8A31BE70BC4}">
      <dgm:prSet phldrT="[Texto]" custT="1"/>
      <dgm:spPr/>
      <dgm:t>
        <a:bodyPr/>
        <a:lstStyle/>
        <a:p>
          <a:r>
            <a:rPr lang="es-PE" sz="700" b="1" dirty="0" smtClean="0"/>
            <a:t>Almacén</a:t>
          </a:r>
          <a:endParaRPr lang="es-PE" sz="700" b="1" dirty="0"/>
        </a:p>
      </dgm:t>
    </dgm:pt>
    <dgm:pt modelId="{456E101B-7DA2-40A2-AE11-C73F4EF65128}" type="parTrans" cxnId="{55750FA4-E973-4A82-9793-E8BECC0894B8}">
      <dgm:prSet/>
      <dgm:spPr/>
      <dgm:t>
        <a:bodyPr/>
        <a:lstStyle/>
        <a:p>
          <a:endParaRPr lang="es-PE"/>
        </a:p>
      </dgm:t>
    </dgm:pt>
    <dgm:pt modelId="{52DB40EB-2149-4A3C-A778-2973546B93ED}" type="sibTrans" cxnId="{55750FA4-E973-4A82-9793-E8BECC0894B8}">
      <dgm:prSet/>
      <dgm:spPr/>
      <dgm:t>
        <a:bodyPr/>
        <a:lstStyle/>
        <a:p>
          <a:endParaRPr lang="es-PE"/>
        </a:p>
      </dgm:t>
    </dgm:pt>
    <dgm:pt modelId="{55BE7381-6A80-42A4-BD42-EA2B593C5912}">
      <dgm:prSet phldrT="[Texto]" custT="1"/>
      <dgm:spPr/>
      <dgm:t>
        <a:bodyPr/>
        <a:lstStyle/>
        <a:p>
          <a:r>
            <a:rPr lang="es-PE" sz="700" b="1" dirty="0" smtClean="0"/>
            <a:t>Contabilidad</a:t>
          </a:r>
          <a:endParaRPr lang="es-PE" sz="700" b="1" dirty="0"/>
        </a:p>
      </dgm:t>
    </dgm:pt>
    <dgm:pt modelId="{49112961-535A-47BA-8C5C-851C0797AA4D}" type="parTrans" cxnId="{085C871A-E492-4D83-B2AC-C79D206C278F}">
      <dgm:prSet/>
      <dgm:spPr/>
      <dgm:t>
        <a:bodyPr/>
        <a:lstStyle/>
        <a:p>
          <a:endParaRPr lang="es-PE"/>
        </a:p>
      </dgm:t>
    </dgm:pt>
    <dgm:pt modelId="{647E5FC9-AF05-4C37-AAB3-922F90B98175}" type="sibTrans" cxnId="{085C871A-E492-4D83-B2AC-C79D206C278F}">
      <dgm:prSet/>
      <dgm:spPr/>
      <dgm:t>
        <a:bodyPr/>
        <a:lstStyle/>
        <a:p>
          <a:endParaRPr lang="es-PE"/>
        </a:p>
      </dgm:t>
    </dgm:pt>
    <dgm:pt modelId="{360BBF68-4992-4520-9144-5B213B4EDAA6}">
      <dgm:prSet phldrT="[Texto]" custT="1"/>
      <dgm:spPr/>
      <dgm:t>
        <a:bodyPr/>
        <a:lstStyle/>
        <a:p>
          <a:r>
            <a:rPr lang="es-PE" sz="700" b="1" dirty="0" smtClean="0"/>
            <a:t>Recursos Humanos</a:t>
          </a:r>
          <a:endParaRPr lang="es-PE" sz="700" b="1" dirty="0"/>
        </a:p>
      </dgm:t>
    </dgm:pt>
    <dgm:pt modelId="{BD0C63EE-1010-4FB5-944F-E9D19EADA26D}" type="parTrans" cxnId="{55F6B6C9-3530-4C6F-97FF-7F78DFC0D915}">
      <dgm:prSet/>
      <dgm:spPr/>
      <dgm:t>
        <a:bodyPr/>
        <a:lstStyle/>
        <a:p>
          <a:endParaRPr lang="es-PE"/>
        </a:p>
      </dgm:t>
    </dgm:pt>
    <dgm:pt modelId="{C7096FF6-EDFE-4A64-9BDF-1DD4EDFB3037}" type="sibTrans" cxnId="{55F6B6C9-3530-4C6F-97FF-7F78DFC0D915}">
      <dgm:prSet/>
      <dgm:spPr/>
      <dgm:t>
        <a:bodyPr/>
        <a:lstStyle/>
        <a:p>
          <a:endParaRPr lang="es-PE"/>
        </a:p>
      </dgm:t>
    </dgm:pt>
    <dgm:pt modelId="{7479669B-30C5-4E9D-8A1A-FF9640E0145F}">
      <dgm:prSet phldrT="[Texto]" custT="1"/>
      <dgm:spPr/>
      <dgm:t>
        <a:bodyPr/>
        <a:lstStyle/>
        <a:p>
          <a:r>
            <a:rPr lang="es-PE" sz="700" b="1" dirty="0" smtClean="0"/>
            <a:t>Ventas</a:t>
          </a:r>
          <a:endParaRPr lang="es-PE" sz="700" b="1" dirty="0"/>
        </a:p>
      </dgm:t>
    </dgm:pt>
    <dgm:pt modelId="{242E278E-1A3B-40C9-BD6D-CF6F5A0509E7}" type="parTrans" cxnId="{FD4E2708-DC46-4C96-A55F-78CF7B21C7F0}">
      <dgm:prSet/>
      <dgm:spPr/>
      <dgm:t>
        <a:bodyPr/>
        <a:lstStyle/>
        <a:p>
          <a:endParaRPr lang="es-PE"/>
        </a:p>
      </dgm:t>
    </dgm:pt>
    <dgm:pt modelId="{831DBCBA-EEEE-434B-B817-ED0ED245551E}" type="sibTrans" cxnId="{FD4E2708-DC46-4C96-A55F-78CF7B21C7F0}">
      <dgm:prSet/>
      <dgm:spPr/>
      <dgm:t>
        <a:bodyPr/>
        <a:lstStyle/>
        <a:p>
          <a:endParaRPr lang="es-PE"/>
        </a:p>
      </dgm:t>
    </dgm:pt>
    <dgm:pt modelId="{9C6B0E50-7F53-40D6-89FA-48527B1C622D}" type="pres">
      <dgm:prSet presAssocID="{83F76650-0EAB-42B5-9ED7-8E2DED52141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1953876-9AB4-4233-A3F6-E0EDFDAACD53}" type="pres">
      <dgm:prSet presAssocID="{43BDD52F-F912-4C8E-B2EC-63D497B26FAA}" presName="centerShape" presStyleLbl="node0" presStyleIdx="0" presStyleCnt="1"/>
      <dgm:spPr/>
      <dgm:t>
        <a:bodyPr/>
        <a:lstStyle/>
        <a:p>
          <a:endParaRPr lang="es-PE"/>
        </a:p>
      </dgm:t>
    </dgm:pt>
    <dgm:pt modelId="{D7A171F9-AD3F-4469-8010-B6ED80F486E9}" type="pres">
      <dgm:prSet presAssocID="{DBC2AEBF-16DA-43C6-8902-C8A31BE70B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F0D84B-D067-4A7E-81A9-82EA4EB0BFDE}" type="pres">
      <dgm:prSet presAssocID="{DBC2AEBF-16DA-43C6-8902-C8A31BE70BC4}" presName="dummy" presStyleCnt="0"/>
      <dgm:spPr/>
    </dgm:pt>
    <dgm:pt modelId="{35E9BBAA-A342-448B-B9C3-159120D21733}" type="pres">
      <dgm:prSet presAssocID="{52DB40EB-2149-4A3C-A778-2973546B93ED}" presName="sibTrans" presStyleLbl="sibTrans2D1" presStyleIdx="0" presStyleCnt="4"/>
      <dgm:spPr/>
    </dgm:pt>
    <dgm:pt modelId="{C51C8A5F-2764-4F19-AFC4-55BCD81DBB6A}" type="pres">
      <dgm:prSet presAssocID="{55BE7381-6A80-42A4-BD42-EA2B593C5912}" presName="node" presStyleLbl="node1" presStyleIdx="1" presStyleCnt="4">
        <dgm:presLayoutVars>
          <dgm:bulletEnabled val="1"/>
        </dgm:presLayoutVars>
      </dgm:prSet>
      <dgm:spPr/>
    </dgm:pt>
    <dgm:pt modelId="{86FCBFA2-7495-41D5-88AD-C80B40FA53C7}" type="pres">
      <dgm:prSet presAssocID="{55BE7381-6A80-42A4-BD42-EA2B593C5912}" presName="dummy" presStyleCnt="0"/>
      <dgm:spPr/>
    </dgm:pt>
    <dgm:pt modelId="{F9946A88-35D3-4523-A2A5-302E1B0C915B}" type="pres">
      <dgm:prSet presAssocID="{647E5FC9-AF05-4C37-AAB3-922F90B98175}" presName="sibTrans" presStyleLbl="sibTrans2D1" presStyleIdx="1" presStyleCnt="4"/>
      <dgm:spPr/>
    </dgm:pt>
    <dgm:pt modelId="{7855B3C6-42BB-439C-A3D3-A8C77FA5BB26}" type="pres">
      <dgm:prSet presAssocID="{360BBF68-4992-4520-9144-5B213B4EDAA6}" presName="node" presStyleLbl="node1" presStyleIdx="2" presStyleCnt="4">
        <dgm:presLayoutVars>
          <dgm:bulletEnabled val="1"/>
        </dgm:presLayoutVars>
      </dgm:prSet>
      <dgm:spPr/>
    </dgm:pt>
    <dgm:pt modelId="{98CF6C92-6D0F-4A58-B19A-114FBDD9BB31}" type="pres">
      <dgm:prSet presAssocID="{360BBF68-4992-4520-9144-5B213B4EDAA6}" presName="dummy" presStyleCnt="0"/>
      <dgm:spPr/>
    </dgm:pt>
    <dgm:pt modelId="{8338BB76-1506-47BA-8AC8-CF52C25BF27F}" type="pres">
      <dgm:prSet presAssocID="{C7096FF6-EDFE-4A64-9BDF-1DD4EDFB3037}" presName="sibTrans" presStyleLbl="sibTrans2D1" presStyleIdx="2" presStyleCnt="4"/>
      <dgm:spPr/>
    </dgm:pt>
    <dgm:pt modelId="{C4E81DAA-1D53-4BEB-AB90-2AAF92731270}" type="pres">
      <dgm:prSet presAssocID="{7479669B-30C5-4E9D-8A1A-FF9640E0145F}" presName="node" presStyleLbl="node1" presStyleIdx="3" presStyleCnt="4">
        <dgm:presLayoutVars>
          <dgm:bulletEnabled val="1"/>
        </dgm:presLayoutVars>
      </dgm:prSet>
      <dgm:spPr/>
    </dgm:pt>
    <dgm:pt modelId="{E3DDED1A-AFFF-434E-B42C-23413D12BBBB}" type="pres">
      <dgm:prSet presAssocID="{7479669B-30C5-4E9D-8A1A-FF9640E0145F}" presName="dummy" presStyleCnt="0"/>
      <dgm:spPr/>
    </dgm:pt>
    <dgm:pt modelId="{82F0FD65-2054-4386-9F1F-4D3CED346ED3}" type="pres">
      <dgm:prSet presAssocID="{831DBCBA-EEEE-434B-B817-ED0ED245551E}" presName="sibTrans" presStyleLbl="sibTrans2D1" presStyleIdx="3" presStyleCnt="4"/>
      <dgm:spPr/>
    </dgm:pt>
  </dgm:ptLst>
  <dgm:cxnLst>
    <dgm:cxn modelId="{D7F5306F-F236-452E-93F7-6183D1DC6B6E}" type="presOf" srcId="{DBC2AEBF-16DA-43C6-8902-C8A31BE70BC4}" destId="{D7A171F9-AD3F-4469-8010-B6ED80F486E9}" srcOrd="0" destOrd="0" presId="urn:microsoft.com/office/officeart/2005/8/layout/radial6"/>
    <dgm:cxn modelId="{BD2A22AB-E296-4CFE-96F5-6E5817B9E29D}" type="presOf" srcId="{831DBCBA-EEEE-434B-B817-ED0ED245551E}" destId="{82F0FD65-2054-4386-9F1F-4D3CED346ED3}" srcOrd="0" destOrd="0" presId="urn:microsoft.com/office/officeart/2005/8/layout/radial6"/>
    <dgm:cxn modelId="{55750FA4-E973-4A82-9793-E8BECC0894B8}" srcId="{43BDD52F-F912-4C8E-B2EC-63D497B26FAA}" destId="{DBC2AEBF-16DA-43C6-8902-C8A31BE70BC4}" srcOrd="0" destOrd="0" parTransId="{456E101B-7DA2-40A2-AE11-C73F4EF65128}" sibTransId="{52DB40EB-2149-4A3C-A778-2973546B93ED}"/>
    <dgm:cxn modelId="{55F6B6C9-3530-4C6F-97FF-7F78DFC0D915}" srcId="{43BDD52F-F912-4C8E-B2EC-63D497B26FAA}" destId="{360BBF68-4992-4520-9144-5B213B4EDAA6}" srcOrd="2" destOrd="0" parTransId="{BD0C63EE-1010-4FB5-944F-E9D19EADA26D}" sibTransId="{C7096FF6-EDFE-4A64-9BDF-1DD4EDFB3037}"/>
    <dgm:cxn modelId="{17A68AEF-1630-4CF2-9639-F599DDC5EF92}" type="presOf" srcId="{55BE7381-6A80-42A4-BD42-EA2B593C5912}" destId="{C51C8A5F-2764-4F19-AFC4-55BCD81DBB6A}" srcOrd="0" destOrd="0" presId="urn:microsoft.com/office/officeart/2005/8/layout/radial6"/>
    <dgm:cxn modelId="{5D33CBE6-F6CF-4F24-BB77-537EB939ED0B}" type="presOf" srcId="{647E5FC9-AF05-4C37-AAB3-922F90B98175}" destId="{F9946A88-35D3-4523-A2A5-302E1B0C915B}" srcOrd="0" destOrd="0" presId="urn:microsoft.com/office/officeart/2005/8/layout/radial6"/>
    <dgm:cxn modelId="{3DF9622F-EF74-461D-ADBA-2CC725871272}" type="presOf" srcId="{360BBF68-4992-4520-9144-5B213B4EDAA6}" destId="{7855B3C6-42BB-439C-A3D3-A8C77FA5BB26}" srcOrd="0" destOrd="0" presId="urn:microsoft.com/office/officeart/2005/8/layout/radial6"/>
    <dgm:cxn modelId="{085C871A-E492-4D83-B2AC-C79D206C278F}" srcId="{43BDD52F-F912-4C8E-B2EC-63D497B26FAA}" destId="{55BE7381-6A80-42A4-BD42-EA2B593C5912}" srcOrd="1" destOrd="0" parTransId="{49112961-535A-47BA-8C5C-851C0797AA4D}" sibTransId="{647E5FC9-AF05-4C37-AAB3-922F90B98175}"/>
    <dgm:cxn modelId="{160CF6A5-0DB6-471E-9047-864BE0409C43}" type="presOf" srcId="{83F76650-0EAB-42B5-9ED7-8E2DED52141D}" destId="{9C6B0E50-7F53-40D6-89FA-48527B1C622D}" srcOrd="0" destOrd="0" presId="urn:microsoft.com/office/officeart/2005/8/layout/radial6"/>
    <dgm:cxn modelId="{6D76E265-CF25-47EA-BC90-36DB8CC9E996}" type="presOf" srcId="{C7096FF6-EDFE-4A64-9BDF-1DD4EDFB3037}" destId="{8338BB76-1506-47BA-8AC8-CF52C25BF27F}" srcOrd="0" destOrd="0" presId="urn:microsoft.com/office/officeart/2005/8/layout/radial6"/>
    <dgm:cxn modelId="{FD4E2708-DC46-4C96-A55F-78CF7B21C7F0}" srcId="{43BDD52F-F912-4C8E-B2EC-63D497B26FAA}" destId="{7479669B-30C5-4E9D-8A1A-FF9640E0145F}" srcOrd="3" destOrd="0" parTransId="{242E278E-1A3B-40C9-BD6D-CF6F5A0509E7}" sibTransId="{831DBCBA-EEEE-434B-B817-ED0ED245551E}"/>
    <dgm:cxn modelId="{79ECA829-4B42-4102-BC5C-14C5BE1DCE1A}" type="presOf" srcId="{43BDD52F-F912-4C8E-B2EC-63D497B26FAA}" destId="{91953876-9AB4-4233-A3F6-E0EDFDAACD53}" srcOrd="0" destOrd="0" presId="urn:microsoft.com/office/officeart/2005/8/layout/radial6"/>
    <dgm:cxn modelId="{6583A07D-8DA2-4E7B-8510-ED15146D0786}" type="presOf" srcId="{52DB40EB-2149-4A3C-A778-2973546B93ED}" destId="{35E9BBAA-A342-448B-B9C3-159120D21733}" srcOrd="0" destOrd="0" presId="urn:microsoft.com/office/officeart/2005/8/layout/radial6"/>
    <dgm:cxn modelId="{F9AB9C43-30CF-48BA-9A0F-EE01CDDCC0D4}" type="presOf" srcId="{7479669B-30C5-4E9D-8A1A-FF9640E0145F}" destId="{C4E81DAA-1D53-4BEB-AB90-2AAF92731270}" srcOrd="0" destOrd="0" presId="urn:microsoft.com/office/officeart/2005/8/layout/radial6"/>
    <dgm:cxn modelId="{57245A56-2910-4B1A-95F5-B0974E26DBF0}" srcId="{83F76650-0EAB-42B5-9ED7-8E2DED52141D}" destId="{43BDD52F-F912-4C8E-B2EC-63D497B26FAA}" srcOrd="0" destOrd="0" parTransId="{2E603175-A0E7-4A9C-9373-FF0F4DDE9A00}" sibTransId="{FAA4C7AB-0054-4A91-8C5C-3DA319ABEBDB}"/>
    <dgm:cxn modelId="{35D8CA7D-BEC4-445F-92F0-B7A829BC5424}" type="presParOf" srcId="{9C6B0E50-7F53-40D6-89FA-48527B1C622D}" destId="{91953876-9AB4-4233-A3F6-E0EDFDAACD53}" srcOrd="0" destOrd="0" presId="urn:microsoft.com/office/officeart/2005/8/layout/radial6"/>
    <dgm:cxn modelId="{14091E48-3CE8-4043-86B8-3EC7E6E521D0}" type="presParOf" srcId="{9C6B0E50-7F53-40D6-89FA-48527B1C622D}" destId="{D7A171F9-AD3F-4469-8010-B6ED80F486E9}" srcOrd="1" destOrd="0" presId="urn:microsoft.com/office/officeart/2005/8/layout/radial6"/>
    <dgm:cxn modelId="{3095C579-A7F9-4048-95A0-A128B0390076}" type="presParOf" srcId="{9C6B0E50-7F53-40D6-89FA-48527B1C622D}" destId="{96F0D84B-D067-4A7E-81A9-82EA4EB0BFDE}" srcOrd="2" destOrd="0" presId="urn:microsoft.com/office/officeart/2005/8/layout/radial6"/>
    <dgm:cxn modelId="{33609FAA-3891-428E-8FB0-F448C6DC385F}" type="presParOf" srcId="{9C6B0E50-7F53-40D6-89FA-48527B1C622D}" destId="{35E9BBAA-A342-448B-B9C3-159120D21733}" srcOrd="3" destOrd="0" presId="urn:microsoft.com/office/officeart/2005/8/layout/radial6"/>
    <dgm:cxn modelId="{3E79DA4C-6F35-4260-B259-4DA037B4E233}" type="presParOf" srcId="{9C6B0E50-7F53-40D6-89FA-48527B1C622D}" destId="{C51C8A5F-2764-4F19-AFC4-55BCD81DBB6A}" srcOrd="4" destOrd="0" presId="urn:microsoft.com/office/officeart/2005/8/layout/radial6"/>
    <dgm:cxn modelId="{1B2EC697-2CF3-433C-888E-E6127E729FEF}" type="presParOf" srcId="{9C6B0E50-7F53-40D6-89FA-48527B1C622D}" destId="{86FCBFA2-7495-41D5-88AD-C80B40FA53C7}" srcOrd="5" destOrd="0" presId="urn:microsoft.com/office/officeart/2005/8/layout/radial6"/>
    <dgm:cxn modelId="{10EBC110-D668-4397-80BC-3BDF4930726C}" type="presParOf" srcId="{9C6B0E50-7F53-40D6-89FA-48527B1C622D}" destId="{F9946A88-35D3-4523-A2A5-302E1B0C915B}" srcOrd="6" destOrd="0" presId="urn:microsoft.com/office/officeart/2005/8/layout/radial6"/>
    <dgm:cxn modelId="{3D652410-7377-4AC2-8FC5-DBDE909D733E}" type="presParOf" srcId="{9C6B0E50-7F53-40D6-89FA-48527B1C622D}" destId="{7855B3C6-42BB-439C-A3D3-A8C77FA5BB26}" srcOrd="7" destOrd="0" presId="urn:microsoft.com/office/officeart/2005/8/layout/radial6"/>
    <dgm:cxn modelId="{B014525B-1EFD-4046-85AD-9B369C6DAA90}" type="presParOf" srcId="{9C6B0E50-7F53-40D6-89FA-48527B1C622D}" destId="{98CF6C92-6D0F-4A58-B19A-114FBDD9BB31}" srcOrd="8" destOrd="0" presId="urn:microsoft.com/office/officeart/2005/8/layout/radial6"/>
    <dgm:cxn modelId="{1B1FE631-62B2-4A99-B89B-EC214433CE52}" type="presParOf" srcId="{9C6B0E50-7F53-40D6-89FA-48527B1C622D}" destId="{8338BB76-1506-47BA-8AC8-CF52C25BF27F}" srcOrd="9" destOrd="0" presId="urn:microsoft.com/office/officeart/2005/8/layout/radial6"/>
    <dgm:cxn modelId="{9570500C-D81D-4657-8CE4-32387EE578F1}" type="presParOf" srcId="{9C6B0E50-7F53-40D6-89FA-48527B1C622D}" destId="{C4E81DAA-1D53-4BEB-AB90-2AAF92731270}" srcOrd="10" destOrd="0" presId="urn:microsoft.com/office/officeart/2005/8/layout/radial6"/>
    <dgm:cxn modelId="{5F65C6F3-59CB-46D0-8977-5CBB6BA295F9}" type="presParOf" srcId="{9C6B0E50-7F53-40D6-89FA-48527B1C622D}" destId="{E3DDED1A-AFFF-434E-B42C-23413D12BBBB}" srcOrd="11" destOrd="0" presId="urn:microsoft.com/office/officeart/2005/8/layout/radial6"/>
    <dgm:cxn modelId="{470EE4F1-A809-4A71-BDD0-739ED72FF5AD}" type="presParOf" srcId="{9C6B0E50-7F53-40D6-89FA-48527B1C622D}" destId="{82F0FD65-2054-4386-9F1F-4D3CED346ED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0FD65-2054-4386-9F1F-4D3CED346ED3}">
      <dsp:nvSpPr>
        <dsp:cNvPr id="0" name=""/>
        <dsp:cNvSpPr/>
      </dsp:nvSpPr>
      <dsp:spPr>
        <a:xfrm>
          <a:off x="1841672" y="435147"/>
          <a:ext cx="2907955" cy="2907955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8BB76-1506-47BA-8AC8-CF52C25BF27F}">
      <dsp:nvSpPr>
        <dsp:cNvPr id="0" name=""/>
        <dsp:cNvSpPr/>
      </dsp:nvSpPr>
      <dsp:spPr>
        <a:xfrm>
          <a:off x="1841672" y="435147"/>
          <a:ext cx="2907955" cy="2907955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46A88-35D3-4523-A2A5-302E1B0C915B}">
      <dsp:nvSpPr>
        <dsp:cNvPr id="0" name=""/>
        <dsp:cNvSpPr/>
      </dsp:nvSpPr>
      <dsp:spPr>
        <a:xfrm>
          <a:off x="1841672" y="435147"/>
          <a:ext cx="2907955" cy="2907955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9BBAA-A342-448B-B9C3-159120D21733}">
      <dsp:nvSpPr>
        <dsp:cNvPr id="0" name=""/>
        <dsp:cNvSpPr/>
      </dsp:nvSpPr>
      <dsp:spPr>
        <a:xfrm>
          <a:off x="1841672" y="435147"/>
          <a:ext cx="2907955" cy="2907955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53876-9AB4-4233-A3F6-E0EDFDAACD53}">
      <dsp:nvSpPr>
        <dsp:cNvPr id="0" name=""/>
        <dsp:cNvSpPr/>
      </dsp:nvSpPr>
      <dsp:spPr>
        <a:xfrm>
          <a:off x="2626221" y="1219696"/>
          <a:ext cx="1338857" cy="1338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1" kern="1200" dirty="0" smtClean="0"/>
            <a:t>Sistema de Automatización</a:t>
          </a:r>
          <a:endParaRPr lang="es-PE" sz="900" b="1" kern="1200" dirty="0"/>
        </a:p>
      </dsp:txBody>
      <dsp:txXfrm>
        <a:off x="2822292" y="1415767"/>
        <a:ext cx="946715" cy="946715"/>
      </dsp:txXfrm>
    </dsp:sp>
    <dsp:sp modelId="{D7A171F9-AD3F-4469-8010-B6ED80F486E9}">
      <dsp:nvSpPr>
        <dsp:cNvPr id="0" name=""/>
        <dsp:cNvSpPr/>
      </dsp:nvSpPr>
      <dsp:spPr>
        <a:xfrm>
          <a:off x="2827049" y="286"/>
          <a:ext cx="937200" cy="93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700" b="1" kern="1200" dirty="0" smtClean="0"/>
            <a:t>Almacén</a:t>
          </a:r>
          <a:endParaRPr lang="es-PE" sz="700" b="1" kern="1200" dirty="0"/>
        </a:p>
      </dsp:txBody>
      <dsp:txXfrm>
        <a:off x="2964299" y="137536"/>
        <a:ext cx="662700" cy="662700"/>
      </dsp:txXfrm>
    </dsp:sp>
    <dsp:sp modelId="{C51C8A5F-2764-4F19-AFC4-55BCD81DBB6A}">
      <dsp:nvSpPr>
        <dsp:cNvPr id="0" name=""/>
        <dsp:cNvSpPr/>
      </dsp:nvSpPr>
      <dsp:spPr>
        <a:xfrm>
          <a:off x="4247288" y="1420524"/>
          <a:ext cx="937200" cy="93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700" b="1" kern="1200" dirty="0" smtClean="0"/>
            <a:t>Contabilidad</a:t>
          </a:r>
          <a:endParaRPr lang="es-PE" sz="700" b="1" kern="1200" dirty="0"/>
        </a:p>
      </dsp:txBody>
      <dsp:txXfrm>
        <a:off x="4384538" y="1557774"/>
        <a:ext cx="662700" cy="662700"/>
      </dsp:txXfrm>
    </dsp:sp>
    <dsp:sp modelId="{7855B3C6-42BB-439C-A3D3-A8C77FA5BB26}">
      <dsp:nvSpPr>
        <dsp:cNvPr id="0" name=""/>
        <dsp:cNvSpPr/>
      </dsp:nvSpPr>
      <dsp:spPr>
        <a:xfrm>
          <a:off x="2827049" y="2840763"/>
          <a:ext cx="937200" cy="93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700" b="1" kern="1200" dirty="0" smtClean="0"/>
            <a:t>Recursos Humanos</a:t>
          </a:r>
          <a:endParaRPr lang="es-PE" sz="700" b="1" kern="1200" dirty="0"/>
        </a:p>
      </dsp:txBody>
      <dsp:txXfrm>
        <a:off x="2964299" y="2978013"/>
        <a:ext cx="662700" cy="662700"/>
      </dsp:txXfrm>
    </dsp:sp>
    <dsp:sp modelId="{C4E81DAA-1D53-4BEB-AB90-2AAF92731270}">
      <dsp:nvSpPr>
        <dsp:cNvPr id="0" name=""/>
        <dsp:cNvSpPr/>
      </dsp:nvSpPr>
      <dsp:spPr>
        <a:xfrm>
          <a:off x="1406811" y="1420524"/>
          <a:ext cx="937200" cy="93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700" b="1" kern="1200" dirty="0" smtClean="0"/>
            <a:t>Ventas</a:t>
          </a:r>
          <a:endParaRPr lang="es-PE" sz="700" b="1" kern="1200" dirty="0"/>
        </a:p>
      </dsp:txBody>
      <dsp:txXfrm>
        <a:off x="1544061" y="1557774"/>
        <a:ext cx="662700" cy="66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2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85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199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79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4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208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6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957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58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88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82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02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6510-1CE2-4032-BB71-8A3EA0257B0C}" type="datetimeFigureOut">
              <a:rPr lang="es-PE" smtClean="0"/>
              <a:t>01/10/2015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59E5AD-9893-41CB-82B7-DFE180262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30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gi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profile_images/558018653279371264/fmL6NdX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8" b="13920"/>
          <a:stretch/>
        </p:blipFill>
        <p:spPr bwMode="auto">
          <a:xfrm>
            <a:off x="2483768" y="2564904"/>
            <a:ext cx="4680520" cy="349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51720" y="692696"/>
            <a:ext cx="5544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 DE AUTOMATIZACIÓN</a:t>
            </a:r>
            <a:endParaRPr lang="es-PE" sz="4400" b="1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6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89198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PE" dirty="0" smtClean="0"/>
              <a:t>Yanira </a:t>
            </a:r>
            <a:r>
              <a:rPr lang="es-PE" dirty="0" err="1" smtClean="0"/>
              <a:t>Gutierrez</a:t>
            </a:r>
            <a:endParaRPr lang="es-PE" dirty="0" smtClean="0"/>
          </a:p>
          <a:p>
            <a:pPr algn="r"/>
            <a:r>
              <a:rPr lang="es-PE" dirty="0" smtClean="0"/>
              <a:t>Diego Ruiz</a:t>
            </a:r>
          </a:p>
          <a:p>
            <a:pPr algn="r"/>
            <a:r>
              <a:rPr lang="es-PE" dirty="0" smtClean="0"/>
              <a:t>Midori Guerrero</a:t>
            </a:r>
          </a:p>
          <a:p>
            <a:pPr algn="r"/>
            <a:r>
              <a:rPr lang="es-PE" dirty="0" smtClean="0"/>
              <a:t>Miguel Yengle</a:t>
            </a:r>
          </a:p>
          <a:p>
            <a:pPr algn="r"/>
            <a:r>
              <a:rPr lang="es-PE" dirty="0" smtClean="0"/>
              <a:t>Andrea </a:t>
            </a:r>
            <a:r>
              <a:rPr lang="es-PE" dirty="0" err="1" smtClean="0"/>
              <a:t>Valentin</a:t>
            </a:r>
            <a:endParaRPr lang="es-PE" dirty="0" smtClean="0"/>
          </a:p>
          <a:p>
            <a:pPr algn="r"/>
            <a:endParaRPr lang="es-PE" dirty="0" smtClean="0"/>
          </a:p>
          <a:p>
            <a:pPr algn="r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2157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60648"/>
            <a:ext cx="6376752" cy="1143000"/>
          </a:xfrm>
        </p:spPr>
        <p:txBody>
          <a:bodyPr>
            <a:noAutofit/>
          </a:bodyPr>
          <a:lstStyle/>
          <a:p>
            <a:pPr algn="ctr"/>
            <a:r>
              <a:rPr lang="es-PE" sz="3600" b="1" dirty="0" smtClean="0"/>
              <a:t>DATOS DE LA EMPRESA CRISOL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7818072" cy="480060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Razón Social:</a:t>
            </a:r>
            <a:r>
              <a:rPr lang="es-ES" dirty="0"/>
              <a:t>		</a:t>
            </a:r>
            <a:r>
              <a:rPr lang="es-ES" dirty="0" smtClean="0"/>
              <a:t>	LIBRERIAS </a:t>
            </a:r>
            <a:r>
              <a:rPr lang="es-ES" dirty="0"/>
              <a:t>CRISOL S.A.C.</a:t>
            </a:r>
            <a:endParaRPr lang="es-PE" dirty="0"/>
          </a:p>
          <a:p>
            <a:pPr algn="just"/>
            <a:r>
              <a:rPr lang="es-ES" b="1" dirty="0"/>
              <a:t>N° RUC:	</a:t>
            </a:r>
            <a:r>
              <a:rPr lang="es-ES" dirty="0"/>
              <a:t>		</a:t>
            </a:r>
            <a:r>
              <a:rPr lang="es-ES" dirty="0" smtClean="0"/>
              <a:t>	20501457869</a:t>
            </a:r>
            <a:endParaRPr lang="es-PE" dirty="0"/>
          </a:p>
          <a:p>
            <a:pPr algn="just"/>
            <a:r>
              <a:rPr lang="es-ES" b="1" dirty="0"/>
              <a:t>Inicio de </a:t>
            </a:r>
            <a:r>
              <a:rPr lang="es-ES" b="1" dirty="0" smtClean="0"/>
              <a:t>Actividades</a:t>
            </a:r>
            <a:r>
              <a:rPr lang="es-ES" dirty="0" smtClean="0"/>
              <a:t>:20 </a:t>
            </a:r>
            <a:r>
              <a:rPr lang="es-ES" dirty="0"/>
              <a:t>/ 01 / 2001</a:t>
            </a:r>
            <a:endParaRPr lang="es-PE" dirty="0"/>
          </a:p>
          <a:p>
            <a:pPr algn="just"/>
            <a:r>
              <a:rPr lang="es-ES" b="1" dirty="0"/>
              <a:t>Página Web:</a:t>
            </a:r>
            <a:r>
              <a:rPr lang="es-ES" dirty="0"/>
              <a:t>		</a:t>
            </a:r>
            <a:r>
              <a:rPr lang="es-ES" dirty="0" smtClean="0"/>
              <a:t>	http</a:t>
            </a:r>
            <a:r>
              <a:rPr lang="es-ES" dirty="0"/>
              <a:t>://www.crisol.com.pe</a:t>
            </a:r>
            <a:endParaRPr lang="es-PE" dirty="0"/>
          </a:p>
          <a:p>
            <a:pPr algn="just"/>
            <a:r>
              <a:rPr lang="es-ES" b="1" dirty="0"/>
              <a:t>Tipo Empresa:	</a:t>
            </a:r>
            <a:r>
              <a:rPr lang="es-ES" dirty="0"/>
              <a:t>	Sociedad Anónima Cerrada</a:t>
            </a:r>
            <a:endParaRPr lang="es-PE" dirty="0"/>
          </a:p>
          <a:p>
            <a:pPr algn="just"/>
            <a:r>
              <a:rPr lang="es-ES" b="1" dirty="0"/>
              <a:t>Condición: 	</a:t>
            </a:r>
            <a:r>
              <a:rPr lang="es-ES" dirty="0"/>
              <a:t>	</a:t>
            </a:r>
            <a:r>
              <a:rPr lang="es-ES" dirty="0" smtClean="0"/>
              <a:t>	Activo</a:t>
            </a:r>
            <a:endParaRPr lang="es-PE" dirty="0"/>
          </a:p>
          <a:p>
            <a:pPr algn="just"/>
            <a:r>
              <a:rPr lang="es-ES" b="1" dirty="0"/>
              <a:t>Actividad Comercial</a:t>
            </a:r>
            <a:r>
              <a:rPr lang="es-ES" dirty="0"/>
              <a:t>:	</a:t>
            </a:r>
            <a:r>
              <a:rPr lang="es-ES" dirty="0" smtClean="0"/>
              <a:t>Otros </a:t>
            </a:r>
            <a:r>
              <a:rPr lang="es-ES" dirty="0"/>
              <a:t>Tipos de Venta al por </a:t>
            </a:r>
            <a:r>
              <a:rPr lang="es-ES" dirty="0" smtClean="0"/>
              <a:t>					Menor</a:t>
            </a:r>
            <a:r>
              <a:rPr lang="es-ES" dirty="0"/>
              <a:t>.</a:t>
            </a:r>
            <a:endParaRPr lang="es-PE" dirty="0"/>
          </a:p>
          <a:p>
            <a:pPr algn="just"/>
            <a:r>
              <a:rPr lang="es-ES" b="1" dirty="0"/>
              <a:t>Dirección Legal:</a:t>
            </a:r>
            <a:r>
              <a:rPr lang="es-ES" dirty="0"/>
              <a:t>		Av. Enrique </a:t>
            </a:r>
            <a:r>
              <a:rPr lang="es-ES" dirty="0" err="1"/>
              <a:t>Canaval</a:t>
            </a:r>
            <a:r>
              <a:rPr lang="es-ES" dirty="0"/>
              <a:t> y </a:t>
            </a:r>
            <a:r>
              <a:rPr lang="es-ES" dirty="0" err="1" smtClean="0"/>
              <a:t>Moreyra</a:t>
            </a:r>
            <a:r>
              <a:rPr lang="es-ES" dirty="0" smtClean="0"/>
              <a:t> Nro</a:t>
            </a:r>
            <a:r>
              <a:rPr lang="es-ES" dirty="0"/>
              <a:t>. </a:t>
            </a:r>
            <a:r>
              <a:rPr lang="es-ES" dirty="0" smtClean="0"/>
              <a:t>480 </a:t>
            </a:r>
            <a:r>
              <a:rPr lang="es-ES" dirty="0" err="1"/>
              <a:t>Int</a:t>
            </a:r>
            <a:r>
              <a:rPr lang="es-ES" dirty="0"/>
              <a:t>. </a:t>
            </a:r>
            <a:r>
              <a:rPr lang="es-ES" dirty="0" smtClean="0"/>
              <a:t>						P.22 </a:t>
            </a:r>
            <a:r>
              <a:rPr lang="es-ES" dirty="0"/>
              <a:t>(</a:t>
            </a:r>
            <a:r>
              <a:rPr lang="es-ES" dirty="0" smtClean="0"/>
              <a:t>Edificio</a:t>
            </a:r>
            <a:r>
              <a:rPr lang="es-PE" dirty="0" smtClean="0"/>
              <a:t> </a:t>
            </a:r>
            <a:r>
              <a:rPr lang="es-ES" dirty="0" err="1" smtClean="0"/>
              <a:t>Chocavento</a:t>
            </a:r>
            <a:r>
              <a:rPr lang="es-ES" dirty="0"/>
              <a:t>) – </a:t>
            </a:r>
            <a:r>
              <a:rPr lang="es-ES" dirty="0" smtClean="0"/>
              <a:t>San </a:t>
            </a:r>
            <a:r>
              <a:rPr lang="es-ES" dirty="0"/>
              <a:t>Isidro</a:t>
            </a:r>
            <a:endParaRPr lang="es-PE" dirty="0"/>
          </a:p>
          <a:p>
            <a:pPr algn="just"/>
            <a:r>
              <a:rPr lang="es-ES" b="1" dirty="0"/>
              <a:t>Teléfonos:	</a:t>
            </a:r>
            <a:r>
              <a:rPr lang="es-ES" dirty="0"/>
              <a:t>	</a:t>
            </a:r>
            <a:r>
              <a:rPr lang="es-ES" dirty="0" smtClean="0"/>
              <a:t>	4671277 - 4673320</a:t>
            </a:r>
            <a:endParaRPr lang="es-PE" dirty="0"/>
          </a:p>
          <a:p>
            <a:pPr algn="just"/>
            <a:r>
              <a:rPr lang="es-ES" b="1" dirty="0"/>
              <a:t>Perfil Librerías Crisol:</a:t>
            </a:r>
            <a:r>
              <a:rPr lang="es-ES" dirty="0"/>
              <a:t>	Empadronada en el Registro </a:t>
            </a:r>
            <a:r>
              <a:rPr lang="es-ES" dirty="0" smtClean="0"/>
              <a:t>					</a:t>
            </a:r>
            <a:r>
              <a:rPr lang="es-ES" dirty="0" smtClean="0"/>
              <a:t>				Nacional </a:t>
            </a:r>
            <a:r>
              <a:rPr lang="es-ES" dirty="0" smtClean="0"/>
              <a:t>de Proveedores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3888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89199" cy="1280890"/>
          </a:xfrm>
        </p:spPr>
        <p:txBody>
          <a:bodyPr/>
          <a:lstStyle/>
          <a:p>
            <a:r>
              <a:rPr lang="es-PE" b="1" dirty="0" smtClean="0"/>
              <a:t>CICLO DEL SISTEMA</a:t>
            </a:r>
            <a:endParaRPr lang="es-PE" b="1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75501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2" descr="http://www.members.tripod.com/aromaticas/Image20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http://1.bp.blogspot.com/-nOaCs_F88O8/TdRqCKawbSI/AAAAAAAAAAQ/3CeuHSHqVvI/s1600/talento_humano_buen_tour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20" y="5620241"/>
            <a:ext cx="1440160" cy="12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ifanimados.com/Gifs-Objetos/Animaciones-Material-de-Oficina/Calculadoras/Lapiz-Calculadora-81012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40968"/>
            <a:ext cx="1296144" cy="9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alproductos.com/index_archivos/imagenes/handshake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 b="16170"/>
          <a:stretch/>
        </p:blipFill>
        <p:spPr bwMode="auto">
          <a:xfrm>
            <a:off x="1979712" y="3042540"/>
            <a:ext cx="132650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elp.sap.com/static/saphelp_470/es/33/607d6b087b11d3b4ac006094b9b121/h-00100170000_image002.gif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21636" r="31161" b="17682"/>
          <a:stretch/>
        </p:blipFill>
        <p:spPr bwMode="auto">
          <a:xfrm>
            <a:off x="5757165" y="1226839"/>
            <a:ext cx="129614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E" sz="3600" b="1" dirty="0" smtClean="0"/>
              <a:t>SISTEMA DE PLANIFICACIÓN EMPRESARIAL CRISOL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276872"/>
            <a:ext cx="7674056" cy="4800600"/>
          </a:xfrm>
        </p:spPr>
        <p:txBody>
          <a:bodyPr>
            <a:normAutofit/>
          </a:bodyPr>
          <a:lstStyle/>
          <a:p>
            <a:pPr algn="just"/>
            <a:r>
              <a:rPr lang="es-PE" sz="2400" dirty="0"/>
              <a:t>Los módulos ha desarrollar son: Almacén, Recursos Humanos, Ventas y Contabilidad.</a:t>
            </a:r>
          </a:p>
          <a:p>
            <a:pPr algn="just"/>
            <a:r>
              <a:rPr lang="es-PE" sz="2400" dirty="0"/>
              <a:t>Este sistema </a:t>
            </a:r>
            <a:r>
              <a:rPr lang="es-PE" sz="2400" dirty="0" smtClean="0"/>
              <a:t>ofrecerá diferentes </a:t>
            </a:r>
            <a:r>
              <a:rPr lang="es-PE" sz="2400" dirty="0" smtClean="0"/>
              <a:t>herramientas para </a:t>
            </a:r>
            <a:r>
              <a:rPr lang="es-PE" sz="2400" dirty="0" smtClean="0"/>
              <a:t>cada uno de los módulos con el objetivo de incrementar </a:t>
            </a:r>
            <a:r>
              <a:rPr lang="es-PE" sz="2400" dirty="0" smtClean="0"/>
              <a:t>la rentabilidad del negocio mediante el control de stock</a:t>
            </a:r>
            <a:r>
              <a:rPr lang="es-PE" sz="2400" dirty="0"/>
              <a:t>. </a:t>
            </a:r>
            <a:endParaRPr lang="es-PE" sz="2400" dirty="0" smtClean="0"/>
          </a:p>
          <a:p>
            <a:pPr algn="just"/>
            <a:r>
              <a:rPr lang="es-PE" sz="2400" dirty="0"/>
              <a:t>Adicionalmente, el sistema </a:t>
            </a:r>
            <a:r>
              <a:rPr lang="es-PE" sz="2400" dirty="0" smtClean="0"/>
              <a:t>servirá para </a:t>
            </a:r>
            <a:r>
              <a:rPr lang="es-PE" sz="2400" dirty="0"/>
              <a:t>automatizar y facilitar las tareas diarias </a:t>
            </a:r>
            <a:r>
              <a:rPr lang="es-PE" sz="2400" dirty="0" smtClean="0"/>
              <a:t>que la </a:t>
            </a:r>
            <a:r>
              <a:rPr lang="es-PE" sz="2400" dirty="0"/>
              <a:t>empresa </a:t>
            </a:r>
            <a:r>
              <a:rPr lang="es-PE" sz="2400" dirty="0" smtClean="0"/>
              <a:t>Crisol requiera en </a:t>
            </a:r>
            <a:r>
              <a:rPr lang="es-PE" sz="2400" dirty="0"/>
              <a:t>cada uno de sus </a:t>
            </a:r>
            <a:r>
              <a:rPr lang="es-PE" sz="2400" dirty="0" smtClean="0"/>
              <a:t>locales.</a:t>
            </a:r>
          </a:p>
        </p:txBody>
      </p:sp>
    </p:spTree>
    <p:extLst>
      <p:ext uri="{BB962C8B-B14F-4D97-AF65-F5344CB8AC3E}">
        <p14:creationId xmlns:p14="http://schemas.microsoft.com/office/powerpoint/2010/main" val="41522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Presentación de Módulos</a:t>
            </a:r>
            <a:endParaRPr lang="es-PE" sz="40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Funcionalidades y tareas.</a:t>
            </a:r>
          </a:p>
        </p:txBody>
      </p:sp>
    </p:spTree>
    <p:extLst>
      <p:ext uri="{BB962C8B-B14F-4D97-AF65-F5344CB8AC3E}">
        <p14:creationId xmlns:p14="http://schemas.microsoft.com/office/powerpoint/2010/main" val="1690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3136392" cy="868958"/>
          </a:xfrm>
        </p:spPr>
        <p:txBody>
          <a:bodyPr/>
          <a:lstStyle/>
          <a:p>
            <a:pPr algn="ctr"/>
            <a:r>
              <a:rPr lang="es-PE" sz="3600" b="1" dirty="0" smtClean="0"/>
              <a:t>ALMACÉN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Registrador de estados de libros</a:t>
            </a:r>
          </a:p>
          <a:p>
            <a:pPr algn="just"/>
            <a:r>
              <a:rPr lang="es-PE" dirty="0" smtClean="0"/>
              <a:t>Buscador de libros</a:t>
            </a:r>
          </a:p>
          <a:p>
            <a:pPr algn="just"/>
            <a:r>
              <a:rPr lang="es-PE" dirty="0" smtClean="0"/>
              <a:t>Registrador de libros nuevos</a:t>
            </a:r>
          </a:p>
          <a:p>
            <a:pPr algn="just"/>
            <a:r>
              <a:rPr lang="es-PE" dirty="0" smtClean="0"/>
              <a:t>Registrador de libros más vendidos</a:t>
            </a:r>
          </a:p>
          <a:p>
            <a:pPr algn="just"/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Permite tener información estadística de la demanda de los productos para predecir el mejor stock </a:t>
            </a:r>
            <a:r>
              <a:rPr lang="es-PE" dirty="0" smtClean="0"/>
              <a:t>e </a:t>
            </a:r>
            <a:r>
              <a:rPr lang="es-PE" dirty="0" smtClean="0"/>
              <a:t>incrementar ganancias.</a:t>
            </a:r>
          </a:p>
        </p:txBody>
      </p:sp>
    </p:spTree>
    <p:extLst>
      <p:ext uri="{BB962C8B-B14F-4D97-AF65-F5344CB8AC3E}">
        <p14:creationId xmlns:p14="http://schemas.microsoft.com/office/powerpoint/2010/main" val="5776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403648" y="620688"/>
            <a:ext cx="5544616" cy="868958"/>
          </a:xfrm>
        </p:spPr>
        <p:txBody>
          <a:bodyPr>
            <a:normAutofit/>
          </a:bodyPr>
          <a:lstStyle/>
          <a:p>
            <a:pPr algn="ctr"/>
            <a:r>
              <a:rPr lang="es-PE" sz="3600" b="1" dirty="0" smtClean="0"/>
              <a:t>RECURSOS HUMANOS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Registrador de empleados</a:t>
            </a:r>
          </a:p>
          <a:p>
            <a:r>
              <a:rPr lang="es-PE" dirty="0" smtClean="0"/>
              <a:t>Mostrador de datos de empleados</a:t>
            </a:r>
          </a:p>
          <a:p>
            <a:r>
              <a:rPr lang="es-PE" dirty="0" smtClean="0"/>
              <a:t>Registrador de desempeño: asistencias y observaciones de empleados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Permite tener un historial de los empleados para saber cómo </a:t>
            </a:r>
            <a:r>
              <a:rPr lang="es-PE" dirty="0" smtClean="0"/>
              <a:t>laborar </a:t>
            </a:r>
            <a:r>
              <a:rPr lang="es-PE" dirty="0" smtClean="0"/>
              <a:t>con </a:t>
            </a:r>
            <a:r>
              <a:rPr lang="es-PE" dirty="0" smtClean="0"/>
              <a:t>ellos.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44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692696"/>
            <a:ext cx="1800200" cy="854968"/>
          </a:xfrm>
        </p:spPr>
        <p:txBody>
          <a:bodyPr>
            <a:normAutofit fontScale="90000"/>
          </a:bodyPr>
          <a:lstStyle/>
          <a:p>
            <a:r>
              <a:rPr lang="es-PE" sz="3600" b="1" dirty="0" smtClean="0"/>
              <a:t>VENTAS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Registrador de clientes</a:t>
            </a:r>
          </a:p>
          <a:p>
            <a:r>
              <a:rPr lang="es-PE" dirty="0" smtClean="0"/>
              <a:t>Mostrador de datos de clientes para contacto</a:t>
            </a:r>
          </a:p>
          <a:p>
            <a:r>
              <a:rPr lang="es-PE" dirty="0" smtClean="0"/>
              <a:t>Registrador de ventas</a:t>
            </a:r>
          </a:p>
          <a:p>
            <a:r>
              <a:rPr lang="es-PE" dirty="0" smtClean="0"/>
              <a:t>Buscador de libros</a:t>
            </a:r>
          </a:p>
          <a:p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Permite conocer a los clientes frecuentes para ofrecer </a:t>
            </a:r>
            <a:r>
              <a:rPr lang="es-PE" dirty="0" smtClean="0"/>
              <a:t>descuentos, conocer los productos con mayor demanda y elaborar campañas publicitarias.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4556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6208" y="692696"/>
            <a:ext cx="3568440" cy="854968"/>
          </a:xfrm>
        </p:spPr>
        <p:txBody>
          <a:bodyPr/>
          <a:lstStyle/>
          <a:p>
            <a:r>
              <a:rPr lang="es-PE" sz="3600" b="1" dirty="0" smtClean="0"/>
              <a:t>CONTABILIDAD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3120" y="2060848"/>
            <a:ext cx="6573336" cy="4069432"/>
          </a:xfrm>
        </p:spPr>
        <p:txBody>
          <a:bodyPr>
            <a:normAutofit/>
          </a:bodyPr>
          <a:lstStyle/>
          <a:p>
            <a:r>
              <a:rPr lang="es-PE" sz="2400" dirty="0" smtClean="0"/>
              <a:t>Mostrador de ventas resumidas</a:t>
            </a:r>
          </a:p>
          <a:p>
            <a:r>
              <a:rPr lang="es-PE" sz="2400" dirty="0" smtClean="0"/>
              <a:t>Pago de planilla</a:t>
            </a:r>
          </a:p>
          <a:p>
            <a:r>
              <a:rPr lang="es-PE" sz="2400" dirty="0" smtClean="0"/>
              <a:t>Resumen de utilidad en el mes</a:t>
            </a:r>
          </a:p>
          <a:p>
            <a:endParaRPr lang="es-PE" sz="2400" dirty="0" smtClean="0"/>
          </a:p>
          <a:p>
            <a:pPr marL="0" indent="0" algn="just">
              <a:buNone/>
            </a:pPr>
            <a:r>
              <a:rPr lang="es-PE" sz="2400" dirty="0" smtClean="0"/>
              <a:t>Permite tener la información </a:t>
            </a:r>
            <a:r>
              <a:rPr lang="es-PE" sz="2400" dirty="0" smtClean="0"/>
              <a:t>contable y financiera sobre </a:t>
            </a:r>
            <a:r>
              <a:rPr lang="es-PE" sz="2400" dirty="0" smtClean="0"/>
              <a:t>las </a:t>
            </a:r>
            <a:r>
              <a:rPr lang="es-PE" sz="2400" dirty="0" smtClean="0"/>
              <a:t>ganancias, movimientos, compras y </a:t>
            </a:r>
            <a:r>
              <a:rPr lang="es-PE" sz="2400" dirty="0" smtClean="0"/>
              <a:t>la rentabilidad de la empresa para poder tomar </a:t>
            </a:r>
            <a:r>
              <a:rPr lang="es-PE" sz="2400" smtClean="0"/>
              <a:t>decisiones financieras correctas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21985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258</Words>
  <Application>Microsoft Office PowerPoint</Application>
  <PresentationFormat>Presentación en pantalla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Aharoni</vt:lpstr>
      <vt:lpstr>Arial</vt:lpstr>
      <vt:lpstr>Century Gothic</vt:lpstr>
      <vt:lpstr>Wingdings 3</vt:lpstr>
      <vt:lpstr>Espiral</vt:lpstr>
      <vt:lpstr>Presentación de PowerPoint</vt:lpstr>
      <vt:lpstr>DATOS DE LA EMPRESA CRISOL</vt:lpstr>
      <vt:lpstr>CICLO DEL SISTEMA</vt:lpstr>
      <vt:lpstr>SISTEMA DE PLANIFICACIÓN EMPRESARIAL CRISOL</vt:lpstr>
      <vt:lpstr>Presentación de Módulos</vt:lpstr>
      <vt:lpstr>ALMACÉN</vt:lpstr>
      <vt:lpstr>RECURSOS HUMANOS</vt:lpstr>
      <vt:lpstr>VENTAS</vt:lpstr>
      <vt:lpstr>CONTABILIDAD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Crisol</dc:title>
  <dc:creator>Jhon Fernando Torres Ticona</dc:creator>
  <cp:lastModifiedBy>Miguel Alexander Yengle Acuña</cp:lastModifiedBy>
  <cp:revision>21</cp:revision>
  <dcterms:created xsi:type="dcterms:W3CDTF">2015-09-30T16:20:40Z</dcterms:created>
  <dcterms:modified xsi:type="dcterms:W3CDTF">2015-10-01T15:03:52Z</dcterms:modified>
</cp:coreProperties>
</file>