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15748000" cx="24384000"/>
  <p:notesSz cx="6858000" cy="9144000"/>
  <p:embeddedFontLst>
    <p:embeddedFont>
      <p:font typeface="Helvetica Neue"/>
      <p:regular r:id="rId38"/>
      <p:bold r:id="rId39"/>
      <p:italic r:id="rId40"/>
      <p:boldItalic r:id="rId41"/>
    </p:embeddedFont>
    <p:embeddedFont>
      <p:font typeface="Helvetica Neue Light"/>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960">
          <p15:clr>
            <a:srgbClr val="A4A3A4"/>
          </p15:clr>
        </p15:guide>
        <p15:guide id="2" pos="7680">
          <p15:clr>
            <a:srgbClr val="A4A3A4"/>
          </p15:clr>
        </p15:guide>
      </p15:sldGuideLst>
    </p:ext>
    <p:ext uri="http://customooxmlschemas.google.com/">
      <go:slidesCustomData xmlns:go="http://customooxmlschemas.google.com/" r:id="rId46" roundtripDataSignature="AMtx7mir9rzDBJM9o8L3nyHM+HINnF1o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55144F-629A-4FCB-89D6-4CE1BBD24ADF}">
  <a:tblStyle styleId="{3655144F-629A-4FCB-89D6-4CE1BBD24ADF}"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3"/>
          </a:solidFill>
        </a:fill>
      </a:tcStyle>
    </a:wholeTbl>
    <a:band1H>
      <a:tcTxStyle/>
      <a:tcStyle>
        <a:fill>
          <a:solidFill>
            <a:srgbClr val="CAD5E6"/>
          </a:solidFill>
        </a:fill>
      </a:tcStyle>
    </a:band1H>
    <a:band2H>
      <a:tcTxStyle/>
    </a:band2H>
    <a:band1V>
      <a:tcTxStyle/>
      <a:tcStyle>
        <a:fill>
          <a:solidFill>
            <a:srgbClr val="CAD5E6"/>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960" orient="horz"/>
        <p:guide pos="76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italic.fntdata"/><Relationship Id="rId20" Type="http://schemas.openxmlformats.org/officeDocument/2006/relationships/slide" Target="slides/slide14.xml"/><Relationship Id="rId42" Type="http://schemas.openxmlformats.org/officeDocument/2006/relationships/font" Target="fonts/HelveticaNeueLight-regular.fntdata"/><Relationship Id="rId41" Type="http://schemas.openxmlformats.org/officeDocument/2006/relationships/font" Target="fonts/HelveticaNeue-boldItalic.fntdata"/><Relationship Id="rId22" Type="http://schemas.openxmlformats.org/officeDocument/2006/relationships/slide" Target="slides/slide16.xml"/><Relationship Id="rId44" Type="http://schemas.openxmlformats.org/officeDocument/2006/relationships/font" Target="fonts/HelveticaNeueLight-italic.fntdata"/><Relationship Id="rId21" Type="http://schemas.openxmlformats.org/officeDocument/2006/relationships/slide" Target="slides/slide15.xml"/><Relationship Id="rId43" Type="http://schemas.openxmlformats.org/officeDocument/2006/relationships/font" Target="fonts/HelveticaNeueLight-bold.fntdata"/><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HelveticaNeue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HelveticaNeue-bold.fntdata"/><Relationship Id="rId16" Type="http://schemas.openxmlformats.org/officeDocument/2006/relationships/slide" Target="slides/slide10.xml"/><Relationship Id="rId38" Type="http://schemas.openxmlformats.org/officeDocument/2006/relationships/font" Target="fonts/HelveticaNeu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2" name="Google Shape;42;p1: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 name="Google Shape;109;p5: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25" name="Google Shape;125;p6: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39" name="Google Shape;139;p7: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54" name="Google Shape;154;p8: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9" name="Google Shape;169;p9: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82" name="Google Shape;182;p10: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92" name="Google Shape;192;p11: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05" name="Google Shape;205;p12: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20" name="Google Shape;220;p13: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36" name="Google Shape;236;p14: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49" name="Google Shape;49;p2: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52" name="Google Shape;252;p15: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67" name="Google Shape;267;p16: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82" name="Google Shape;282;p17: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295" name="Google Shape;295;p18: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06" name="Google Shape;306;p19: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16" name="Google Shape;316;p20: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28" name="Google Shape;328;p21: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39" name="Google Shape;339;p22: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49" name="Google Shape;349;p23: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59" name="Google Shape;359;p24: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379cade216_3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379cade216_3_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69" name="Google Shape;369;p25: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377" name="Google Shape;377;p26: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379cade216_3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379cade216_3_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37908ecc01_0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37908ecc01_0_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379cade216_3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379cade216_3_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79cade216_3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79cade216_3_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86" name="Google Shape;86;p3: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99" name="Google Shape;99;p4:notes"/>
          <p:cNvSpPr/>
          <p:nvPr>
            <p:ph idx="2" type="sldImg"/>
          </p:nvPr>
        </p:nvSpPr>
        <p:spPr>
          <a:xfrm>
            <a:off x="774700" y="685800"/>
            <a:ext cx="5308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subtítulo" type="title">
  <p:cSld name="TITLE">
    <p:spTree>
      <p:nvGrpSpPr>
        <p:cNvPr id="9" name="Shape 9"/>
        <p:cNvGrpSpPr/>
        <p:nvPr/>
      </p:nvGrpSpPr>
      <p:grpSpPr>
        <a:xfrm>
          <a:off x="0" y="0"/>
          <a:ext cx="0" cy="0"/>
          <a:chOff x="0" y="0"/>
          <a:chExt cx="0" cy="0"/>
        </a:xfrm>
      </p:grpSpPr>
      <p:sp>
        <p:nvSpPr>
          <p:cNvPr id="10" name="Google Shape;10;p28"/>
          <p:cNvSpPr txBox="1"/>
          <p:nvPr>
            <p:ph type="title"/>
          </p:nvPr>
        </p:nvSpPr>
        <p:spPr>
          <a:xfrm>
            <a:off x="4833937" y="3319859"/>
            <a:ext cx="14716126" cy="4643438"/>
          </a:xfrm>
          <a:prstGeom prst="rect">
            <a:avLst/>
          </a:prstGeom>
          <a:noFill/>
          <a:ln>
            <a:noFill/>
          </a:ln>
        </p:spPr>
        <p:txBody>
          <a:bodyPr anchorCtr="0" anchor="b"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1" name="Google Shape;11;p28"/>
          <p:cNvSpPr txBox="1"/>
          <p:nvPr>
            <p:ph idx="1" type="body"/>
          </p:nvPr>
        </p:nvSpPr>
        <p:spPr>
          <a:xfrm>
            <a:off x="4833937" y="8088312"/>
            <a:ext cx="14716126" cy="158948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800"/>
              <a:buFont typeface="Helvetica Neue"/>
              <a:buNone/>
              <a:defRPr sz="5800"/>
            </a:lvl1pPr>
            <a:lvl2pPr indent="-228600" lvl="1" marL="914400" algn="ctr">
              <a:lnSpc>
                <a:spcPct val="100000"/>
              </a:lnSpc>
              <a:spcBef>
                <a:spcPts val="0"/>
              </a:spcBef>
              <a:spcAft>
                <a:spcPts val="0"/>
              </a:spcAft>
              <a:buClr>
                <a:srgbClr val="FFFFFF"/>
              </a:buClr>
              <a:buSzPts val="5800"/>
              <a:buFont typeface="Helvetica Neue"/>
              <a:buNone/>
              <a:defRPr sz="5800"/>
            </a:lvl2pPr>
            <a:lvl3pPr indent="-228600" lvl="2" marL="1371600" algn="ctr">
              <a:lnSpc>
                <a:spcPct val="100000"/>
              </a:lnSpc>
              <a:spcBef>
                <a:spcPts val="0"/>
              </a:spcBef>
              <a:spcAft>
                <a:spcPts val="0"/>
              </a:spcAft>
              <a:buClr>
                <a:srgbClr val="FFFFFF"/>
              </a:buClr>
              <a:buSzPts val="5800"/>
              <a:buFont typeface="Helvetica Neue"/>
              <a:buNone/>
              <a:defRPr sz="5800"/>
            </a:lvl3pPr>
            <a:lvl4pPr indent="-228600" lvl="3" marL="1828800" algn="ctr">
              <a:lnSpc>
                <a:spcPct val="100000"/>
              </a:lnSpc>
              <a:spcBef>
                <a:spcPts val="0"/>
              </a:spcBef>
              <a:spcAft>
                <a:spcPts val="0"/>
              </a:spcAft>
              <a:buClr>
                <a:srgbClr val="FFFFFF"/>
              </a:buClr>
              <a:buSzPts val="5800"/>
              <a:buFont typeface="Helvetica Neue"/>
              <a:buNone/>
              <a:defRPr sz="5800"/>
            </a:lvl4pPr>
            <a:lvl5pPr indent="-228600" lvl="4" marL="2286000" algn="ctr">
              <a:lnSpc>
                <a:spcPct val="100000"/>
              </a:lnSpc>
              <a:spcBef>
                <a:spcPts val="0"/>
              </a:spcBef>
              <a:spcAft>
                <a:spcPts val="0"/>
              </a:spcAft>
              <a:buClr>
                <a:srgbClr val="FFFFFF"/>
              </a:buClr>
              <a:buSzPts val="5800"/>
              <a:buFont typeface="Helvetica Neue"/>
              <a:buNone/>
              <a:defRPr sz="58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2" name="Google Shape;12;p28"/>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arriba)">
  <p:cSld name="Título (arriba)">
    <p:spTree>
      <p:nvGrpSpPr>
        <p:cNvPr id="13" name="Shape 13"/>
        <p:cNvGrpSpPr/>
        <p:nvPr/>
      </p:nvGrpSpPr>
      <p:grpSpPr>
        <a:xfrm>
          <a:off x="0" y="0"/>
          <a:ext cx="0" cy="0"/>
          <a:chOff x="0" y="0"/>
          <a:chExt cx="0" cy="0"/>
        </a:xfrm>
      </p:grpSpPr>
      <p:sp>
        <p:nvSpPr>
          <p:cNvPr id="14" name="Google Shape;14;p29"/>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5" name="Google Shape;15;p29"/>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viñetas">
  <p:cSld name="Título y viñetas">
    <p:spTree>
      <p:nvGrpSpPr>
        <p:cNvPr id="16" name="Shape 16"/>
        <p:cNvGrpSpPr/>
        <p:nvPr/>
      </p:nvGrpSpPr>
      <p:grpSpPr>
        <a:xfrm>
          <a:off x="0" y="0"/>
          <a:ext cx="0" cy="0"/>
          <a:chOff x="0" y="0"/>
          <a:chExt cx="0" cy="0"/>
        </a:xfrm>
      </p:grpSpPr>
      <p:sp>
        <p:nvSpPr>
          <p:cNvPr id="17" name="Google Shape;17;p30"/>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18" name="Google Shape;18;p30"/>
          <p:cNvSpPr txBox="1"/>
          <p:nvPr>
            <p:ph idx="1" type="body"/>
          </p:nvPr>
        </p:nvSpPr>
        <p:spPr>
          <a:xfrm>
            <a:off x="4387453" y="4659312"/>
            <a:ext cx="15609095" cy="8840392"/>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19" name="Google Shape;19;p30"/>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iñetas y foto">
  <p:cSld name="Título, viñetas y foto">
    <p:spTree>
      <p:nvGrpSpPr>
        <p:cNvPr id="20" name="Shape 20"/>
        <p:cNvGrpSpPr/>
        <p:nvPr/>
      </p:nvGrpSpPr>
      <p:grpSpPr>
        <a:xfrm>
          <a:off x="0" y="0"/>
          <a:ext cx="0" cy="0"/>
          <a:chOff x="0" y="0"/>
          <a:chExt cx="0" cy="0"/>
        </a:xfrm>
      </p:grpSpPr>
      <p:sp>
        <p:nvSpPr>
          <p:cNvPr id="21" name="Google Shape;21;p31"/>
          <p:cNvSpPr/>
          <p:nvPr>
            <p:ph idx="2" type="pic"/>
          </p:nvPr>
        </p:nvSpPr>
        <p:spPr>
          <a:xfrm>
            <a:off x="12495609" y="4659312"/>
            <a:ext cx="7500938" cy="8840392"/>
          </a:xfrm>
          <a:prstGeom prst="rect">
            <a:avLst/>
          </a:prstGeom>
          <a:noFill/>
          <a:ln>
            <a:noFill/>
          </a:ln>
        </p:spPr>
      </p:sp>
      <p:sp>
        <p:nvSpPr>
          <p:cNvPr id="22" name="Google Shape;22;p31"/>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algn="ctr">
              <a:lnSpc>
                <a:spcPct val="100000"/>
              </a:lnSpc>
              <a:spcBef>
                <a:spcPts val="0"/>
              </a:spcBef>
              <a:spcAft>
                <a:spcPts val="0"/>
              </a:spcAft>
              <a:buClr>
                <a:srgbClr val="FFFFFF"/>
              </a:buClr>
              <a:buSzPts val="1800"/>
              <a:buNone/>
              <a:defRPr/>
            </a:lvl1pPr>
            <a:lvl2pPr lvl="1" algn="ctr">
              <a:lnSpc>
                <a:spcPct val="100000"/>
              </a:lnSpc>
              <a:spcBef>
                <a:spcPts val="0"/>
              </a:spcBef>
              <a:spcAft>
                <a:spcPts val="0"/>
              </a:spcAft>
              <a:buClr>
                <a:srgbClr val="FFFFFF"/>
              </a:buClr>
              <a:buSzPts val="1800"/>
              <a:buNone/>
              <a:defRPr/>
            </a:lvl2pPr>
            <a:lvl3pPr lvl="2" algn="ctr">
              <a:lnSpc>
                <a:spcPct val="100000"/>
              </a:lnSpc>
              <a:spcBef>
                <a:spcPts val="0"/>
              </a:spcBef>
              <a:spcAft>
                <a:spcPts val="0"/>
              </a:spcAft>
              <a:buClr>
                <a:srgbClr val="FFFFFF"/>
              </a:buClr>
              <a:buSzPts val="1800"/>
              <a:buNone/>
              <a:defRPr/>
            </a:lvl3pPr>
            <a:lvl4pPr lvl="3" algn="ctr">
              <a:lnSpc>
                <a:spcPct val="100000"/>
              </a:lnSpc>
              <a:spcBef>
                <a:spcPts val="0"/>
              </a:spcBef>
              <a:spcAft>
                <a:spcPts val="0"/>
              </a:spcAft>
              <a:buClr>
                <a:srgbClr val="FFFFFF"/>
              </a:buClr>
              <a:buSzPts val="1800"/>
              <a:buNone/>
              <a:defRPr/>
            </a:lvl4pPr>
            <a:lvl5pPr lvl="4" algn="ctr">
              <a:lnSpc>
                <a:spcPct val="100000"/>
              </a:lnSpc>
              <a:spcBef>
                <a:spcPts val="0"/>
              </a:spcBef>
              <a:spcAft>
                <a:spcPts val="0"/>
              </a:spcAft>
              <a:buClr>
                <a:srgbClr val="FFFFFF"/>
              </a:buClr>
              <a:buSzPts val="1800"/>
              <a:buNone/>
              <a:defRPr/>
            </a:lvl5pPr>
            <a:lvl6pPr lvl="5" algn="ctr">
              <a:lnSpc>
                <a:spcPct val="100000"/>
              </a:lnSpc>
              <a:spcBef>
                <a:spcPts val="0"/>
              </a:spcBef>
              <a:spcAft>
                <a:spcPts val="0"/>
              </a:spcAft>
              <a:buClr>
                <a:srgbClr val="FFFFFF"/>
              </a:buClr>
              <a:buSzPts val="1800"/>
              <a:buNone/>
              <a:defRPr/>
            </a:lvl6pPr>
            <a:lvl7pPr lvl="6" algn="ctr">
              <a:lnSpc>
                <a:spcPct val="100000"/>
              </a:lnSpc>
              <a:spcBef>
                <a:spcPts val="0"/>
              </a:spcBef>
              <a:spcAft>
                <a:spcPts val="0"/>
              </a:spcAft>
              <a:buClr>
                <a:srgbClr val="FFFFFF"/>
              </a:buClr>
              <a:buSzPts val="1800"/>
              <a:buNone/>
              <a:defRPr/>
            </a:lvl7pPr>
            <a:lvl8pPr lvl="7" algn="ctr">
              <a:lnSpc>
                <a:spcPct val="100000"/>
              </a:lnSpc>
              <a:spcBef>
                <a:spcPts val="0"/>
              </a:spcBef>
              <a:spcAft>
                <a:spcPts val="0"/>
              </a:spcAft>
              <a:buClr>
                <a:srgbClr val="FFFFFF"/>
              </a:buClr>
              <a:buSzPts val="1800"/>
              <a:buNone/>
              <a:defRPr/>
            </a:lvl8pPr>
            <a:lvl9pPr lvl="8" algn="ctr">
              <a:lnSpc>
                <a:spcPct val="100000"/>
              </a:lnSpc>
              <a:spcBef>
                <a:spcPts val="0"/>
              </a:spcBef>
              <a:spcAft>
                <a:spcPts val="0"/>
              </a:spcAft>
              <a:buClr>
                <a:srgbClr val="FFFFFF"/>
              </a:buClr>
              <a:buSzPts val="1800"/>
              <a:buNone/>
              <a:defRPr/>
            </a:lvl9pPr>
          </a:lstStyle>
          <a:p/>
        </p:txBody>
      </p:sp>
      <p:sp>
        <p:nvSpPr>
          <p:cNvPr id="23" name="Google Shape;23;p31"/>
          <p:cNvSpPr txBox="1"/>
          <p:nvPr>
            <p:ph idx="1" type="body"/>
          </p:nvPr>
        </p:nvSpPr>
        <p:spPr>
          <a:xfrm>
            <a:off x="4387453" y="4659312"/>
            <a:ext cx="7500938" cy="8840392"/>
          </a:xfrm>
          <a:prstGeom prst="rect">
            <a:avLst/>
          </a:prstGeom>
          <a:noFill/>
          <a:ln>
            <a:noFill/>
          </a:ln>
        </p:spPr>
        <p:txBody>
          <a:bodyPr anchorCtr="0" anchor="ctr" bIns="71425" lIns="71425" spcFirstLastPara="1" rIns="71425" wrap="square" tIns="71425">
            <a:noAutofit/>
          </a:bodyPr>
          <a:lstStyle>
            <a:lvl1pPr indent="-615315" lvl="0" marL="457200" algn="l">
              <a:lnSpc>
                <a:spcPct val="100000"/>
              </a:lnSpc>
              <a:spcBef>
                <a:spcPts val="5100"/>
              </a:spcBef>
              <a:spcAft>
                <a:spcPts val="0"/>
              </a:spcAft>
              <a:buClr>
                <a:srgbClr val="FFFFFF"/>
              </a:buClr>
              <a:buSzPts val="6090"/>
              <a:buFont typeface="Helvetica Neue"/>
              <a:buChar char="•"/>
              <a:defRPr sz="4200"/>
            </a:lvl1pPr>
            <a:lvl2pPr indent="-615315" lvl="1" marL="914400" algn="l">
              <a:lnSpc>
                <a:spcPct val="100000"/>
              </a:lnSpc>
              <a:spcBef>
                <a:spcPts val="5100"/>
              </a:spcBef>
              <a:spcAft>
                <a:spcPts val="0"/>
              </a:spcAft>
              <a:buClr>
                <a:srgbClr val="FFFFFF"/>
              </a:buClr>
              <a:buSzPts val="6090"/>
              <a:buFont typeface="Helvetica Neue"/>
              <a:buChar char="•"/>
              <a:defRPr sz="4200"/>
            </a:lvl2pPr>
            <a:lvl3pPr indent="-615315" lvl="2" marL="1371600" algn="l">
              <a:lnSpc>
                <a:spcPct val="100000"/>
              </a:lnSpc>
              <a:spcBef>
                <a:spcPts val="5100"/>
              </a:spcBef>
              <a:spcAft>
                <a:spcPts val="0"/>
              </a:spcAft>
              <a:buClr>
                <a:srgbClr val="FFFFFF"/>
              </a:buClr>
              <a:buSzPts val="6090"/>
              <a:buFont typeface="Helvetica Neue"/>
              <a:buChar char="•"/>
              <a:defRPr sz="4200"/>
            </a:lvl3pPr>
            <a:lvl4pPr indent="-615314" lvl="3" marL="1828800" algn="l">
              <a:lnSpc>
                <a:spcPct val="100000"/>
              </a:lnSpc>
              <a:spcBef>
                <a:spcPts val="5100"/>
              </a:spcBef>
              <a:spcAft>
                <a:spcPts val="0"/>
              </a:spcAft>
              <a:buClr>
                <a:srgbClr val="FFFFFF"/>
              </a:buClr>
              <a:buSzPts val="6090"/>
              <a:buFont typeface="Helvetica Neue"/>
              <a:buChar char="•"/>
              <a:defRPr sz="4200"/>
            </a:lvl4pPr>
            <a:lvl5pPr indent="-615314" lvl="4" marL="2286000" algn="l">
              <a:lnSpc>
                <a:spcPct val="100000"/>
              </a:lnSpc>
              <a:spcBef>
                <a:spcPts val="5100"/>
              </a:spcBef>
              <a:spcAft>
                <a:spcPts val="0"/>
              </a:spcAft>
              <a:buClr>
                <a:srgbClr val="FFFFFF"/>
              </a:buClr>
              <a:buSzPts val="6090"/>
              <a:buFont typeface="Helvetica Neue"/>
              <a:buChar char="•"/>
              <a:defRPr sz="4200"/>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4" name="Google Shape;24;p31"/>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ñetas">
  <p:cSld name="Viñetas">
    <p:spTree>
      <p:nvGrpSpPr>
        <p:cNvPr id="25" name="Shape 25"/>
        <p:cNvGrpSpPr/>
        <p:nvPr/>
      </p:nvGrpSpPr>
      <p:grpSpPr>
        <a:xfrm>
          <a:off x="0" y="0"/>
          <a:ext cx="0" cy="0"/>
          <a:chOff x="0" y="0"/>
          <a:chExt cx="0" cy="0"/>
        </a:xfrm>
      </p:grpSpPr>
      <p:sp>
        <p:nvSpPr>
          <p:cNvPr id="26" name="Google Shape;26;p32"/>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394335" lvl="0" marL="457200" algn="l">
              <a:lnSpc>
                <a:spcPct val="100000"/>
              </a:lnSpc>
              <a:spcBef>
                <a:spcPts val="6700"/>
              </a:spcBef>
              <a:spcAft>
                <a:spcPts val="0"/>
              </a:spcAft>
              <a:buClr>
                <a:srgbClr val="FFFFFF"/>
              </a:buClr>
              <a:buSzPts val="2610"/>
              <a:buChar char="•"/>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27" name="Google Shape;27;p32"/>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fotos">
  <p:cSld name="3 fotos">
    <p:spTree>
      <p:nvGrpSpPr>
        <p:cNvPr id="28" name="Shape 28"/>
        <p:cNvGrpSpPr/>
        <p:nvPr/>
      </p:nvGrpSpPr>
      <p:grpSpPr>
        <a:xfrm>
          <a:off x="0" y="0"/>
          <a:ext cx="0" cy="0"/>
          <a:chOff x="0" y="0"/>
          <a:chExt cx="0" cy="0"/>
        </a:xfrm>
      </p:grpSpPr>
      <p:sp>
        <p:nvSpPr>
          <p:cNvPr id="29" name="Google Shape;29;p33"/>
          <p:cNvSpPr/>
          <p:nvPr>
            <p:ph idx="2" type="pic"/>
          </p:nvPr>
        </p:nvSpPr>
        <p:spPr>
          <a:xfrm>
            <a:off x="12513468" y="7999015"/>
            <a:ext cx="7500939" cy="5482829"/>
          </a:xfrm>
          <a:prstGeom prst="rect">
            <a:avLst/>
          </a:prstGeom>
          <a:noFill/>
          <a:ln>
            <a:noFill/>
          </a:ln>
        </p:spPr>
      </p:sp>
      <p:sp>
        <p:nvSpPr>
          <p:cNvPr id="30" name="Google Shape;30;p33"/>
          <p:cNvSpPr/>
          <p:nvPr>
            <p:ph idx="3" type="pic"/>
          </p:nvPr>
        </p:nvSpPr>
        <p:spPr>
          <a:xfrm>
            <a:off x="12513468" y="1908968"/>
            <a:ext cx="7500939" cy="5482829"/>
          </a:xfrm>
          <a:prstGeom prst="rect">
            <a:avLst/>
          </a:prstGeom>
          <a:noFill/>
          <a:ln>
            <a:noFill/>
          </a:ln>
        </p:spPr>
      </p:sp>
      <p:sp>
        <p:nvSpPr>
          <p:cNvPr id="31" name="Google Shape;31;p33"/>
          <p:cNvSpPr/>
          <p:nvPr>
            <p:ph idx="4" type="pic"/>
          </p:nvPr>
        </p:nvSpPr>
        <p:spPr>
          <a:xfrm>
            <a:off x="4387453" y="1908968"/>
            <a:ext cx="7500938" cy="11572876"/>
          </a:xfrm>
          <a:prstGeom prst="rect">
            <a:avLst/>
          </a:prstGeom>
          <a:noFill/>
          <a:ln>
            <a:noFill/>
          </a:ln>
        </p:spPr>
      </p:sp>
      <p:sp>
        <p:nvSpPr>
          <p:cNvPr id="32" name="Google Shape;32;p33"/>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p:cSld name="Cita">
    <p:spTree>
      <p:nvGrpSpPr>
        <p:cNvPr id="33" name="Shape 33"/>
        <p:cNvGrpSpPr/>
        <p:nvPr/>
      </p:nvGrpSpPr>
      <p:grpSpPr>
        <a:xfrm>
          <a:off x="0" y="0"/>
          <a:ext cx="0" cy="0"/>
          <a:chOff x="0" y="0"/>
          <a:chExt cx="0" cy="0"/>
        </a:xfrm>
      </p:grpSpPr>
      <p:sp>
        <p:nvSpPr>
          <p:cNvPr id="34" name="Google Shape;34;p34"/>
          <p:cNvSpPr txBox="1"/>
          <p:nvPr>
            <p:ph idx="1" type="body"/>
          </p:nvPr>
        </p:nvSpPr>
        <p:spPr>
          <a:xfrm>
            <a:off x="4833937" y="9963546"/>
            <a:ext cx="14716126" cy="676175"/>
          </a:xfrm>
          <a:prstGeom prst="rect">
            <a:avLst/>
          </a:prstGeom>
          <a:noFill/>
          <a:ln>
            <a:noFill/>
          </a:ln>
        </p:spPr>
        <p:txBody>
          <a:bodyPr anchorCtr="0" anchor="t"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3600"/>
              <a:buFont typeface="Helvetica Neue"/>
              <a:buNone/>
              <a:defRPr i="1" sz="3600"/>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5" name="Google Shape;35;p34"/>
          <p:cNvSpPr txBox="1"/>
          <p:nvPr>
            <p:ph idx="2" type="body"/>
          </p:nvPr>
        </p:nvSpPr>
        <p:spPr>
          <a:xfrm>
            <a:off x="4833937" y="7035456"/>
            <a:ext cx="14716126" cy="936520"/>
          </a:xfrm>
          <a:prstGeom prst="rect">
            <a:avLst/>
          </a:prstGeom>
          <a:noFill/>
          <a:ln>
            <a:noFill/>
          </a:ln>
        </p:spPr>
        <p:txBody>
          <a:bodyPr anchorCtr="0" anchor="ctr" bIns="71425" lIns="71425" spcFirstLastPara="1" rIns="71425" wrap="square" tIns="71425">
            <a:noAutofit/>
          </a:bodyPr>
          <a:lstStyle>
            <a:lvl1pPr indent="-228600" lvl="0" marL="457200" algn="ctr">
              <a:lnSpc>
                <a:spcPct val="100000"/>
              </a:lnSpc>
              <a:spcBef>
                <a:spcPts val="0"/>
              </a:spcBef>
              <a:spcAft>
                <a:spcPts val="0"/>
              </a:spcAft>
              <a:buClr>
                <a:srgbClr val="FFFFFF"/>
              </a:buClr>
              <a:buSzPts val="5200"/>
              <a:buFont typeface="Helvetica Neue"/>
              <a:buNone/>
              <a:defRPr sz="5200">
                <a:latin typeface="Helvetica Neue"/>
                <a:ea typeface="Helvetica Neue"/>
                <a:cs typeface="Helvetica Neue"/>
                <a:sym typeface="Helvetica Neue"/>
              </a:defRPr>
            </a:lvl1pPr>
            <a:lvl2pPr indent="-394335" lvl="1" marL="914400" algn="l">
              <a:lnSpc>
                <a:spcPct val="100000"/>
              </a:lnSpc>
              <a:spcBef>
                <a:spcPts val="6700"/>
              </a:spcBef>
              <a:spcAft>
                <a:spcPts val="0"/>
              </a:spcAft>
              <a:buClr>
                <a:srgbClr val="FFFFFF"/>
              </a:buClr>
              <a:buSzPts val="2610"/>
              <a:buChar char="•"/>
              <a:defRPr/>
            </a:lvl2pPr>
            <a:lvl3pPr indent="-394335" lvl="2" marL="1371600" algn="l">
              <a:lnSpc>
                <a:spcPct val="100000"/>
              </a:lnSpc>
              <a:spcBef>
                <a:spcPts val="6700"/>
              </a:spcBef>
              <a:spcAft>
                <a:spcPts val="0"/>
              </a:spcAft>
              <a:buClr>
                <a:srgbClr val="FFFFFF"/>
              </a:buClr>
              <a:buSzPts val="2610"/>
              <a:buChar char="•"/>
              <a:defRPr/>
            </a:lvl3pPr>
            <a:lvl4pPr indent="-394335" lvl="3" marL="1828800" algn="l">
              <a:lnSpc>
                <a:spcPct val="100000"/>
              </a:lnSpc>
              <a:spcBef>
                <a:spcPts val="6700"/>
              </a:spcBef>
              <a:spcAft>
                <a:spcPts val="0"/>
              </a:spcAft>
              <a:buClr>
                <a:srgbClr val="FFFFFF"/>
              </a:buClr>
              <a:buSzPts val="2610"/>
              <a:buChar char="•"/>
              <a:defRPr/>
            </a:lvl4pPr>
            <a:lvl5pPr indent="-394335" lvl="4" marL="2286000" algn="l">
              <a:lnSpc>
                <a:spcPct val="100000"/>
              </a:lnSpc>
              <a:spcBef>
                <a:spcPts val="6700"/>
              </a:spcBef>
              <a:spcAft>
                <a:spcPts val="0"/>
              </a:spcAft>
              <a:buClr>
                <a:srgbClr val="FFFFFF"/>
              </a:buClr>
              <a:buSzPts val="2610"/>
              <a:buChar char="•"/>
              <a:defRPr/>
            </a:lvl5pPr>
            <a:lvl6pPr indent="-394335" lvl="5" marL="2743200" algn="l">
              <a:lnSpc>
                <a:spcPct val="100000"/>
              </a:lnSpc>
              <a:spcBef>
                <a:spcPts val="6700"/>
              </a:spcBef>
              <a:spcAft>
                <a:spcPts val="0"/>
              </a:spcAft>
              <a:buClr>
                <a:srgbClr val="FFFFFF"/>
              </a:buClr>
              <a:buSzPts val="2610"/>
              <a:buChar char="•"/>
              <a:defRPr/>
            </a:lvl6pPr>
            <a:lvl7pPr indent="-394335" lvl="6" marL="3200400" algn="l">
              <a:lnSpc>
                <a:spcPct val="100000"/>
              </a:lnSpc>
              <a:spcBef>
                <a:spcPts val="6700"/>
              </a:spcBef>
              <a:spcAft>
                <a:spcPts val="0"/>
              </a:spcAft>
              <a:buClr>
                <a:srgbClr val="FFFFFF"/>
              </a:buClr>
              <a:buSzPts val="2610"/>
              <a:buChar char="•"/>
              <a:defRPr/>
            </a:lvl7pPr>
            <a:lvl8pPr indent="-394334" lvl="7" marL="3657600" algn="l">
              <a:lnSpc>
                <a:spcPct val="100000"/>
              </a:lnSpc>
              <a:spcBef>
                <a:spcPts val="6700"/>
              </a:spcBef>
              <a:spcAft>
                <a:spcPts val="0"/>
              </a:spcAft>
              <a:buClr>
                <a:srgbClr val="FFFFFF"/>
              </a:buClr>
              <a:buSzPts val="2610"/>
              <a:buChar char="•"/>
              <a:defRPr/>
            </a:lvl8pPr>
            <a:lvl9pPr indent="-394334" lvl="8" marL="4114800" algn="l">
              <a:lnSpc>
                <a:spcPct val="100000"/>
              </a:lnSpc>
              <a:spcBef>
                <a:spcPts val="6700"/>
              </a:spcBef>
              <a:spcAft>
                <a:spcPts val="0"/>
              </a:spcAft>
              <a:buClr>
                <a:srgbClr val="FFFFFF"/>
              </a:buClr>
              <a:buSzPts val="2610"/>
              <a:buChar char="•"/>
              <a:defRPr/>
            </a:lvl9pPr>
          </a:lstStyle>
          <a:p/>
        </p:txBody>
      </p:sp>
      <p:sp>
        <p:nvSpPr>
          <p:cNvPr id="36" name="Google Shape;36;p34"/>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to">
  <p:cSld name="Foto">
    <p:spTree>
      <p:nvGrpSpPr>
        <p:cNvPr id="37" name="Shape 37"/>
        <p:cNvGrpSpPr/>
        <p:nvPr/>
      </p:nvGrpSpPr>
      <p:grpSpPr>
        <a:xfrm>
          <a:off x="0" y="0"/>
          <a:ext cx="0" cy="0"/>
          <a:chOff x="0" y="0"/>
          <a:chExt cx="0" cy="0"/>
        </a:xfrm>
      </p:grpSpPr>
      <p:sp>
        <p:nvSpPr>
          <p:cNvPr id="38" name="Google Shape;38;p35"/>
          <p:cNvSpPr/>
          <p:nvPr>
            <p:ph idx="2" type="pic"/>
          </p:nvPr>
        </p:nvSpPr>
        <p:spPr>
          <a:xfrm>
            <a:off x="3048000" y="1016000"/>
            <a:ext cx="18288001" cy="13716000"/>
          </a:xfrm>
          <a:prstGeom prst="rect">
            <a:avLst/>
          </a:prstGeom>
          <a:noFill/>
          <a:ln>
            <a:noFill/>
          </a:ln>
        </p:spPr>
      </p:sp>
      <p:sp>
        <p:nvSpPr>
          <p:cNvPr id="39" name="Google Shape;39;p35"/>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 name="Shape 5"/>
        <p:cNvGrpSpPr/>
        <p:nvPr/>
      </p:nvGrpSpPr>
      <p:grpSpPr>
        <a:xfrm>
          <a:off x="0" y="0"/>
          <a:ext cx="0" cy="0"/>
          <a:chOff x="0" y="0"/>
          <a:chExt cx="0" cy="0"/>
        </a:xfrm>
      </p:grpSpPr>
      <p:sp>
        <p:nvSpPr>
          <p:cNvPr id="6" name="Google Shape;6;p27"/>
          <p:cNvSpPr txBox="1"/>
          <p:nvPr>
            <p:ph idx="1" type="body"/>
          </p:nvPr>
        </p:nvSpPr>
        <p:spPr>
          <a:xfrm>
            <a:off x="4387453" y="2801937"/>
            <a:ext cx="15609095" cy="10144126"/>
          </a:xfrm>
          <a:prstGeom prst="rect">
            <a:avLst/>
          </a:prstGeom>
          <a:noFill/>
          <a:ln>
            <a:noFill/>
          </a:ln>
        </p:spPr>
        <p:txBody>
          <a:bodyPr anchorCtr="0" anchor="ctr" bIns="71425" lIns="71425" spcFirstLastPara="1" rIns="71425" wrap="square" tIns="71425">
            <a:noAutofit/>
          </a:bodyPr>
          <a:lstStyle>
            <a:lvl1pPr indent="-688975" lvl="0" marL="457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1pPr>
            <a:lvl2pPr indent="-688975" lvl="1" marL="914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2pPr>
            <a:lvl3pPr indent="-688975" lvl="2" marL="1371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3pPr>
            <a:lvl4pPr indent="-688975" lvl="3" marL="1828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4pPr>
            <a:lvl5pPr indent="-688975" lvl="4" marL="22860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5pPr>
            <a:lvl6pPr indent="-688975" lvl="5" marL="27432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6pPr>
            <a:lvl7pPr indent="-688975" lvl="6" marL="32004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7pPr>
            <a:lvl8pPr indent="-688975" lvl="7" marL="36576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8pPr>
            <a:lvl9pPr indent="-688975" lvl="8" marL="4114800" marR="0" rtl="0" algn="l">
              <a:lnSpc>
                <a:spcPct val="100000"/>
              </a:lnSpc>
              <a:spcBef>
                <a:spcPts val="6700"/>
              </a:spcBef>
              <a:spcAft>
                <a:spcPts val="0"/>
              </a:spcAft>
              <a:buClr>
                <a:srgbClr val="FFFFFF"/>
              </a:buClr>
              <a:buSzPts val="7250"/>
              <a:buFont typeface="Helvetica Neue"/>
              <a:buChar char="•"/>
              <a:defRPr b="0" i="0" sz="5000" u="none" cap="none" strike="noStrike">
                <a:solidFill>
                  <a:srgbClr val="FFFFFF"/>
                </a:solidFill>
                <a:latin typeface="Helvetica Neue"/>
                <a:ea typeface="Helvetica Neue"/>
                <a:cs typeface="Helvetica Neue"/>
                <a:sym typeface="Helvetica Neue"/>
              </a:defRPr>
            </a:lvl9pPr>
          </a:lstStyle>
          <a:p/>
        </p:txBody>
      </p:sp>
      <p:sp>
        <p:nvSpPr>
          <p:cNvPr id="7" name="Google Shape;7;p27"/>
          <p:cNvSpPr txBox="1"/>
          <p:nvPr>
            <p:ph type="title"/>
          </p:nvPr>
        </p:nvSpPr>
        <p:spPr>
          <a:xfrm>
            <a:off x="4387453" y="1373187"/>
            <a:ext cx="15609095" cy="3036095"/>
          </a:xfrm>
          <a:prstGeom prst="rect">
            <a:avLst/>
          </a:prstGeom>
          <a:noFill/>
          <a:ln>
            <a:noFill/>
          </a:ln>
        </p:spPr>
        <p:txBody>
          <a:bodyPr anchorCtr="0" anchor="ctr" bIns="71425" lIns="71425" spcFirstLastPara="1" rIns="71425" wrap="square" tIns="71425">
            <a:noAutofit/>
          </a:bodyPr>
          <a:lstStyle>
            <a:lvl1pPr lvl="0"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FFFFFF"/>
              </a:buClr>
              <a:buSzPts val="12800"/>
              <a:buFont typeface="Helvetica Neue"/>
              <a:buNone/>
              <a:defRPr b="0" i="0" sz="12800" u="none" cap="none" strike="noStrike">
                <a:solidFill>
                  <a:srgbClr val="FFFFFF"/>
                </a:solidFill>
                <a:latin typeface="Helvetica Neue"/>
                <a:ea typeface="Helvetica Neue"/>
                <a:cs typeface="Helvetica Neue"/>
                <a:sym typeface="Helvetica Neue"/>
              </a:defRPr>
            </a:lvl9pPr>
          </a:lstStyle>
          <a:p/>
        </p:txBody>
      </p:sp>
      <p:sp>
        <p:nvSpPr>
          <p:cNvPr id="8" name="Google Shape;8;p27"/>
          <p:cNvSpPr txBox="1"/>
          <p:nvPr>
            <p:ph idx="12" type="sldNum"/>
          </p:nvPr>
        </p:nvSpPr>
        <p:spPr>
          <a:xfrm>
            <a:off x="11939981" y="14089063"/>
            <a:ext cx="494513" cy="502335"/>
          </a:xfrm>
          <a:prstGeom prst="rect">
            <a:avLst/>
          </a:prstGeom>
          <a:noFill/>
          <a:ln>
            <a:noFill/>
          </a:ln>
        </p:spPr>
        <p:txBody>
          <a:bodyPr anchorCtr="0" anchor="t" bIns="71425" lIns="71425" spcFirstLastPara="1" rIns="71425" wrap="square" tIns="71425">
            <a:noAutofit/>
          </a:bodyPr>
          <a:lstStyle>
            <a:lvl1pPr indent="0" lvl="0"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1pPr>
            <a:lvl2pPr indent="0" lvl="1"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2pPr>
            <a:lvl3pPr indent="0" lvl="2"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3pPr>
            <a:lvl4pPr indent="0" lvl="3"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4pPr>
            <a:lvl5pPr indent="0" lvl="4"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5pPr>
            <a:lvl6pPr indent="0" lvl="5"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6pPr>
            <a:lvl7pPr indent="0" lvl="6"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7pPr>
            <a:lvl8pPr indent="0" lvl="7"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8pPr>
            <a:lvl9pPr indent="0" lvl="8" marL="0" marR="0" rtl="0" algn="ctr">
              <a:lnSpc>
                <a:spcPct val="100000"/>
              </a:lnSpc>
              <a:spcBef>
                <a:spcPts val="0"/>
              </a:spcBef>
              <a:spcAft>
                <a:spcPts val="0"/>
              </a:spcAft>
              <a:buClr>
                <a:srgbClr val="FFFFFF"/>
              </a:buClr>
              <a:buSzPts val="2400"/>
              <a:buFont typeface="Helvetica Neue Light"/>
              <a:buNone/>
              <a:defRPr b="0" i="0" sz="2400" u="none" cap="none" strike="noStrike">
                <a:solidFill>
                  <a:srgbClr val="FFFFFF"/>
                </a:solidFill>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hyperlink" Target="mailto:Valero22diego@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 name="Shape 43"/>
        <p:cNvGrpSpPr/>
        <p:nvPr/>
      </p:nvGrpSpPr>
      <p:grpSpPr>
        <a:xfrm>
          <a:off x="0" y="0"/>
          <a:ext cx="0" cy="0"/>
          <a:chOff x="0" y="0"/>
          <a:chExt cx="0" cy="0"/>
        </a:xfrm>
      </p:grpSpPr>
      <p:sp>
        <p:nvSpPr>
          <p:cNvPr id="44" name="Google Shape;44;p1"/>
          <p:cNvSpPr txBox="1"/>
          <p:nvPr/>
        </p:nvSpPr>
        <p:spPr>
          <a:xfrm>
            <a:off x="15050984" y="2814007"/>
            <a:ext cx="6794600" cy="2235201"/>
          </a:xfrm>
          <a:prstGeom prst="rect">
            <a:avLst/>
          </a:prstGeom>
          <a:noFill/>
          <a:ln>
            <a:noFill/>
          </a:ln>
        </p:spPr>
        <p:txBody>
          <a:bodyPr anchorCtr="0" anchor="b" bIns="71425" lIns="71425" spcFirstLastPara="1" rIns="71425" wrap="square" tIns="71425">
            <a:noAutofit/>
          </a:bodyPr>
          <a:lstStyle/>
          <a:p>
            <a:pPr indent="12191" lvl="0" marL="36575" marR="36575" rtl="0" algn="r">
              <a:lnSpc>
                <a:spcPct val="80000"/>
              </a:lnSpc>
              <a:spcBef>
                <a:spcPts val="0"/>
              </a:spcBef>
              <a:spcAft>
                <a:spcPts val="0"/>
              </a:spcAft>
              <a:buClr>
                <a:srgbClr val="434343"/>
              </a:buClr>
              <a:buSzPts val="8160"/>
              <a:buFont typeface="Calibri"/>
              <a:buNone/>
            </a:pPr>
            <a:r>
              <a:t/>
            </a:r>
            <a:endParaRPr b="0" i="0" sz="1400" u="none" cap="none" strike="noStrike">
              <a:solidFill>
                <a:srgbClr val="000000"/>
              </a:solidFill>
              <a:latin typeface="Arial"/>
              <a:ea typeface="Arial"/>
              <a:cs typeface="Arial"/>
              <a:sym typeface="Arial"/>
            </a:endParaRPr>
          </a:p>
        </p:txBody>
      </p:sp>
      <p:pic>
        <p:nvPicPr>
          <p:cNvPr id="45" name="Google Shape;45;p1"/>
          <p:cNvPicPr preferRelativeResize="0"/>
          <p:nvPr/>
        </p:nvPicPr>
        <p:blipFill rotWithShape="1">
          <a:blip r:embed="rId4">
            <a:alphaModFix/>
          </a:blip>
          <a:srcRect b="0" l="0" r="0" t="0"/>
          <a:stretch/>
        </p:blipFill>
        <p:spPr>
          <a:xfrm>
            <a:off x="8448927" y="2534223"/>
            <a:ext cx="10213625" cy="7715000"/>
          </a:xfrm>
          <a:prstGeom prst="rect">
            <a:avLst/>
          </a:prstGeom>
          <a:noFill/>
          <a:ln>
            <a:noFill/>
          </a:ln>
        </p:spPr>
      </p:pic>
      <p:sp>
        <p:nvSpPr>
          <p:cNvPr id="46" name="Google Shape;46;p1"/>
          <p:cNvSpPr/>
          <p:nvPr/>
        </p:nvSpPr>
        <p:spPr>
          <a:xfrm>
            <a:off x="4256812" y="10034184"/>
            <a:ext cx="16804500" cy="1200300"/>
          </a:xfrm>
          <a:prstGeom prst="rect">
            <a:avLst/>
          </a:prstGeom>
          <a:noFill/>
          <a:ln>
            <a:noFill/>
          </a:ln>
        </p:spPr>
        <p:txBody>
          <a:bodyPr anchorCtr="0" anchor="t" bIns="45700" lIns="91425" spcFirstLastPara="1" rIns="91425" wrap="square" tIns="45700">
            <a:spAutoFit/>
          </a:bodyPr>
          <a:lstStyle/>
          <a:p>
            <a:pPr indent="0" lvl="0" marL="1828800" marR="0" rtl="0" algn="l">
              <a:lnSpc>
                <a:spcPct val="100000"/>
              </a:lnSpc>
              <a:spcBef>
                <a:spcPts val="0"/>
              </a:spcBef>
              <a:spcAft>
                <a:spcPts val="0"/>
              </a:spcAft>
              <a:buNone/>
            </a:pPr>
            <a:r>
              <a:rPr b="1" i="0" lang="es-ES" sz="7200" u="none" cap="none" strike="noStrike">
                <a:solidFill>
                  <a:srgbClr val="5F5F5F"/>
                </a:solidFill>
                <a:latin typeface="Arial"/>
                <a:ea typeface="Arial"/>
                <a:cs typeface="Arial"/>
                <a:sym typeface="Arial"/>
              </a:rPr>
              <a:t>Tienda Virtual Instruments Sound</a:t>
            </a:r>
            <a:endParaRPr b="0" i="0" sz="72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 name="Shape 110"/>
        <p:cNvGrpSpPr/>
        <p:nvPr/>
      </p:nvGrpSpPr>
      <p:grpSpPr>
        <a:xfrm>
          <a:off x="0" y="0"/>
          <a:ext cx="0" cy="0"/>
          <a:chOff x="0" y="0"/>
          <a:chExt cx="0" cy="0"/>
        </a:xfrm>
      </p:grpSpPr>
      <p:sp>
        <p:nvSpPr>
          <p:cNvPr id="111" name="Google Shape;111;p5"/>
          <p:cNvSpPr txBox="1"/>
          <p:nvPr/>
        </p:nvSpPr>
        <p:spPr>
          <a:xfrm>
            <a:off x="7379192" y="8018098"/>
            <a:ext cx="5446471" cy="5601335"/>
          </a:xfrm>
          <a:prstGeom prst="rect">
            <a:avLst/>
          </a:prstGeom>
          <a:noFill/>
          <a:ln>
            <a:noFill/>
          </a:ln>
        </p:spPr>
        <p:txBody>
          <a:bodyPr anchorCtr="0" anchor="ctr" bIns="71425" lIns="71425" spcFirstLastPara="1" rIns="71425" wrap="square" tIns="71425">
            <a:noAutofit/>
          </a:bodyPr>
          <a:lstStyle/>
          <a:p>
            <a:pPr indent="0" lvl="0" marL="0" marR="0" rtl="0" algn="just">
              <a:lnSpc>
                <a:spcPct val="100000"/>
              </a:lnSpc>
              <a:spcBef>
                <a:spcPts val="0"/>
              </a:spcBef>
              <a:spcAft>
                <a:spcPts val="0"/>
              </a:spcAft>
              <a:buClr>
                <a:schemeClr val="dk2"/>
              </a:buClr>
              <a:buSzPts val="3300"/>
              <a:buFont typeface="Arial"/>
              <a:buNone/>
            </a:pPr>
            <a:r>
              <a:t/>
            </a:r>
            <a:endParaRPr b="0" i="0" sz="1400" u="none" cap="none" strike="noStrike">
              <a:solidFill>
                <a:srgbClr val="000000"/>
              </a:solidFill>
              <a:latin typeface="Arial"/>
              <a:ea typeface="Arial"/>
              <a:cs typeface="Arial"/>
              <a:sym typeface="Arial"/>
            </a:endParaRPr>
          </a:p>
        </p:txBody>
      </p:sp>
      <p:pic>
        <p:nvPicPr>
          <p:cNvPr id="112" name="Google Shape;112;p5"/>
          <p:cNvPicPr preferRelativeResize="0"/>
          <p:nvPr/>
        </p:nvPicPr>
        <p:blipFill rotWithShape="1">
          <a:blip r:embed="rId3">
            <a:alphaModFix/>
          </a:blip>
          <a:srcRect b="0" l="0" r="0" t="0"/>
          <a:stretch/>
        </p:blipFill>
        <p:spPr>
          <a:xfrm>
            <a:off x="22023636" y="891645"/>
            <a:ext cx="1397000" cy="1371600"/>
          </a:xfrm>
          <a:prstGeom prst="rect">
            <a:avLst/>
          </a:prstGeom>
          <a:noFill/>
          <a:ln>
            <a:noFill/>
          </a:ln>
        </p:spPr>
      </p:pic>
      <p:sp>
        <p:nvSpPr>
          <p:cNvPr id="113" name="Google Shape;113;p5"/>
          <p:cNvSpPr/>
          <p:nvPr/>
        </p:nvSpPr>
        <p:spPr>
          <a:xfrm>
            <a:off x="633663" y="681046"/>
            <a:ext cx="12192000" cy="3577903"/>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Restricciones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     1 Interfaz para usada con Internet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2 Los servidores deben ser capaces de atender consultas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Concurrentemente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3 El sitio web se diseñará según un modelo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Cliente/servidor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4 El sistema deberá tener un diseño o implementación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Sencilla, independiente de la plataforma o el lenguaje                                              </a:t>
            </a:r>
            <a:endParaRPr b="0" i="0" sz="2800" u="none" cap="none" strike="noStrike">
              <a:solidFill>
                <a:srgbClr val="000000"/>
              </a:solidFill>
              <a:latin typeface="Arial"/>
              <a:ea typeface="Arial"/>
              <a:cs typeface="Arial"/>
              <a:sym typeface="Arial"/>
            </a:endParaRPr>
          </a:p>
        </p:txBody>
      </p:sp>
      <p:sp>
        <p:nvSpPr>
          <p:cNvPr id="114" name="Google Shape;114;p5"/>
          <p:cNvSpPr/>
          <p:nvPr/>
        </p:nvSpPr>
        <p:spPr>
          <a:xfrm>
            <a:off x="1177411" y="4543775"/>
            <a:ext cx="688201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5 El sitio web será capaz de trabajar 24/7 </a:t>
            </a:r>
            <a:endParaRPr b="0" i="0" sz="2800" u="none" cap="none" strike="noStrike">
              <a:solidFill>
                <a:srgbClr val="000000"/>
              </a:solidFill>
              <a:latin typeface="Arial"/>
              <a:ea typeface="Arial"/>
              <a:cs typeface="Arial"/>
              <a:sym typeface="Arial"/>
            </a:endParaRPr>
          </a:p>
        </p:txBody>
      </p:sp>
      <p:sp>
        <p:nvSpPr>
          <p:cNvPr id="115" name="Google Shape;115;p5"/>
          <p:cNvSpPr/>
          <p:nvPr/>
        </p:nvSpPr>
        <p:spPr>
          <a:xfrm>
            <a:off x="11328650" y="1081155"/>
            <a:ext cx="12192000" cy="31470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  Suposiciones y dependencias</a:t>
            </a:r>
            <a:endParaRPr b="0" i="0" sz="2800" u="none" cap="none" strike="noStrike">
              <a:solidFill>
                <a:srgbClr val="000000"/>
              </a:solidFill>
              <a:latin typeface="Arial"/>
              <a:ea typeface="Arial"/>
              <a:cs typeface="Arial"/>
              <a:sym typeface="Arial"/>
            </a:endParaRPr>
          </a:p>
          <a:p>
            <a:pPr indent="0" lvl="0" marL="381000" marR="0" rtl="0" algn="l">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27051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Metodología de mantenimiento del sistema los requisitos en este        documento pueden cambiar, pues los procesos son dinámicos y por lo tanto cambian los requisitos del software para las cuáles es necesario las fases de análisis y diseño estén bien documentadas y además definir una fase </a:t>
            </a:r>
            <a:endParaRPr b="0" i="0" sz="2800" u="none" cap="none" strike="noStrike">
              <a:solidFill>
                <a:srgbClr val="000000"/>
              </a:solidFill>
              <a:latin typeface="Arial"/>
              <a:ea typeface="Arial"/>
              <a:cs typeface="Arial"/>
              <a:sym typeface="Arial"/>
            </a:endParaRPr>
          </a:p>
        </p:txBody>
      </p:sp>
      <p:sp>
        <p:nvSpPr>
          <p:cNvPr id="116" name="Google Shape;116;p5"/>
          <p:cNvSpPr/>
          <p:nvPr/>
        </p:nvSpPr>
        <p:spPr>
          <a:xfrm>
            <a:off x="11328650" y="5032601"/>
            <a:ext cx="12192000" cy="1854354"/>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Evolución previsible del sistema</a:t>
            </a:r>
            <a:endParaRPr b="0" i="0" sz="2800" u="none" cap="none" strike="noStrike">
              <a:solidFill>
                <a:srgbClr val="000000"/>
              </a:solidFill>
              <a:latin typeface="Arial"/>
              <a:ea typeface="Arial"/>
              <a:cs typeface="Arial"/>
              <a:sym typeface="Arial"/>
            </a:endParaRPr>
          </a:p>
          <a:p>
            <a:pPr indent="0" lvl="0" marL="381000" marR="0" rtl="0" algn="just">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1" lang="es-ES" sz="2800" u="none" cap="none" strike="noStrike">
                <a:solidFill>
                  <a:srgbClr val="0000FF"/>
                </a:solidFill>
                <a:latin typeface="Arial"/>
                <a:ea typeface="Arial"/>
                <a:cs typeface="Arial"/>
                <a:sym typeface="Arial"/>
              </a:rPr>
              <a:t>     </a:t>
            </a:r>
            <a:r>
              <a:rPr b="0" i="0" lang="es-ES" sz="2800" u="none" cap="none" strike="noStrike">
                <a:solidFill>
                  <a:srgbClr val="000000"/>
                </a:solidFill>
                <a:latin typeface="Arial"/>
                <a:ea typeface="Arial"/>
                <a:cs typeface="Arial"/>
                <a:sym typeface="Arial"/>
              </a:rPr>
              <a:t>El sitio web, tendrán manejo no sólo del sistema de ventas </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Si no, en proceso de prestación de servicio </a:t>
            </a:r>
            <a:endParaRPr b="0" i="0" sz="2800" u="none" cap="none" strike="noStrike">
              <a:solidFill>
                <a:srgbClr val="000000"/>
              </a:solidFill>
              <a:latin typeface="Arial"/>
              <a:ea typeface="Arial"/>
              <a:cs typeface="Arial"/>
              <a:sym typeface="Arial"/>
            </a:endParaRPr>
          </a:p>
        </p:txBody>
      </p:sp>
      <p:graphicFrame>
        <p:nvGraphicFramePr>
          <p:cNvPr id="117" name="Google Shape;117;p5"/>
          <p:cNvGraphicFramePr/>
          <p:nvPr/>
        </p:nvGraphicFramePr>
        <p:xfrm>
          <a:off x="1177411" y="8018098"/>
          <a:ext cx="3000000" cy="3000000"/>
        </p:xfrm>
        <a:graphic>
          <a:graphicData uri="http://schemas.openxmlformats.org/drawingml/2006/table">
            <a:tbl>
              <a:tblPr>
                <a:noFill/>
                <a:tableStyleId>{3655144F-629A-4FCB-89D6-4CE1BBD24ADF}</a:tableStyleId>
              </a:tblPr>
              <a:tblGrid>
                <a:gridCol w="1515500"/>
                <a:gridCol w="1095550"/>
                <a:gridCol w="1205100"/>
                <a:gridCol w="1970300"/>
              </a:tblGrid>
              <a:tr h="13893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RF01</a:t>
                      </a:r>
                      <a:endParaRPr sz="2800" u="none" cap="none" strike="noStrike">
                        <a:latin typeface="Arial"/>
                        <a:ea typeface="Arial"/>
                        <a:cs typeface="Arial"/>
                        <a:sym typeface="Arial"/>
                      </a:endParaRPr>
                    </a:p>
                  </a:txBody>
                  <a:tcPr marT="0" marB="10800" marR="25400" marL="25400"/>
                </a:tc>
                <a:tc hMerge="1"/>
                <a:tc hMerge="1"/>
              </a:tr>
              <a:tr h="13893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Registro de usuarios </a:t>
                      </a:r>
                      <a:endParaRPr sz="2800" u="none" cap="none" strike="noStrike">
                        <a:latin typeface="Arial"/>
                        <a:ea typeface="Arial"/>
                        <a:cs typeface="Arial"/>
                        <a:sym typeface="Arial"/>
                      </a:endParaRPr>
                    </a:p>
                  </a:txBody>
                  <a:tcPr marT="0" marB="10800" marR="25400" marL="25400"/>
                </a:tc>
                <a:tc hMerge="1"/>
                <a:tc hMerge="1"/>
              </a:tr>
              <a:tr h="930075">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B</a:t>
                      </a:r>
                      <a:r>
                        <a:rPr lang="es-ES" sz="2800" u="none" cap="none" strike="noStrike"/>
                        <a:t>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47085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1848525">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sp>
        <p:nvSpPr>
          <p:cNvPr id="118" name="Google Shape;118;p5"/>
          <p:cNvSpPr/>
          <p:nvPr/>
        </p:nvSpPr>
        <p:spPr>
          <a:xfrm>
            <a:off x="9601200" y="7304088"/>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119" name="Google Shape;119;p5"/>
          <p:cNvGraphicFramePr/>
          <p:nvPr/>
        </p:nvGraphicFramePr>
        <p:xfrm>
          <a:off x="8059423" y="8018098"/>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115325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RF02</a:t>
                      </a:r>
                      <a:endParaRPr sz="2800" u="none" cap="none" strike="noStrike">
                        <a:latin typeface="Arial"/>
                        <a:ea typeface="Arial"/>
                        <a:cs typeface="Arial"/>
                        <a:sym typeface="Arial"/>
                      </a:endParaRPr>
                    </a:p>
                  </a:txBody>
                  <a:tcPr marT="0" marB="10800" marR="25400" marL="25400"/>
                </a:tc>
                <a:tc hMerge="1"/>
                <a:tc hMerge="1"/>
              </a:tr>
              <a:tr h="115325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Iniciar sesión </a:t>
                      </a:r>
                      <a:endParaRPr sz="2800" u="none" cap="none" strike="noStrike">
                        <a:latin typeface="Arial"/>
                        <a:ea typeface="Arial"/>
                        <a:cs typeface="Arial"/>
                        <a:sym typeface="Arial"/>
                      </a:endParaRPr>
                    </a:p>
                  </a:txBody>
                  <a:tcPr marT="0" marB="10800" marR="25400" marL="25400"/>
                </a:tc>
                <a:tc hMerge="1"/>
                <a:tc hMerge="1"/>
              </a:tr>
              <a:tr h="115325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B</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9085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153445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sp>
        <p:nvSpPr>
          <p:cNvPr id="120" name="Google Shape;120;p5"/>
          <p:cNvSpPr/>
          <p:nvPr/>
        </p:nvSpPr>
        <p:spPr>
          <a:xfrm>
            <a:off x="9601200" y="7304088"/>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121" name="Google Shape;121;p5"/>
          <p:cNvGraphicFramePr/>
          <p:nvPr/>
        </p:nvGraphicFramePr>
        <p:xfrm>
          <a:off x="13921253" y="8015680"/>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RF03</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Recuperación de contraseña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highlight>
                            <a:srgbClr val="000000"/>
                          </a:highlight>
                        </a:rPr>
                        <a:t>N</a:t>
                      </a: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K</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sp>
        <p:nvSpPr>
          <p:cNvPr id="122" name="Google Shape;122;p5"/>
          <p:cNvSpPr/>
          <p:nvPr/>
        </p:nvSpPr>
        <p:spPr>
          <a:xfrm>
            <a:off x="13921253" y="801504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 name="Shape 126"/>
        <p:cNvGrpSpPr/>
        <p:nvPr/>
      </p:nvGrpSpPr>
      <p:grpSpPr>
        <a:xfrm>
          <a:off x="0" y="0"/>
          <a:ext cx="0" cy="0"/>
          <a:chOff x="0" y="0"/>
          <a:chExt cx="0" cy="0"/>
        </a:xfrm>
      </p:grpSpPr>
      <p:sp>
        <p:nvSpPr>
          <p:cNvPr id="127" name="Google Shape;127;p6"/>
          <p:cNvSpPr txBox="1"/>
          <p:nvPr/>
        </p:nvSpPr>
        <p:spPr>
          <a:xfrm>
            <a:off x="5585765" y="6431219"/>
            <a:ext cx="13212471" cy="2885562"/>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t/>
            </a:r>
            <a:endParaRPr b="1" i="0" sz="5400" u="none" cap="none" strike="noStrike">
              <a:solidFill>
                <a:srgbClr val="434343"/>
              </a:solidFill>
              <a:latin typeface="Calibri"/>
              <a:ea typeface="Calibri"/>
              <a:cs typeface="Calibri"/>
              <a:sym typeface="Calibri"/>
            </a:endParaRPr>
          </a:p>
        </p:txBody>
      </p:sp>
      <p:graphicFrame>
        <p:nvGraphicFramePr>
          <p:cNvPr id="128" name="Google Shape;128;p6"/>
          <p:cNvGraphicFramePr/>
          <p:nvPr/>
        </p:nvGraphicFramePr>
        <p:xfrm>
          <a:off x="404166" y="705485"/>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RF04</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Cambio de contraseña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29" name="Google Shape;129;p6"/>
          <p:cNvGraphicFramePr/>
          <p:nvPr/>
        </p:nvGraphicFramePr>
        <p:xfrm>
          <a:off x="6107134" y="705485"/>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RF05</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Actualizar datos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U</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U</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sp>
        <p:nvSpPr>
          <p:cNvPr id="130" name="Google Shape;130;p6"/>
          <p:cNvSpPr/>
          <p:nvPr/>
        </p:nvSpPr>
        <p:spPr>
          <a:xfrm>
            <a:off x="9216190" y="256364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131" name="Google Shape;131;p6"/>
          <p:cNvGraphicFramePr/>
          <p:nvPr/>
        </p:nvGraphicFramePr>
        <p:xfrm>
          <a:off x="11806989" y="711116"/>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RF06</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Gestionar usuarios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32" name="Google Shape;132;p6"/>
          <p:cNvGraphicFramePr/>
          <p:nvPr/>
        </p:nvGraphicFramePr>
        <p:xfrm>
          <a:off x="404166" y="7164326"/>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RF07</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Historial de ventas </a:t>
                      </a:r>
                      <a:endParaRPr sz="2800" u="none" cap="none" strike="noStrike">
                        <a:latin typeface="Arial"/>
                        <a:ea typeface="Arial"/>
                        <a:cs typeface="Arial"/>
                        <a:sym typeface="Arial"/>
                      </a:endParaRPr>
                    </a:p>
                  </a:txBody>
                  <a:tcPr marT="0" marB="10800" marR="25400" marL="25400"/>
                </a:tc>
                <a:tc hMerge="1"/>
                <a:tc hMerge="1"/>
              </a:tr>
              <a:tr h="153475">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33" name="Google Shape;133;p6"/>
          <p:cNvGraphicFramePr/>
          <p:nvPr/>
        </p:nvGraphicFramePr>
        <p:xfrm>
          <a:off x="6107133" y="7149711"/>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RF08</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Búsqueda de productos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sp>
        <p:nvSpPr>
          <p:cNvPr id="134" name="Google Shape;134;p6"/>
          <p:cNvSpPr/>
          <p:nvPr/>
        </p:nvSpPr>
        <p:spPr>
          <a:xfrm>
            <a:off x="9577137" y="11391322"/>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135" name="Google Shape;135;p6"/>
          <p:cNvGraphicFramePr/>
          <p:nvPr/>
        </p:nvGraphicFramePr>
        <p:xfrm>
          <a:off x="11806989" y="7206930"/>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11951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RF09</a:t>
                      </a:r>
                      <a:endParaRPr sz="2800" u="none" cap="none" strike="noStrike">
                        <a:latin typeface="Arial"/>
                        <a:ea typeface="Arial"/>
                        <a:cs typeface="Arial"/>
                        <a:sym typeface="Arial"/>
                      </a:endParaRPr>
                    </a:p>
                  </a:txBody>
                  <a:tcPr marT="0" marB="10800" marR="25400" marL="25400"/>
                </a:tc>
                <a:tc hMerge="1"/>
                <a:tc hMerge="1"/>
              </a:tr>
              <a:tr h="405025">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11951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Confirmar pago </a:t>
                      </a:r>
                      <a:endParaRPr sz="2800" u="none" cap="none" strike="noStrike">
                        <a:latin typeface="Arial"/>
                        <a:ea typeface="Arial"/>
                        <a:cs typeface="Arial"/>
                        <a:sym typeface="Arial"/>
                      </a:endParaRPr>
                    </a:p>
                  </a:txBody>
                  <a:tcPr marT="0" marB="10800" marR="25400" marL="25400"/>
                </a:tc>
                <a:tc hMerge="1"/>
                <a:tc hMerge="1"/>
              </a:tr>
              <a:tr h="11951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B</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405025">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1590125">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J</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sp>
        <p:nvSpPr>
          <p:cNvPr id="136" name="Google Shape;136;p6"/>
          <p:cNvSpPr/>
          <p:nvPr/>
        </p:nvSpPr>
        <p:spPr>
          <a:xfrm>
            <a:off x="14397788" y="14258341"/>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7"/>
          <p:cNvSpPr txBox="1"/>
          <p:nvPr/>
        </p:nvSpPr>
        <p:spPr>
          <a:xfrm>
            <a:off x="20471863" y="13853483"/>
            <a:ext cx="2617880" cy="575156"/>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142" name="Google Shape;142;p7"/>
          <p:cNvSpPr txBox="1"/>
          <p:nvPr/>
        </p:nvSpPr>
        <p:spPr>
          <a:xfrm>
            <a:off x="4093849" y="6759170"/>
            <a:ext cx="13212471" cy="2037155"/>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t/>
            </a:r>
            <a:endParaRPr b="1" i="0" sz="5400" u="none" cap="none" strike="noStrike">
              <a:solidFill>
                <a:srgbClr val="434343"/>
              </a:solidFill>
              <a:latin typeface="Calibri"/>
              <a:ea typeface="Calibri"/>
              <a:cs typeface="Calibri"/>
              <a:sym typeface="Calibri"/>
            </a:endParaRPr>
          </a:p>
        </p:txBody>
      </p:sp>
      <p:graphicFrame>
        <p:nvGraphicFramePr>
          <p:cNvPr id="143" name="Google Shape;143;p7"/>
          <p:cNvGraphicFramePr/>
          <p:nvPr/>
        </p:nvGraphicFramePr>
        <p:xfrm>
          <a:off x="802104" y="854844"/>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RF10</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Gestionar productos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highlight>
                            <a:srgbClr val="000000"/>
                          </a:highlight>
                        </a:rPr>
                        <a:t>K</a:t>
                      </a: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J</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44" name="Google Shape;144;p7"/>
          <p:cNvGraphicFramePr/>
          <p:nvPr/>
        </p:nvGraphicFramePr>
        <p:xfrm>
          <a:off x="6463412" y="854844"/>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RF11</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Correo de confirmación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Y</a:t>
                      </a:r>
                      <a:r>
                        <a:rPr lang="es-ES" sz="2800" u="none" cap="none" strike="noStrike"/>
                        <a:t>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45" name="Google Shape;145;p7"/>
          <p:cNvGraphicFramePr/>
          <p:nvPr/>
        </p:nvGraphicFramePr>
        <p:xfrm>
          <a:off x="12124721" y="854844"/>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RF12</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Cancelación de compra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U</a:t>
                      </a:r>
                      <a:r>
                        <a:rPr lang="es-ES" sz="2800" u="none" cap="none" strike="noStrike"/>
                        <a:t>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K</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46" name="Google Shape;146;p7"/>
          <p:cNvGraphicFramePr/>
          <p:nvPr/>
        </p:nvGraphicFramePr>
        <p:xfrm>
          <a:off x="802103" y="7384239"/>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RF13</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Método de pago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sp>
        <p:nvSpPr>
          <p:cNvPr id="147" name="Google Shape;147;p7"/>
          <p:cNvSpPr/>
          <p:nvPr/>
        </p:nvSpPr>
        <p:spPr>
          <a:xfrm>
            <a:off x="11285621" y="11033878"/>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148" name="Google Shape;148;p7"/>
          <p:cNvGraphicFramePr/>
          <p:nvPr/>
        </p:nvGraphicFramePr>
        <p:xfrm>
          <a:off x="6463412" y="7381089"/>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276125">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RF14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Eliminar cuenta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633575">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49" name="Google Shape;149;p7"/>
          <p:cNvGraphicFramePr/>
          <p:nvPr/>
        </p:nvGraphicFramePr>
        <p:xfrm>
          <a:off x="12124720" y="7381089"/>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RF15</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Cerrar  sesión </a:t>
                      </a:r>
                      <a:endParaRPr sz="2800" u="none" cap="none" strike="noStrike">
                        <a:latin typeface="Arial"/>
                        <a:ea typeface="Arial"/>
                        <a:cs typeface="Arial"/>
                        <a:sym typeface="Arial"/>
                      </a:endParaRPr>
                    </a:p>
                  </a:txBody>
                  <a:tcPr marT="0" marB="10800" marR="25400" marL="25400"/>
                </a:tc>
                <a:tc hMerge="1"/>
                <a:tc hMerge="1"/>
              </a:tr>
              <a:tr h="1428825">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M</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50" name="Google Shape;150;p7"/>
          <p:cNvGraphicFramePr/>
          <p:nvPr/>
        </p:nvGraphicFramePr>
        <p:xfrm>
          <a:off x="17767119" y="13285821"/>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911250">
                <a:tc>
                  <a:txBody>
                    <a:bodyPr/>
                    <a:lstStyle/>
                    <a:p>
                      <a:pPr indent="0" lvl="0" marL="0" marR="0" rtl="0" algn="l">
                        <a:lnSpc>
                          <a:spcPct val="100000"/>
                        </a:lnSpc>
                        <a:spcBef>
                          <a:spcPts val="0"/>
                        </a:spcBef>
                        <a:spcAft>
                          <a:spcPts val="0"/>
                        </a:spcAft>
                        <a:buNone/>
                      </a:pPr>
                      <a:r>
                        <a:rPr lang="es-ES" sz="1200" u="none" cap="none" strike="noStrike"/>
                        <a:t>Número de requisito</a:t>
                      </a:r>
                      <a:endParaRPr sz="10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1200" u="none" cap="none" strike="noStrike"/>
                        <a:t> RF16</a:t>
                      </a:r>
                      <a:endParaRPr sz="1000" u="none" cap="none" strike="noStrike">
                        <a:latin typeface="Arial"/>
                        <a:ea typeface="Arial"/>
                        <a:cs typeface="Arial"/>
                        <a:sym typeface="Arial"/>
                      </a:endParaRPr>
                    </a:p>
                  </a:txBody>
                  <a:tcPr marT="0" marB="10800" marR="25400" marL="25400"/>
                </a:tc>
                <a:tc hMerge="1"/>
                <a:tc hMerge="1"/>
              </a:tr>
              <a:tr h="152400">
                <a:tc>
                  <a:txBody>
                    <a:bodyPr/>
                    <a:lstStyle/>
                    <a:p>
                      <a:pPr indent="0" lvl="0" marL="0" marR="0" rtl="0" algn="l">
                        <a:lnSpc>
                          <a:spcPct val="100000"/>
                        </a:lnSpc>
                        <a:spcBef>
                          <a:spcPts val="0"/>
                        </a:spcBef>
                        <a:spcAft>
                          <a:spcPts val="0"/>
                        </a:spcAft>
                        <a:buNone/>
                      </a:pPr>
                      <a:r>
                        <a:rPr lang="es-ES" sz="1200" u="none" cap="none" strike="noStrike"/>
                        <a:t>Nombre de requisito</a:t>
                      </a:r>
                      <a:endParaRPr sz="10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1200" u="none" cap="none" strike="noStrike"/>
                        <a:t> Carrito de compras </a:t>
                      </a:r>
                      <a:endParaRPr sz="1000" u="none" cap="none" strike="noStrike">
                        <a:latin typeface="Arial"/>
                        <a:ea typeface="Arial"/>
                        <a:cs typeface="Arial"/>
                        <a:sym typeface="Arial"/>
                      </a:endParaRPr>
                    </a:p>
                  </a:txBody>
                  <a:tcPr marT="0" marB="10800" marR="25400" marL="25400"/>
                </a:tc>
                <a:tc hMerge="1"/>
                <a:tc hMerge="1"/>
              </a:tr>
              <a:tr h="152400">
                <a:tc>
                  <a:txBody>
                    <a:bodyPr/>
                    <a:lstStyle/>
                    <a:p>
                      <a:pPr indent="0" lvl="0" marL="0" marR="0" rtl="0" algn="l">
                        <a:lnSpc>
                          <a:spcPct val="100000"/>
                        </a:lnSpc>
                        <a:spcBef>
                          <a:spcPts val="0"/>
                        </a:spcBef>
                        <a:spcAft>
                          <a:spcPts val="0"/>
                        </a:spcAft>
                        <a:buNone/>
                      </a:pPr>
                      <a:r>
                        <a:rPr lang="es-ES" sz="1200" u="none" cap="none" strike="noStrike"/>
                        <a:t>Tipo</a:t>
                      </a:r>
                      <a:endParaRPr sz="10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1200" u="none" cap="none" strike="noStrike"/>
                        <a:t>   </a:t>
                      </a:r>
                      <a:r>
                        <a:rPr lang="es-ES" sz="1200" u="none" cap="none" strike="noStrike">
                          <a:highlight>
                            <a:srgbClr val="000000"/>
                          </a:highlight>
                        </a:rPr>
                        <a:t>N</a:t>
                      </a:r>
                      <a:r>
                        <a:rPr lang="es-ES" sz="1200" u="none" cap="none" strike="noStrike"/>
                        <a:t>Requisito</a:t>
                      </a:r>
                      <a:endParaRPr sz="10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1200" u="none" cap="none" strike="noStrike"/>
                        <a:t>☐ Restricción</a:t>
                      </a:r>
                      <a:endParaRPr sz="1000" u="none" cap="none" strike="noStrike">
                        <a:latin typeface="Arial"/>
                        <a:ea typeface="Arial"/>
                        <a:cs typeface="Arial"/>
                        <a:sym typeface="Arial"/>
                      </a:endParaRPr>
                    </a:p>
                  </a:txBody>
                  <a:tcPr marT="0" marB="0" marR="68575" marL="68575"/>
                </a:tc>
                <a:tc hMerge="1"/>
              </a:tr>
              <a:tr h="152400">
                <a:tc>
                  <a:txBody>
                    <a:bodyPr/>
                    <a:lstStyle/>
                    <a:p>
                      <a:pPr indent="0" lvl="0" marL="0" marR="0" rtl="0" algn="l">
                        <a:lnSpc>
                          <a:spcPct val="100000"/>
                        </a:lnSpc>
                        <a:spcBef>
                          <a:spcPts val="0"/>
                        </a:spcBef>
                        <a:spcAft>
                          <a:spcPts val="0"/>
                        </a:spcAft>
                        <a:buNone/>
                      </a:pPr>
                      <a:r>
                        <a:rPr lang="es-ES" sz="1200" u="none" cap="none" strike="noStrike"/>
                        <a:t> </a:t>
                      </a:r>
                      <a:endParaRPr sz="10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1200" u="none" cap="none" strike="noStrike"/>
                        <a:t> </a:t>
                      </a:r>
                      <a:endParaRPr sz="1000" u="none" cap="none" strike="noStrike">
                        <a:latin typeface="Arial"/>
                        <a:ea typeface="Arial"/>
                        <a:cs typeface="Arial"/>
                        <a:sym typeface="Arial"/>
                      </a:endParaRPr>
                    </a:p>
                  </a:txBody>
                  <a:tcPr marT="0" marB="10800" marR="25400" marL="25400"/>
                </a:tc>
                <a:tc hMerge="1"/>
                <a:tc hMerge="1"/>
              </a:tr>
              <a:tr h="152400">
                <a:tc>
                  <a:txBody>
                    <a:bodyPr/>
                    <a:lstStyle/>
                    <a:p>
                      <a:pPr indent="0" lvl="0" marL="0" marR="0" rtl="0" algn="l">
                        <a:lnSpc>
                          <a:spcPct val="100000"/>
                        </a:lnSpc>
                        <a:spcBef>
                          <a:spcPts val="0"/>
                        </a:spcBef>
                        <a:spcAft>
                          <a:spcPts val="0"/>
                        </a:spcAft>
                        <a:buNone/>
                      </a:pPr>
                      <a:r>
                        <a:rPr lang="es-ES" sz="1200" u="none" cap="none" strike="noStrike"/>
                        <a:t>Prioridad del requisito</a:t>
                      </a:r>
                      <a:endParaRPr sz="10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1200" u="none" cap="none" strike="noStrike">
                          <a:highlight>
                            <a:srgbClr val="000000"/>
                          </a:highlight>
                        </a:rPr>
                        <a:t>H</a:t>
                      </a:r>
                      <a:r>
                        <a:rPr lang="es-ES" sz="1200" u="none" cap="none" strike="noStrike"/>
                        <a:t> Alta/Esencial</a:t>
                      </a:r>
                      <a:endParaRPr sz="10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1200" u="none" cap="none" strike="noStrike"/>
                        <a:t> Media/Deseado</a:t>
                      </a:r>
                      <a:endParaRPr sz="10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1200" u="none" cap="none" strike="noStrike"/>
                        <a:t>☐ Baja/ Opcional</a:t>
                      </a:r>
                      <a:endParaRPr sz="1000" u="none" cap="none" strike="noStrike">
                        <a:latin typeface="Arial"/>
                        <a:ea typeface="Arial"/>
                        <a:cs typeface="Arial"/>
                        <a:sym typeface="Arial"/>
                      </a:endParaRPr>
                    </a:p>
                  </a:txBody>
                  <a:tcPr marT="0" marB="0" marR="68575" marL="68575"/>
                </a:tc>
              </a:tr>
            </a:tbl>
          </a:graphicData>
        </a:graphic>
      </p:graphicFrame>
      <p:sp>
        <p:nvSpPr>
          <p:cNvPr id="151" name="Google Shape;151;p7"/>
          <p:cNvSpPr/>
          <p:nvPr/>
        </p:nvSpPr>
        <p:spPr>
          <a:xfrm>
            <a:off x="15641053" y="12588489"/>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
        <p:nvSpPr>
          <p:cNvPr id="156" name="Google Shape;156;p8"/>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157" name="Google Shape;157;p8"/>
          <p:cNvSpPr txBox="1"/>
          <p:nvPr/>
        </p:nvSpPr>
        <p:spPr>
          <a:xfrm>
            <a:off x="4719491" y="6326033"/>
            <a:ext cx="13212471" cy="2037155"/>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t/>
            </a:r>
            <a:endParaRPr b="1" i="0" sz="5400" u="none" cap="none" strike="noStrike">
              <a:solidFill>
                <a:srgbClr val="434343"/>
              </a:solidFill>
              <a:latin typeface="Calibri"/>
              <a:ea typeface="Calibri"/>
              <a:cs typeface="Calibri"/>
              <a:sym typeface="Calibri"/>
            </a:endParaRPr>
          </a:p>
        </p:txBody>
      </p:sp>
      <p:graphicFrame>
        <p:nvGraphicFramePr>
          <p:cNvPr id="158" name="Google Shape;158;p8"/>
          <p:cNvGraphicFramePr/>
          <p:nvPr/>
        </p:nvGraphicFramePr>
        <p:xfrm>
          <a:off x="465708" y="700790"/>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91125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RF16</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Carrito de compras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N</a:t>
                      </a:r>
                      <a:r>
                        <a:rPr lang="es-ES" sz="2800" u="none" cap="none" strike="noStrike"/>
                        <a:t>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59" name="Google Shape;159;p8"/>
          <p:cNvGraphicFramePr/>
          <p:nvPr/>
        </p:nvGraphicFramePr>
        <p:xfrm>
          <a:off x="6144127" y="700790"/>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RF17</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Gestionar categorías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60" name="Google Shape;160;p8"/>
          <p:cNvGraphicFramePr/>
          <p:nvPr/>
        </p:nvGraphicFramePr>
        <p:xfrm>
          <a:off x="12038044" y="700790"/>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RF18</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Gestionar pedidos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sp>
        <p:nvSpPr>
          <p:cNvPr id="161" name="Google Shape;161;p8"/>
          <p:cNvSpPr/>
          <p:nvPr/>
        </p:nvSpPr>
        <p:spPr>
          <a:xfrm>
            <a:off x="9601200" y="7304088"/>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162" name="Google Shape;162;p8"/>
          <p:cNvGraphicFramePr/>
          <p:nvPr/>
        </p:nvGraphicFramePr>
        <p:xfrm>
          <a:off x="465708" y="7304088"/>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RNF01</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Mantenimiento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63" name="Google Shape;163;p8"/>
          <p:cNvGraphicFramePr/>
          <p:nvPr/>
        </p:nvGraphicFramePr>
        <p:xfrm>
          <a:off x="6144126" y="7304088"/>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128725">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RNF02</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Seguridad</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64" name="Google Shape;164;p8"/>
          <p:cNvGraphicFramePr/>
          <p:nvPr/>
        </p:nvGraphicFramePr>
        <p:xfrm>
          <a:off x="12038043" y="7372449"/>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RNF03</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Disponibilidad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65" name="Google Shape;165;p8"/>
          <p:cNvGraphicFramePr/>
          <p:nvPr/>
        </p:nvGraphicFramePr>
        <p:xfrm>
          <a:off x="4419601" y="14802409"/>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152400">
                <a:tc>
                  <a:txBody>
                    <a:bodyPr/>
                    <a:lstStyle/>
                    <a:p>
                      <a:pPr indent="0" lvl="0" marL="0" marR="0" rtl="0" algn="l">
                        <a:lnSpc>
                          <a:spcPct val="100000"/>
                        </a:lnSpc>
                        <a:spcBef>
                          <a:spcPts val="0"/>
                        </a:spcBef>
                        <a:spcAft>
                          <a:spcPts val="0"/>
                        </a:spcAft>
                        <a:buNone/>
                      </a:pPr>
                      <a:r>
                        <a:rPr lang="es-ES" sz="1200" u="none" cap="none" strike="noStrike"/>
                        <a:t>Número de requisito</a:t>
                      </a:r>
                      <a:endParaRPr sz="10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1200" u="none" cap="none" strike="noStrike"/>
                        <a:t>RNF04</a:t>
                      </a:r>
                      <a:endParaRPr sz="1000" u="none" cap="none" strike="noStrike">
                        <a:latin typeface="Arial"/>
                        <a:ea typeface="Arial"/>
                        <a:cs typeface="Arial"/>
                        <a:sym typeface="Arial"/>
                      </a:endParaRPr>
                    </a:p>
                  </a:txBody>
                  <a:tcPr marT="0" marB="10800" marR="25400" marL="25400"/>
                </a:tc>
                <a:tc hMerge="1"/>
                <a:tc hMerge="1"/>
              </a:tr>
              <a:tr h="152400">
                <a:tc>
                  <a:txBody>
                    <a:bodyPr/>
                    <a:lstStyle/>
                    <a:p>
                      <a:pPr indent="0" lvl="0" marL="0" marR="0" rtl="0" algn="l">
                        <a:lnSpc>
                          <a:spcPct val="100000"/>
                        </a:lnSpc>
                        <a:spcBef>
                          <a:spcPts val="0"/>
                        </a:spcBef>
                        <a:spcAft>
                          <a:spcPts val="0"/>
                        </a:spcAft>
                        <a:buNone/>
                      </a:pPr>
                      <a:r>
                        <a:rPr lang="es-ES" sz="1200" u="none" cap="none" strike="noStrike"/>
                        <a:t>Nombre de requisito</a:t>
                      </a:r>
                      <a:endParaRPr sz="10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1200" u="none" cap="none" strike="noStrike"/>
                        <a:t> Desempeño</a:t>
                      </a:r>
                      <a:endParaRPr sz="1000" u="none" cap="none" strike="noStrike">
                        <a:latin typeface="Arial"/>
                        <a:ea typeface="Arial"/>
                        <a:cs typeface="Arial"/>
                        <a:sym typeface="Arial"/>
                      </a:endParaRPr>
                    </a:p>
                  </a:txBody>
                  <a:tcPr marT="0" marB="10800" marR="25400" marL="25400"/>
                </a:tc>
                <a:tc hMerge="1"/>
                <a:tc hMerge="1"/>
              </a:tr>
              <a:tr h="152400">
                <a:tc>
                  <a:txBody>
                    <a:bodyPr/>
                    <a:lstStyle/>
                    <a:p>
                      <a:pPr indent="0" lvl="0" marL="0" marR="0" rtl="0" algn="l">
                        <a:lnSpc>
                          <a:spcPct val="100000"/>
                        </a:lnSpc>
                        <a:spcBef>
                          <a:spcPts val="0"/>
                        </a:spcBef>
                        <a:spcAft>
                          <a:spcPts val="0"/>
                        </a:spcAft>
                        <a:buNone/>
                      </a:pPr>
                      <a:r>
                        <a:rPr lang="es-ES" sz="1200" u="none" cap="none" strike="noStrike"/>
                        <a:t>Tipo</a:t>
                      </a:r>
                      <a:endParaRPr sz="10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1200" u="none" cap="none" strike="noStrike"/>
                        <a:t> </a:t>
                      </a:r>
                      <a:r>
                        <a:rPr lang="es-ES" sz="1200" u="none" cap="none" strike="noStrike">
                          <a:highlight>
                            <a:srgbClr val="000000"/>
                          </a:highlight>
                        </a:rPr>
                        <a:t>H</a:t>
                      </a:r>
                      <a:r>
                        <a:rPr lang="es-ES" sz="1200" u="none" cap="none" strike="noStrike"/>
                        <a:t> Requisito</a:t>
                      </a:r>
                      <a:endParaRPr sz="10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1200" u="none" cap="none" strike="noStrike"/>
                        <a:t>☐ Restricción</a:t>
                      </a:r>
                      <a:endParaRPr sz="1000" u="none" cap="none" strike="noStrike">
                        <a:latin typeface="Arial"/>
                        <a:ea typeface="Arial"/>
                        <a:cs typeface="Arial"/>
                        <a:sym typeface="Arial"/>
                      </a:endParaRPr>
                    </a:p>
                  </a:txBody>
                  <a:tcPr marT="0" marB="0" marR="68575" marL="68575"/>
                </a:tc>
                <a:tc hMerge="1"/>
              </a:tr>
              <a:tr h="152400">
                <a:tc>
                  <a:txBody>
                    <a:bodyPr/>
                    <a:lstStyle/>
                    <a:p>
                      <a:pPr indent="0" lvl="0" marL="0" marR="0" rtl="0" algn="l">
                        <a:lnSpc>
                          <a:spcPct val="100000"/>
                        </a:lnSpc>
                        <a:spcBef>
                          <a:spcPts val="0"/>
                        </a:spcBef>
                        <a:spcAft>
                          <a:spcPts val="0"/>
                        </a:spcAft>
                        <a:buNone/>
                      </a:pPr>
                      <a:r>
                        <a:rPr lang="es-ES" sz="1200" u="none" cap="none" strike="noStrike"/>
                        <a:t> </a:t>
                      </a:r>
                      <a:endParaRPr sz="10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1200" u="none" cap="none" strike="noStrike"/>
                        <a:t> </a:t>
                      </a:r>
                      <a:endParaRPr sz="1000" u="none" cap="none" strike="noStrike">
                        <a:latin typeface="Arial"/>
                        <a:ea typeface="Arial"/>
                        <a:cs typeface="Arial"/>
                        <a:sym typeface="Arial"/>
                      </a:endParaRPr>
                    </a:p>
                  </a:txBody>
                  <a:tcPr marT="0" marB="10800" marR="25400" marL="25400"/>
                </a:tc>
                <a:tc hMerge="1"/>
                <a:tc hMerge="1"/>
              </a:tr>
              <a:tr h="152400">
                <a:tc>
                  <a:txBody>
                    <a:bodyPr/>
                    <a:lstStyle/>
                    <a:p>
                      <a:pPr indent="0" lvl="0" marL="0" marR="0" rtl="0" algn="l">
                        <a:lnSpc>
                          <a:spcPct val="100000"/>
                        </a:lnSpc>
                        <a:spcBef>
                          <a:spcPts val="0"/>
                        </a:spcBef>
                        <a:spcAft>
                          <a:spcPts val="0"/>
                        </a:spcAft>
                        <a:buNone/>
                      </a:pPr>
                      <a:r>
                        <a:rPr lang="es-ES" sz="1200" u="none" cap="none" strike="noStrike"/>
                        <a:t>Prioridad del requisito</a:t>
                      </a:r>
                      <a:endParaRPr sz="10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1200" u="none" cap="none" strike="noStrike"/>
                        <a:t> </a:t>
                      </a:r>
                      <a:r>
                        <a:rPr lang="es-ES" sz="1200" u="none" cap="none" strike="noStrike">
                          <a:highlight>
                            <a:srgbClr val="000000"/>
                          </a:highlight>
                        </a:rPr>
                        <a:t>H</a:t>
                      </a:r>
                      <a:r>
                        <a:rPr lang="es-ES" sz="1200" u="none" cap="none" strike="noStrike"/>
                        <a:t>   Alta/Esencial</a:t>
                      </a:r>
                      <a:endParaRPr sz="10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1200" u="none" cap="none" strike="noStrike"/>
                        <a:t>    Media/Deseado</a:t>
                      </a:r>
                      <a:endParaRPr sz="10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1200" u="none" cap="none" strike="noStrike"/>
                        <a:t>☐ Baja/ Opcional</a:t>
                      </a:r>
                      <a:endParaRPr sz="1000" u="none" cap="none" strike="noStrike">
                        <a:latin typeface="Arial"/>
                        <a:ea typeface="Arial"/>
                        <a:cs typeface="Arial"/>
                        <a:sym typeface="Arial"/>
                      </a:endParaRPr>
                    </a:p>
                  </a:txBody>
                  <a:tcPr marT="0" marB="0" marR="68575" marL="68575"/>
                </a:tc>
              </a:tr>
            </a:tbl>
          </a:graphicData>
        </a:graphic>
      </p:graphicFrame>
      <p:sp>
        <p:nvSpPr>
          <p:cNvPr id="166" name="Google Shape;166;p8"/>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9"/>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172" name="Google Shape;172;p9"/>
          <p:cNvSpPr txBox="1"/>
          <p:nvPr/>
        </p:nvSpPr>
        <p:spPr>
          <a:xfrm>
            <a:off x="4719491" y="6326033"/>
            <a:ext cx="13212471" cy="2037155"/>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120000"/>
              </a:lnSpc>
              <a:spcBef>
                <a:spcPts val="0"/>
              </a:spcBef>
              <a:spcAft>
                <a:spcPts val="0"/>
              </a:spcAft>
              <a:buClr>
                <a:srgbClr val="434343"/>
              </a:buClr>
              <a:buSzPts val="5400"/>
              <a:buFont typeface="Calibri"/>
              <a:buNone/>
            </a:pPr>
            <a:r>
              <a:t/>
            </a:r>
            <a:endParaRPr b="1" i="0" sz="5400" u="none" cap="none" strike="noStrike">
              <a:solidFill>
                <a:srgbClr val="434343"/>
              </a:solidFill>
              <a:latin typeface="Calibri"/>
              <a:ea typeface="Calibri"/>
              <a:cs typeface="Calibri"/>
              <a:sym typeface="Calibri"/>
            </a:endParaRPr>
          </a:p>
        </p:txBody>
      </p:sp>
      <p:sp>
        <p:nvSpPr>
          <p:cNvPr id="173" name="Google Shape;173;p9"/>
          <p:cNvSpPr/>
          <p:nvPr/>
        </p:nvSpPr>
        <p:spPr>
          <a:xfrm>
            <a:off x="9601200" y="7304088"/>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9"/>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175" name="Google Shape;175;p9"/>
          <p:cNvGraphicFramePr/>
          <p:nvPr/>
        </p:nvGraphicFramePr>
        <p:xfrm>
          <a:off x="529390" y="891645"/>
          <a:ext cx="3000000" cy="3000000"/>
        </p:xfrm>
        <a:graphic>
          <a:graphicData uri="http://schemas.openxmlformats.org/drawingml/2006/table">
            <a:tbl>
              <a:tblPr>
                <a:noFill/>
                <a:tableStyleId>{3655144F-629A-4FCB-89D6-4CE1BBD24ADF}</a:tableStyleId>
              </a:tblPr>
              <a:tblGrid>
                <a:gridCol w="16224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RNF04</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Desempeño</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76" name="Google Shape;176;p9"/>
          <p:cNvGraphicFramePr/>
          <p:nvPr/>
        </p:nvGraphicFramePr>
        <p:xfrm>
          <a:off x="6376737" y="891645"/>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RNF05</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Portabilidad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77" name="Google Shape;177;p9"/>
          <p:cNvGraphicFramePr/>
          <p:nvPr/>
        </p:nvGraphicFramePr>
        <p:xfrm>
          <a:off x="12154349" y="891644"/>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RNF05</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Portabilidad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78" name="Google Shape;178;p9"/>
          <p:cNvGraphicFramePr/>
          <p:nvPr/>
        </p:nvGraphicFramePr>
        <p:xfrm>
          <a:off x="569495" y="7675852"/>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RNF07</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Tratamiento de datos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graphicFrame>
        <p:nvGraphicFramePr>
          <p:cNvPr id="179" name="Google Shape;179;p9"/>
          <p:cNvGraphicFramePr/>
          <p:nvPr/>
        </p:nvGraphicFramePr>
        <p:xfrm>
          <a:off x="6376737" y="7675852"/>
          <a:ext cx="3000000" cy="3000000"/>
        </p:xfrm>
        <a:graphic>
          <a:graphicData uri="http://schemas.openxmlformats.org/drawingml/2006/table">
            <a:tbl>
              <a:tblPr>
                <a:noFill/>
                <a:tableStyleId>{3655144F-629A-4FCB-89D6-4CE1BBD24ADF}</a:tableStyleId>
              </a:tblPr>
              <a:tblGrid>
                <a:gridCol w="1582325"/>
                <a:gridCol w="1143850"/>
                <a:gridCol w="1258225"/>
                <a:gridCol w="1197225"/>
              </a:tblGrid>
              <a:tr h="355600">
                <a:tc>
                  <a:txBody>
                    <a:bodyPr/>
                    <a:lstStyle/>
                    <a:p>
                      <a:pPr indent="0" lvl="0" marL="0" marR="0" rtl="0" algn="l">
                        <a:lnSpc>
                          <a:spcPct val="100000"/>
                        </a:lnSpc>
                        <a:spcBef>
                          <a:spcPts val="0"/>
                        </a:spcBef>
                        <a:spcAft>
                          <a:spcPts val="0"/>
                        </a:spcAft>
                        <a:buNone/>
                      </a:pPr>
                      <a:r>
                        <a:rPr lang="es-ES" sz="2800" u="none" cap="none" strike="noStrike"/>
                        <a:t>Número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FNR08</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Nombre de requisito</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Manuales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Tipo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Requisito</a:t>
                      </a:r>
                      <a:endParaRPr sz="2800" u="none" cap="none" strike="noStrike">
                        <a:latin typeface="Arial"/>
                        <a:ea typeface="Arial"/>
                        <a:cs typeface="Arial"/>
                        <a:sym typeface="Arial"/>
                      </a:endParaRPr>
                    </a:p>
                  </a:txBody>
                  <a:tcPr marT="0" marB="10800" marR="25400" marL="25400"/>
                </a:tc>
                <a:tc gridSpan="2">
                  <a:txBody>
                    <a:bodyPr/>
                    <a:lstStyle/>
                    <a:p>
                      <a:pPr indent="0" lvl="0" marL="0" marR="0" rtl="0" algn="l">
                        <a:lnSpc>
                          <a:spcPct val="100000"/>
                        </a:lnSpc>
                        <a:spcBef>
                          <a:spcPts val="0"/>
                        </a:spcBef>
                        <a:spcAft>
                          <a:spcPts val="0"/>
                        </a:spcAft>
                        <a:buNone/>
                      </a:pPr>
                      <a:r>
                        <a:rPr lang="es-ES" sz="2800" u="none" cap="none" strike="noStrike"/>
                        <a:t>☐ Restricción</a:t>
                      </a:r>
                      <a:endParaRPr sz="2800" u="none" cap="none" strike="noStrike">
                        <a:latin typeface="Arial"/>
                        <a:ea typeface="Arial"/>
                        <a:cs typeface="Arial"/>
                        <a:sym typeface="Arial"/>
                      </a:endParaRPr>
                    </a:p>
                  </a:txBody>
                  <a:tcPr marT="0" marB="0" marR="68575" marL="68575"/>
                </a:tc>
                <a:tc hMerge="1"/>
              </a:tr>
              <a:tr h="355600">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gridSpan="3">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0" marB="10800" marR="25400" marL="25400"/>
                </a:tc>
                <a:tc hMerge="1"/>
                <a:tc hMerge="1"/>
              </a:tr>
              <a:tr h="355600">
                <a:tc>
                  <a:txBody>
                    <a:bodyPr/>
                    <a:lstStyle/>
                    <a:p>
                      <a:pPr indent="0" lvl="0" marL="0" marR="0" rtl="0" algn="l">
                        <a:lnSpc>
                          <a:spcPct val="100000"/>
                        </a:lnSpc>
                        <a:spcBef>
                          <a:spcPts val="0"/>
                        </a:spcBef>
                        <a:spcAft>
                          <a:spcPts val="0"/>
                        </a:spcAft>
                        <a:buNone/>
                      </a:pPr>
                      <a:r>
                        <a:rPr lang="es-ES" sz="2800" u="none" cap="none" strike="noStrike"/>
                        <a:t>Prioridad del requisito</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a:t>
                      </a:r>
                      <a:r>
                        <a:rPr lang="es-ES" sz="2800" u="none" cap="none" strike="noStrike">
                          <a:highlight>
                            <a:srgbClr val="000000"/>
                          </a:highlight>
                        </a:rPr>
                        <a:t>H</a:t>
                      </a:r>
                      <a:r>
                        <a:rPr lang="es-ES" sz="2800" u="none" cap="none" strike="noStrike"/>
                        <a:t> Alta/Esencial</a:t>
                      </a:r>
                      <a:endParaRPr sz="2800" u="none" cap="none" strike="noStrike">
                        <a:latin typeface="Arial"/>
                        <a:ea typeface="Arial"/>
                        <a:cs typeface="Arial"/>
                        <a:sym typeface="Arial"/>
                      </a:endParaRPr>
                    </a:p>
                  </a:txBody>
                  <a:tcPr marT="0" marB="10800" marR="25400" marL="25400"/>
                </a:tc>
                <a:tc>
                  <a:txBody>
                    <a:bodyPr/>
                    <a:lstStyle/>
                    <a:p>
                      <a:pPr indent="0" lvl="0" marL="0" marR="0" rtl="0" algn="l">
                        <a:lnSpc>
                          <a:spcPct val="100000"/>
                        </a:lnSpc>
                        <a:spcBef>
                          <a:spcPts val="0"/>
                        </a:spcBef>
                        <a:spcAft>
                          <a:spcPts val="0"/>
                        </a:spcAft>
                        <a:buNone/>
                      </a:pPr>
                      <a:r>
                        <a:rPr lang="es-ES" sz="2800" u="none" cap="none" strike="noStrike"/>
                        <a:t>    Media/Deseado</a:t>
                      </a:r>
                      <a:endParaRPr sz="28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800" u="none" cap="none" strike="noStrike"/>
                        <a:t>☐ Baja/ Opcional</a:t>
                      </a:r>
                      <a:endParaRPr sz="2800" u="none" cap="none" strike="noStrike">
                        <a:latin typeface="Arial"/>
                        <a:ea typeface="Arial"/>
                        <a:cs typeface="Arial"/>
                        <a:sym typeface="Arial"/>
                      </a:endParaRPr>
                    </a:p>
                  </a:txBody>
                  <a:tcPr marT="0" marB="0" marR="68575" marL="6857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10"/>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185" name="Google Shape;185;p10"/>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6" name="Google Shape;186;p10"/>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7" name="Google Shape;187;p10"/>
          <p:cNvSpPr/>
          <p:nvPr/>
        </p:nvSpPr>
        <p:spPr>
          <a:xfrm>
            <a:off x="705852" y="1073571"/>
            <a:ext cx="12192000" cy="3493264"/>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Requisitos comunes de los interfaces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None/>
            </a:pPr>
            <a:r>
              <a:rPr b="0" i="0" lang="es-ES" sz="2800" u="none" cap="none" strike="noStrike">
                <a:solidFill>
                  <a:srgbClr val="000000"/>
                </a:solidFill>
                <a:latin typeface="Arial"/>
                <a:ea typeface="Arial"/>
                <a:cs typeface="Arial"/>
                <a:sym typeface="Arial"/>
              </a:rPr>
              <a:t>Los colores que tiene el logo de la empresa, son los adecuados ya que son negro, blanco y rojo además debe tener el logo en un lugar visible del aplicativo web.</a:t>
            </a:r>
            <a:r>
              <a:rPr b="0" i="1" lang="es-ES" sz="2800" u="none" cap="none" strike="noStrike">
                <a:solidFill>
                  <a:srgbClr val="0000FF"/>
                </a:solidFill>
                <a:latin typeface="Arial"/>
                <a:ea typeface="Arial"/>
                <a:cs typeface="Arial"/>
                <a:sym typeface="Arial"/>
              </a:rPr>
              <a:t> </a:t>
            </a:r>
            <a:r>
              <a:rPr b="0" i="0" lang="es-ES" sz="2800" u="none" cap="none" strike="noStrike">
                <a:solidFill>
                  <a:srgbClr val="000000"/>
                </a:solidFill>
                <a:latin typeface="Arial"/>
                <a:ea typeface="Arial"/>
                <a:cs typeface="Arial"/>
                <a:sym typeface="Arial"/>
              </a:rPr>
              <a:t>La interfaz debe tener una adecuada categorización de los productos, permitiendo que sea intuitiva para la búsqueda de un producto.</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None/>
            </a:pPr>
            <a:r>
              <a:rPr b="0" i="0" lang="es-ES" sz="2800" u="none" cap="none" strike="noStrike">
                <a:solidFill>
                  <a:srgbClr val="000000"/>
                </a:solidFill>
                <a:latin typeface="Arial"/>
                <a:ea typeface="Arial"/>
                <a:cs typeface="Arial"/>
                <a:sym typeface="Arial"/>
              </a:rPr>
              <a:t>La pantalla debe ser ‘responsive' permitiendo que la tienda online sea visible correctamente desde diferentes dispositivos con acceso a Internet.  </a:t>
            </a:r>
            <a:endParaRPr b="0" i="0" sz="2800" u="none" cap="none" strike="noStrike">
              <a:solidFill>
                <a:srgbClr val="000000"/>
              </a:solidFill>
              <a:latin typeface="Arial"/>
              <a:ea typeface="Arial"/>
              <a:cs typeface="Arial"/>
              <a:sym typeface="Arial"/>
            </a:endParaRPr>
          </a:p>
        </p:txBody>
      </p:sp>
      <p:sp>
        <p:nvSpPr>
          <p:cNvPr id="188" name="Google Shape;188;p10"/>
          <p:cNvSpPr/>
          <p:nvPr/>
        </p:nvSpPr>
        <p:spPr>
          <a:xfrm>
            <a:off x="705852" y="5029500"/>
            <a:ext cx="12192000" cy="5301451"/>
          </a:xfrm>
          <a:prstGeom prst="rect">
            <a:avLst/>
          </a:prstGeom>
          <a:noFill/>
          <a:ln>
            <a:noFill/>
          </a:ln>
        </p:spPr>
        <p:txBody>
          <a:bodyPr anchorCtr="0" anchor="t" bIns="45700" lIns="91425" spcFirstLastPara="1" rIns="91425" wrap="square" tIns="45700">
            <a:spAutoFit/>
          </a:bodyPr>
          <a:lstStyle/>
          <a:p>
            <a:pPr indent="-228600" lvl="2" marL="1143000" marR="0" rtl="0" algn="l">
              <a:lnSpc>
                <a:spcPct val="100000"/>
              </a:lnSpc>
              <a:spcBef>
                <a:spcPts val="0"/>
              </a:spcBef>
              <a:spcAft>
                <a:spcPts val="0"/>
              </a:spcAft>
              <a:buClr>
                <a:srgbClr val="000000"/>
              </a:buClr>
              <a:buSzPts val="2800"/>
              <a:buFont typeface="Arial"/>
              <a:buAutoNum type="arabicPeriod"/>
            </a:pPr>
            <a:r>
              <a:rPr b="1" i="0" lang="es-ES" sz="2800" u="none" cap="none" strike="noStrike">
                <a:solidFill>
                  <a:srgbClr val="000000"/>
                </a:solidFill>
                <a:latin typeface="Arial"/>
                <a:ea typeface="Arial"/>
                <a:cs typeface="Arial"/>
                <a:sym typeface="Arial"/>
              </a:rPr>
              <a:t>Interfaces de hardware</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Para ello se necesita computadores ya sea portátil o de mesa, con los siguientes requisitos </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Procesador superior a dual Core </a:t>
            </a:r>
            <a:endParaRPr b="0" i="0" sz="2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2 GB como de RAM como mínimo </a:t>
            </a:r>
            <a:endParaRPr b="0" i="0" sz="2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Espacio mínimo de disco duro 50 GB </a:t>
            </a:r>
            <a:endParaRPr b="0" i="0" sz="2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Pantalla </a:t>
            </a:r>
            <a:endParaRPr b="0" i="0" sz="2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Teclado</a:t>
            </a:r>
            <a:endParaRPr b="0" i="0" sz="2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Mouse Adaptador de red   </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
        <p:nvSpPr>
          <p:cNvPr id="189" name="Google Shape;189;p10"/>
          <p:cNvSpPr/>
          <p:nvPr/>
        </p:nvSpPr>
        <p:spPr>
          <a:xfrm>
            <a:off x="0" y="10171140"/>
            <a:ext cx="12192000" cy="4008790"/>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Interfaces de software</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1" lang="es-ES" sz="2800" u="none" cap="none" strike="noStrike">
                <a:solidFill>
                  <a:srgbClr val="0000FF"/>
                </a:solidFill>
                <a:latin typeface="Arial"/>
                <a:ea typeface="Arial"/>
                <a:cs typeface="Arial"/>
                <a:sym typeface="Arial"/>
              </a:rPr>
              <a:t>         </a:t>
            </a:r>
            <a:r>
              <a:rPr b="0" i="0" lang="es-ES" sz="2800" u="none" cap="none" strike="noStrike">
                <a:solidFill>
                  <a:srgbClr val="000000"/>
                </a:solidFill>
                <a:latin typeface="Arial"/>
                <a:ea typeface="Arial"/>
                <a:cs typeface="Arial"/>
                <a:sym typeface="Arial"/>
              </a:rPr>
              <a:t>El aplicativo funciona en las siguientes navegadoras,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el usuario puede seleccionar el que se adapte al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Sistema operativo. </a:t>
            </a:r>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MOZILLA FIREFOX=windows, Linux, mac, android </a:t>
            </a:r>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MICROSOFT EDGE=windows, mac, ios, android </a:t>
            </a:r>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GOOGLE CHROME=windows, mac, Linux, android</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p11"/>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195" name="Google Shape;195;p11"/>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11"/>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11"/>
          <p:cNvSpPr/>
          <p:nvPr/>
        </p:nvSpPr>
        <p:spPr>
          <a:xfrm>
            <a:off x="0" y="848769"/>
            <a:ext cx="12192000" cy="2285241"/>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Interfaces de comunicación</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El aplicativos se comunicará con el cliente, a través de un servidor, que evitará que se caiga la página al momento de estarlo utilizando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
        <p:nvSpPr>
          <p:cNvPr id="198" name="Google Shape;198;p11"/>
          <p:cNvSpPr/>
          <p:nvPr/>
        </p:nvSpPr>
        <p:spPr>
          <a:xfrm>
            <a:off x="8739582" y="3411365"/>
            <a:ext cx="579678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4000" u="none" cap="none" strike="noStrike">
                <a:solidFill>
                  <a:srgbClr val="000000"/>
                </a:solidFill>
                <a:latin typeface="Arial"/>
                <a:ea typeface="Arial"/>
                <a:cs typeface="Arial"/>
                <a:sym typeface="Arial"/>
              </a:rPr>
              <a:t>Requisitos funcionales</a:t>
            </a:r>
            <a:endParaRPr b="0" i="0" sz="4000" u="none" cap="none" strike="noStrike">
              <a:solidFill>
                <a:srgbClr val="000000"/>
              </a:solidFill>
              <a:latin typeface="Arial"/>
              <a:ea typeface="Arial"/>
              <a:cs typeface="Arial"/>
              <a:sym typeface="Arial"/>
            </a:endParaRPr>
          </a:p>
        </p:txBody>
      </p:sp>
      <p:graphicFrame>
        <p:nvGraphicFramePr>
          <p:cNvPr id="199" name="Google Shape;199;p11"/>
          <p:cNvGraphicFramePr/>
          <p:nvPr/>
        </p:nvGraphicFramePr>
        <p:xfrm>
          <a:off x="713886" y="5843513"/>
          <a:ext cx="3000000" cy="3000000"/>
        </p:xfrm>
        <a:graphic>
          <a:graphicData uri="http://schemas.openxmlformats.org/drawingml/2006/table">
            <a:tbl>
              <a:tblPr>
                <a:noFill/>
                <a:tableStyleId>{3655144F-629A-4FCB-89D6-4CE1BBD24ADF}</a:tableStyleId>
              </a:tblPr>
              <a:tblGrid>
                <a:gridCol w="2660475"/>
                <a:gridCol w="8263600"/>
              </a:tblGrid>
              <a:tr h="48260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RF01.</a:t>
                      </a:r>
                      <a:endParaRPr sz="2400" u="none" cap="none" strike="noStrike">
                        <a:latin typeface="Arial"/>
                        <a:ea typeface="Arial"/>
                        <a:cs typeface="Arial"/>
                        <a:sym typeface="Arial"/>
                      </a:endParaRPr>
                    </a:p>
                  </a:txBody>
                  <a:tcPr marT="0" marB="0" marR="44450" marL="44450"/>
                </a:tc>
              </a:tr>
              <a:tr h="50165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Registro de usuarios.</a:t>
                      </a:r>
                      <a:endParaRPr sz="2400" u="none" cap="none" strike="noStrike">
                        <a:latin typeface="Arial"/>
                        <a:ea typeface="Arial"/>
                        <a:cs typeface="Arial"/>
                        <a:sym typeface="Arial"/>
                      </a:endParaRPr>
                    </a:p>
                  </a:txBody>
                  <a:tcPr marT="0" marB="0" marR="44450" marL="44450"/>
                </a:tc>
              </a:tr>
              <a:tr h="4622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Podrá registrarse cualquier tipo de persona que ingrese al sistema y requiera el servicio.</a:t>
                      </a:r>
                      <a:endParaRPr sz="2400" u="none" cap="none" strike="noStrike">
                        <a:latin typeface="Arial"/>
                        <a:ea typeface="Arial"/>
                        <a:cs typeface="Arial"/>
                        <a:sym typeface="Arial"/>
                      </a:endParaRPr>
                    </a:p>
                  </a:txBody>
                  <a:tcPr marT="0" marB="0" marR="44450" marL="44450"/>
                </a:tc>
              </a:tr>
              <a:tr h="56960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sistema permitirá al usuario registrar algunos datos como: Nombre, Documento de identidad, Usuario correo, contraseña, etc. </a:t>
                      </a:r>
                      <a:endParaRPr sz="2400" u="none" cap="none" strike="noStrike">
                        <a:latin typeface="Arial"/>
                        <a:ea typeface="Arial"/>
                        <a:cs typeface="Arial"/>
                        <a:sym typeface="Arial"/>
                      </a:endParaRPr>
                    </a:p>
                  </a:txBody>
                  <a:tcPr marT="0" marB="0" marR="44450" marL="44450"/>
                </a:tc>
              </a:tr>
              <a:tr h="61405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latin typeface="Noto Sans Symbols"/>
                        <a:ea typeface="Noto Sans Symbols"/>
                        <a:cs typeface="Noto Sans Symbols"/>
                        <a:sym typeface="Noto Sans Symbols"/>
                      </a:endParaRPr>
                    </a:p>
                  </a:txBody>
                  <a:tcPr marT="0" marB="0" marR="44450" marL="44450"/>
                </a:tc>
              </a:tr>
            </a:tbl>
          </a:graphicData>
        </a:graphic>
      </p:graphicFrame>
      <p:sp>
        <p:nvSpPr>
          <p:cNvPr id="200" name="Google Shape;200;p11"/>
          <p:cNvSpPr/>
          <p:nvPr/>
        </p:nvSpPr>
        <p:spPr>
          <a:xfrm>
            <a:off x="4402058" y="4858272"/>
            <a:ext cx="4743606"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 funcional 1</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201" name="Google Shape;201;p11"/>
          <p:cNvSpPr/>
          <p:nvPr/>
        </p:nvSpPr>
        <p:spPr>
          <a:xfrm>
            <a:off x="15227753" y="4831322"/>
            <a:ext cx="4743606"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 funcional 2</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graphicFrame>
        <p:nvGraphicFramePr>
          <p:cNvPr id="202" name="Google Shape;202;p11"/>
          <p:cNvGraphicFramePr/>
          <p:nvPr/>
        </p:nvGraphicFramePr>
        <p:xfrm>
          <a:off x="11887200" y="5843513"/>
          <a:ext cx="3000000" cy="3000000"/>
        </p:xfrm>
        <a:graphic>
          <a:graphicData uri="http://schemas.openxmlformats.org/drawingml/2006/table">
            <a:tbl>
              <a:tblPr>
                <a:noFill/>
                <a:tableStyleId>{3655144F-629A-4FCB-89D6-4CE1BBD24ADF}</a:tableStyleId>
              </a:tblPr>
              <a:tblGrid>
                <a:gridCol w="3204900"/>
                <a:gridCol w="9291900"/>
              </a:tblGrid>
              <a:tr h="59180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RF02</a:t>
                      </a:r>
                      <a:endParaRPr sz="2400" u="none" cap="none" strike="noStrike">
                        <a:latin typeface="Arial"/>
                        <a:ea typeface="Arial"/>
                        <a:cs typeface="Arial"/>
                        <a:sym typeface="Arial"/>
                      </a:endParaRPr>
                    </a:p>
                  </a:txBody>
                  <a:tcPr marT="0" marB="0" marR="44450" marL="44450"/>
                </a:tc>
              </a:tr>
              <a:tr h="59180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Iniciar sesión </a:t>
                      </a:r>
                      <a:endParaRPr sz="2400" u="none" cap="none" strike="noStrike">
                        <a:latin typeface="Arial"/>
                        <a:ea typeface="Arial"/>
                        <a:cs typeface="Arial"/>
                        <a:sym typeface="Arial"/>
                      </a:endParaRPr>
                    </a:p>
                  </a:txBody>
                  <a:tcPr marT="0" marB="0" marR="44450" marL="44450"/>
                </a:tc>
              </a:tr>
              <a:tr h="591800">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podrá ingresar al aplicativo web, para poder ver sus compras ,consultar su orden de pedido etc. </a:t>
                      </a:r>
                      <a:endParaRPr sz="2400" u="none" cap="none" strike="noStrike">
                        <a:latin typeface="Arial"/>
                        <a:ea typeface="Arial"/>
                        <a:cs typeface="Arial"/>
                        <a:sym typeface="Arial"/>
                      </a:endParaRPr>
                    </a:p>
                  </a:txBody>
                  <a:tcPr marT="0" marB="0" marR="44450" marL="44450"/>
                </a:tc>
              </a:tr>
              <a:tr h="1265775">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sistema permitirá al usuario contar con el ingreso al aplicativo web, para poder visualizar sus datos y consultar información necesaria   </a:t>
                      </a:r>
                      <a:endParaRPr sz="2400" u="none" cap="none" strike="noStrike"/>
                    </a:p>
                    <a:p>
                      <a:pPr indent="0" lvl="0" marL="0" marR="0" rtl="0" algn="l">
                        <a:lnSpc>
                          <a:spcPct val="100000"/>
                        </a:lnSpc>
                        <a:spcBef>
                          <a:spcPts val="80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r h="1347975">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80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800"/>
                        </a:spcBef>
                        <a:spcAft>
                          <a:spcPts val="0"/>
                        </a:spcAft>
                        <a:buClr>
                          <a:srgbClr val="000000"/>
                        </a:buClr>
                        <a:buSzPts val="1000"/>
                        <a:buFont typeface="Arial"/>
                        <a:buChar char="●"/>
                      </a:pPr>
                      <a:r>
                        <a:rPr lang="es-ES" sz="2400" u="none" cap="none" strike="noStrike"/>
                        <a:t>RNF 06</a:t>
                      </a:r>
                      <a:endParaRPr sz="2400" u="none" cap="none" strike="noStrike">
                        <a:latin typeface="Noto Sans Symbols"/>
                        <a:ea typeface="Noto Sans Symbols"/>
                        <a:cs typeface="Noto Sans Symbols"/>
                        <a:sym typeface="Noto Sans Symbols"/>
                      </a:endParaRPr>
                    </a:p>
                  </a:txBody>
                  <a:tcPr marT="0" marB="0" marR="44450" marL="44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12"/>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208" name="Google Shape;208;p12"/>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9" name="Google Shape;209;p12"/>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0" name="Google Shape;210;p12"/>
          <p:cNvSpPr/>
          <p:nvPr/>
        </p:nvSpPr>
        <p:spPr>
          <a:xfrm>
            <a:off x="1417984" y="826580"/>
            <a:ext cx="4019049" cy="523220"/>
          </a:xfrm>
          <a:prstGeom prst="rect">
            <a:avLst/>
          </a:prstGeom>
          <a:noFill/>
          <a:ln>
            <a:noFill/>
          </a:ln>
        </p:spPr>
        <p:txBody>
          <a:bodyPr anchorCtr="0" anchor="t" bIns="45700" lIns="91425" spcFirstLastPara="1" rIns="91425" wrap="square" tIns="45700">
            <a:spAutoFit/>
          </a:bodyPr>
          <a:lstStyle/>
          <a:p>
            <a:pPr indent="0" lvl="8" marL="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 funcional 3  </a:t>
            </a:r>
            <a:endParaRPr b="0" i="0" sz="2800" u="none" cap="none" strike="noStrike">
              <a:solidFill>
                <a:schemeClr val="dk1"/>
              </a:solidFill>
              <a:latin typeface="Arial"/>
              <a:ea typeface="Arial"/>
              <a:cs typeface="Arial"/>
              <a:sym typeface="Arial"/>
            </a:endParaRPr>
          </a:p>
        </p:txBody>
      </p:sp>
      <p:graphicFrame>
        <p:nvGraphicFramePr>
          <p:cNvPr id="211" name="Google Shape;211;p12"/>
          <p:cNvGraphicFramePr/>
          <p:nvPr/>
        </p:nvGraphicFramePr>
        <p:xfrm>
          <a:off x="846232" y="2274821"/>
          <a:ext cx="3000000" cy="3000000"/>
        </p:xfrm>
        <a:graphic>
          <a:graphicData uri="http://schemas.openxmlformats.org/drawingml/2006/table">
            <a:tbl>
              <a:tblPr>
                <a:noFill/>
                <a:tableStyleId>{3655144F-629A-4FCB-89D6-4CE1BBD24ADF}</a:tableStyleId>
              </a:tblPr>
              <a:tblGrid>
                <a:gridCol w="2627900"/>
                <a:gridCol w="7619000"/>
              </a:tblGrid>
              <a:tr h="48260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RF 03</a:t>
                      </a:r>
                      <a:endParaRPr sz="2400" u="none" cap="none" strike="noStrike">
                        <a:latin typeface="Arial"/>
                        <a:ea typeface="Arial"/>
                        <a:cs typeface="Arial"/>
                        <a:sym typeface="Arial"/>
                      </a:endParaRPr>
                    </a:p>
                  </a:txBody>
                  <a:tcPr marT="0" marB="0" marR="44450" marL="44450"/>
                </a:tc>
              </a:tr>
              <a:tr h="50165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Recuperación de contraseña  </a:t>
                      </a:r>
                      <a:endParaRPr sz="2400" u="none" cap="none" strike="noStrike">
                        <a:latin typeface="Arial"/>
                        <a:ea typeface="Arial"/>
                        <a:cs typeface="Arial"/>
                        <a:sym typeface="Arial"/>
                      </a:endParaRPr>
                    </a:p>
                  </a:txBody>
                  <a:tcPr marT="0" marB="0" marR="44450" marL="44450"/>
                </a:tc>
              </a:tr>
              <a:tr h="4622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para poder requerir el cambio de contraseña, en caso de que se olvide </a:t>
                      </a:r>
                      <a:endParaRPr sz="2400" u="none" cap="none" strike="noStrike">
                        <a:latin typeface="Arial"/>
                        <a:ea typeface="Arial"/>
                        <a:cs typeface="Arial"/>
                        <a:sym typeface="Arial"/>
                      </a:endParaRPr>
                    </a:p>
                  </a:txBody>
                  <a:tcPr marT="0" marB="0" marR="44450" marL="44450"/>
                </a:tc>
              </a:tr>
              <a:tr h="56960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sistema permita al usuario poder cambiar su contraseña mediante el correo electrónico registrado  </a:t>
                      </a:r>
                      <a:endParaRPr sz="2400" u="none" cap="none" strike="noStrike">
                        <a:latin typeface="Arial"/>
                        <a:ea typeface="Arial"/>
                        <a:cs typeface="Arial"/>
                        <a:sym typeface="Arial"/>
                      </a:endParaRPr>
                    </a:p>
                  </a:txBody>
                  <a:tcPr marT="0" marB="0" marR="44450" marL="44450"/>
                </a:tc>
              </a:tr>
              <a:tr h="61405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80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800"/>
                        </a:spcBef>
                        <a:spcAft>
                          <a:spcPts val="0"/>
                        </a:spcAft>
                        <a:buClr>
                          <a:srgbClr val="000000"/>
                        </a:buClr>
                        <a:buSzPts val="1000"/>
                        <a:buFont typeface="Arial"/>
                        <a:buChar char="●"/>
                      </a:pPr>
                      <a:r>
                        <a:rPr lang="es-ES" sz="2400" u="none" cap="none" strike="noStrike"/>
                        <a:t>RNF 06</a:t>
                      </a:r>
                      <a:endParaRPr sz="2400" u="none" cap="none" strike="noStrike">
                        <a:latin typeface="Noto Sans Symbols"/>
                        <a:ea typeface="Noto Sans Symbols"/>
                        <a:cs typeface="Noto Sans Symbols"/>
                        <a:sym typeface="Noto Sans Symbols"/>
                      </a:endParaRPr>
                    </a:p>
                  </a:txBody>
                  <a:tcPr marT="0" marB="0" marR="44450" marL="44450"/>
                </a:tc>
              </a:tr>
            </a:tbl>
          </a:graphicData>
        </a:graphic>
      </p:graphicFrame>
      <p:sp>
        <p:nvSpPr>
          <p:cNvPr id="212" name="Google Shape;212;p12"/>
          <p:cNvSpPr/>
          <p:nvPr/>
        </p:nvSpPr>
        <p:spPr>
          <a:xfrm>
            <a:off x="12615182" y="826580"/>
            <a:ext cx="4743606"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 funcional </a:t>
            </a:r>
            <a:r>
              <a:rPr b="1" i="0" lang="es-ES" sz="2800" u="none" cap="none" strike="noStrike">
                <a:solidFill>
                  <a:schemeClr val="dk1"/>
                </a:solidFill>
                <a:latin typeface="Arial"/>
                <a:ea typeface="Arial"/>
                <a:cs typeface="Arial"/>
                <a:sym typeface="Arial"/>
              </a:rPr>
              <a:t>4</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graphicFrame>
        <p:nvGraphicFramePr>
          <p:cNvPr id="213" name="Google Shape;213;p12"/>
          <p:cNvGraphicFramePr/>
          <p:nvPr/>
        </p:nvGraphicFramePr>
        <p:xfrm>
          <a:off x="12043955" y="2274821"/>
          <a:ext cx="3000000" cy="3000000"/>
        </p:xfrm>
        <a:graphic>
          <a:graphicData uri="http://schemas.openxmlformats.org/drawingml/2006/table">
            <a:tbl>
              <a:tblPr>
                <a:noFill/>
                <a:tableStyleId>{3655144F-629A-4FCB-89D6-4CE1BBD24ADF}</a:tableStyleId>
              </a:tblPr>
              <a:tblGrid>
                <a:gridCol w="2812850"/>
                <a:gridCol w="8155275"/>
              </a:tblGrid>
              <a:tr h="48260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RF 04</a:t>
                      </a:r>
                      <a:endParaRPr sz="2400" u="none" cap="none" strike="noStrike">
                        <a:latin typeface="Arial"/>
                        <a:ea typeface="Arial"/>
                        <a:cs typeface="Arial"/>
                        <a:sym typeface="Arial"/>
                      </a:endParaRPr>
                    </a:p>
                  </a:txBody>
                  <a:tcPr marT="0" marB="0" marR="44450" marL="44450"/>
                </a:tc>
              </a:tr>
              <a:tr h="50165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Cambiar contraseña  </a:t>
                      </a:r>
                      <a:endParaRPr sz="2400" u="none" cap="none" strike="noStrike">
                        <a:latin typeface="Arial"/>
                        <a:ea typeface="Arial"/>
                        <a:cs typeface="Arial"/>
                        <a:sym typeface="Arial"/>
                      </a:endParaRPr>
                    </a:p>
                  </a:txBody>
                  <a:tcPr marT="0" marB="0" marR="44450" marL="44450"/>
                </a:tc>
              </a:tr>
              <a:tr h="4622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Podrá cambiar la contraseña </a:t>
                      </a:r>
                      <a:endParaRPr sz="2400" u="none" cap="none" strike="noStrike">
                        <a:latin typeface="Arial"/>
                        <a:ea typeface="Arial"/>
                        <a:cs typeface="Arial"/>
                        <a:sym typeface="Arial"/>
                      </a:endParaRPr>
                    </a:p>
                  </a:txBody>
                  <a:tcPr marT="0" marB="0" marR="44450" marL="44450"/>
                </a:tc>
              </a:tr>
              <a:tr h="56960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sistema permitirá la usuaria poder cambiar la contraseña cuando este lo requiera  </a:t>
                      </a:r>
                      <a:endParaRPr sz="2400" u="none" cap="none" strike="noStrike">
                        <a:latin typeface="Arial"/>
                        <a:ea typeface="Arial"/>
                        <a:cs typeface="Arial"/>
                        <a:sym typeface="Arial"/>
                      </a:endParaRPr>
                    </a:p>
                  </a:txBody>
                  <a:tcPr marT="0" marB="0" marR="44450" marL="44450"/>
                </a:tc>
              </a:tr>
              <a:tr h="61405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800"/>
                        </a:spcBef>
                        <a:spcAft>
                          <a:spcPts val="0"/>
                        </a:spcAft>
                        <a:buClr>
                          <a:srgbClr val="000000"/>
                        </a:buClr>
                        <a:buSzPts val="1000"/>
                        <a:buFont typeface="Arial"/>
                        <a:buChar char="●"/>
                      </a:pPr>
                      <a:r>
                        <a:rPr lang="es-ES" sz="2400" u="none" cap="none" strike="noStrike"/>
                        <a:t>RNF 04 </a:t>
                      </a:r>
                      <a:endParaRPr sz="2400" u="none" cap="none" strike="noStrike"/>
                    </a:p>
                    <a:p>
                      <a:pPr indent="-342900" lvl="0" marL="342900" marR="0" rtl="0" algn="l">
                        <a:lnSpc>
                          <a:spcPct val="100000"/>
                        </a:lnSpc>
                        <a:spcBef>
                          <a:spcPts val="800"/>
                        </a:spcBef>
                        <a:spcAft>
                          <a:spcPts val="0"/>
                        </a:spcAft>
                        <a:buClr>
                          <a:srgbClr val="000000"/>
                        </a:buClr>
                        <a:buSzPts val="1000"/>
                        <a:buFont typeface="Arial"/>
                        <a:buChar char="●"/>
                      </a:pPr>
                      <a:r>
                        <a:rPr lang="es-ES" sz="2400" u="none" cap="none" strike="noStrike"/>
                        <a:t>RNF 06</a:t>
                      </a:r>
                      <a:endParaRPr sz="2400" u="none" cap="none" strike="noStrike">
                        <a:latin typeface="Noto Sans Symbols"/>
                        <a:ea typeface="Noto Sans Symbols"/>
                        <a:cs typeface="Noto Sans Symbols"/>
                        <a:sym typeface="Noto Sans Symbols"/>
                      </a:endParaRPr>
                    </a:p>
                  </a:txBody>
                  <a:tcPr marT="0" marB="0" marR="44450" marL="44450"/>
                </a:tc>
              </a:tr>
            </a:tbl>
          </a:graphicData>
        </a:graphic>
      </p:graphicFrame>
      <p:graphicFrame>
        <p:nvGraphicFramePr>
          <p:cNvPr id="214" name="Google Shape;214;p12"/>
          <p:cNvGraphicFramePr/>
          <p:nvPr/>
        </p:nvGraphicFramePr>
        <p:xfrm>
          <a:off x="807124" y="8689085"/>
          <a:ext cx="3000000" cy="3000000"/>
        </p:xfrm>
        <a:graphic>
          <a:graphicData uri="http://schemas.openxmlformats.org/drawingml/2006/table">
            <a:tbl>
              <a:tblPr>
                <a:noFill/>
                <a:tableStyleId>{3655144F-629A-4FCB-89D6-4CE1BBD24ADF}</a:tableStyleId>
              </a:tblPr>
              <a:tblGrid>
                <a:gridCol w="2637925"/>
                <a:gridCol w="7648075"/>
              </a:tblGrid>
              <a:tr h="658075">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RF 05 </a:t>
                      </a:r>
                      <a:endParaRPr sz="2400" u="none" cap="none" strike="noStrike">
                        <a:latin typeface="Arial"/>
                        <a:ea typeface="Arial"/>
                        <a:cs typeface="Arial"/>
                        <a:sym typeface="Arial"/>
                      </a:endParaRPr>
                    </a:p>
                  </a:txBody>
                  <a:tcPr marT="0" marB="0" marR="44450" marL="44450"/>
                </a:tc>
              </a:tr>
              <a:tr h="68405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Actualizar datos </a:t>
                      </a:r>
                      <a:endParaRPr sz="2400" u="none" cap="none" strike="noStrike">
                        <a:latin typeface="Arial"/>
                        <a:ea typeface="Arial"/>
                        <a:cs typeface="Arial"/>
                        <a:sym typeface="Arial"/>
                      </a:endParaRPr>
                    </a:p>
                  </a:txBody>
                  <a:tcPr marT="0" marB="0" marR="44450" marL="44450"/>
                </a:tc>
              </a:tr>
              <a:tr h="6303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Podrá actualizar sus datos personales  </a:t>
                      </a:r>
                      <a:endParaRPr sz="2400" u="none" cap="none" strike="noStrike">
                        <a:latin typeface="Arial"/>
                        <a:ea typeface="Arial"/>
                        <a:cs typeface="Arial"/>
                        <a:sym typeface="Arial"/>
                      </a:endParaRPr>
                    </a:p>
                  </a:txBody>
                  <a:tcPr marT="0" marB="0" marR="44450" marL="44450"/>
                </a:tc>
              </a:tr>
              <a:tr h="776725">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sistema permitirá al usuario poder actualizar personales ,cuando sea necesario </a:t>
                      </a:r>
                      <a:endParaRPr sz="2400" u="none" cap="none" strike="noStrike">
                        <a:latin typeface="Arial"/>
                        <a:ea typeface="Arial"/>
                        <a:cs typeface="Arial"/>
                        <a:sym typeface="Arial"/>
                      </a:endParaRPr>
                    </a:p>
                  </a:txBody>
                  <a:tcPr marT="0" marB="0" marR="44450" marL="44450"/>
                </a:tc>
              </a:tr>
              <a:tr h="997525">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latin typeface="Noto Sans Symbols"/>
                        <a:ea typeface="Noto Sans Symbols"/>
                        <a:cs typeface="Noto Sans Symbols"/>
                        <a:sym typeface="Noto Sans Symbols"/>
                      </a:endParaRPr>
                    </a:p>
                  </a:txBody>
                  <a:tcPr marT="0" marB="0" marR="44450" marL="44450"/>
                </a:tc>
              </a:tr>
            </a:tbl>
          </a:graphicData>
        </a:graphic>
      </p:graphicFrame>
      <p:sp>
        <p:nvSpPr>
          <p:cNvPr id="215" name="Google Shape;215;p12"/>
          <p:cNvSpPr/>
          <p:nvPr/>
        </p:nvSpPr>
        <p:spPr>
          <a:xfrm>
            <a:off x="496276" y="7344848"/>
            <a:ext cx="4743606"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chemeClr val="dk1"/>
                </a:solidFill>
                <a:latin typeface="Arial"/>
                <a:ea typeface="Arial"/>
                <a:cs typeface="Arial"/>
                <a:sym typeface="Arial"/>
              </a:rPr>
              <a:t>Requisito funcional 5</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216" name="Google Shape;216;p12"/>
          <p:cNvSpPr/>
          <p:nvPr/>
        </p:nvSpPr>
        <p:spPr>
          <a:xfrm>
            <a:off x="12632534" y="7203171"/>
            <a:ext cx="4743606"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chemeClr val="dk1"/>
                </a:solidFill>
                <a:latin typeface="Arial"/>
                <a:ea typeface="Arial"/>
                <a:cs typeface="Arial"/>
                <a:sym typeface="Arial"/>
              </a:rPr>
              <a:t>Requisito funcional 6</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graphicFrame>
        <p:nvGraphicFramePr>
          <p:cNvPr id="217" name="Google Shape;217;p12"/>
          <p:cNvGraphicFramePr/>
          <p:nvPr/>
        </p:nvGraphicFramePr>
        <p:xfrm>
          <a:off x="12043955" y="8673393"/>
          <a:ext cx="3000000" cy="3000000"/>
        </p:xfrm>
        <a:graphic>
          <a:graphicData uri="http://schemas.openxmlformats.org/drawingml/2006/table">
            <a:tbl>
              <a:tblPr>
                <a:noFill/>
                <a:tableStyleId>{3655144F-629A-4FCB-89D6-4CE1BBD24ADF}</a:tableStyleId>
              </a:tblPr>
              <a:tblGrid>
                <a:gridCol w="2812850"/>
                <a:gridCol w="8155275"/>
              </a:tblGrid>
              <a:tr h="66350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06 </a:t>
                      </a:r>
                      <a:endParaRPr sz="2400" u="none" cap="none" strike="noStrike">
                        <a:latin typeface="Arial"/>
                        <a:ea typeface="Arial"/>
                        <a:cs typeface="Arial"/>
                        <a:sym typeface="Arial"/>
                      </a:endParaRPr>
                    </a:p>
                  </a:txBody>
                  <a:tcPr marT="0" marB="0" marR="44450" marL="44450"/>
                </a:tc>
              </a:tr>
              <a:tr h="68970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Gestionar usuarios </a:t>
                      </a:r>
                      <a:endParaRPr sz="2400" u="none" cap="none" strike="noStrike">
                        <a:latin typeface="Arial"/>
                        <a:ea typeface="Arial"/>
                        <a:cs typeface="Arial"/>
                        <a:sym typeface="Arial"/>
                      </a:endParaRPr>
                    </a:p>
                  </a:txBody>
                  <a:tcPr marT="0" marB="0" marR="44450" marL="44450"/>
                </a:tc>
              </a:tr>
              <a:tr h="6355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administrador podrá gestionar  los usuarios </a:t>
                      </a:r>
                      <a:endParaRPr sz="2400" u="none" cap="none" strike="noStrike">
                        <a:latin typeface="Arial"/>
                        <a:ea typeface="Arial"/>
                        <a:cs typeface="Arial"/>
                        <a:sym typeface="Arial"/>
                      </a:endParaRPr>
                    </a:p>
                  </a:txBody>
                  <a:tcPr marT="0" marB="0" marR="44450" marL="44450"/>
                </a:tc>
              </a:tr>
              <a:tr h="783125">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sistema permitirá al usuario administrador crear,editar actualizar y eliminar sus usuarios </a:t>
                      </a:r>
                      <a:endParaRPr sz="2400" u="none" cap="none" strike="noStrike">
                        <a:latin typeface="Arial"/>
                        <a:ea typeface="Arial"/>
                        <a:cs typeface="Arial"/>
                        <a:sym typeface="Arial"/>
                      </a:endParaRPr>
                    </a:p>
                  </a:txBody>
                  <a:tcPr marT="0" marB="0" marR="44450" marL="44450"/>
                </a:tc>
              </a:tr>
              <a:tr h="150860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latin typeface="Noto Sans Symbols"/>
                        <a:ea typeface="Noto Sans Symbols"/>
                        <a:cs typeface="Noto Sans Symbols"/>
                        <a:sym typeface="Noto Sans Symbols"/>
                      </a:endParaRPr>
                    </a:p>
                  </a:txBody>
                  <a:tcPr marT="0" marB="0" marR="44450" marL="44450"/>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13"/>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223" name="Google Shape;223;p13"/>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4" name="Google Shape;224;p13"/>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25" name="Google Shape;225;p13"/>
          <p:cNvGraphicFramePr/>
          <p:nvPr/>
        </p:nvGraphicFramePr>
        <p:xfrm>
          <a:off x="336098" y="2652803"/>
          <a:ext cx="3000000" cy="3000000"/>
        </p:xfrm>
        <a:graphic>
          <a:graphicData uri="http://schemas.openxmlformats.org/drawingml/2006/table">
            <a:tbl>
              <a:tblPr>
                <a:noFill/>
                <a:tableStyleId>{3655144F-629A-4FCB-89D6-4CE1BBD24ADF}</a:tableStyleId>
              </a:tblPr>
              <a:tblGrid>
                <a:gridCol w="2821675"/>
                <a:gridCol w="8180800"/>
              </a:tblGrid>
              <a:tr h="48260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RF 07</a:t>
                      </a:r>
                      <a:endParaRPr sz="2400" u="none" cap="none" strike="noStrike">
                        <a:latin typeface="Arial"/>
                        <a:ea typeface="Arial"/>
                        <a:cs typeface="Arial"/>
                        <a:sym typeface="Arial"/>
                      </a:endParaRPr>
                    </a:p>
                  </a:txBody>
                  <a:tcPr marT="0" marB="0" marR="44450" marL="44450"/>
                </a:tc>
              </a:tr>
              <a:tr h="50165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Historial de ventas </a:t>
                      </a:r>
                      <a:endParaRPr sz="2400" u="none" cap="none" strike="noStrike">
                        <a:latin typeface="Arial"/>
                        <a:ea typeface="Arial"/>
                        <a:cs typeface="Arial"/>
                        <a:sym typeface="Arial"/>
                      </a:endParaRPr>
                    </a:p>
                  </a:txBody>
                  <a:tcPr marT="0" marB="0" marR="44450" marL="44450"/>
                </a:tc>
              </a:tr>
              <a:tr h="4622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administrador tiene acceso a un histórico de ventas de la empresa organizado y eficiente </a:t>
                      </a:r>
                      <a:endParaRPr sz="2400" u="none" cap="none" strike="noStrike">
                        <a:latin typeface="Arial"/>
                        <a:ea typeface="Arial"/>
                        <a:cs typeface="Arial"/>
                        <a:sym typeface="Arial"/>
                      </a:endParaRPr>
                    </a:p>
                  </a:txBody>
                  <a:tcPr marT="0" marB="0" marR="44450" marL="44450"/>
                </a:tc>
              </a:tr>
              <a:tr h="56960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Permite al administrador tener control de las ventas que se realizan con información detallada    </a:t>
                      </a:r>
                      <a:endParaRPr sz="2400" u="none" cap="none" strike="noStrike">
                        <a:latin typeface="Arial"/>
                        <a:ea typeface="Arial"/>
                        <a:cs typeface="Arial"/>
                        <a:sym typeface="Arial"/>
                      </a:endParaRPr>
                    </a:p>
                  </a:txBody>
                  <a:tcPr marT="0" marB="0" marR="44450" marL="44450"/>
                </a:tc>
              </a:tr>
              <a:tr h="61405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05</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latin typeface="Noto Sans Symbols"/>
                        <a:ea typeface="Noto Sans Symbols"/>
                        <a:cs typeface="Noto Sans Symbols"/>
                        <a:sym typeface="Noto Sans Symbols"/>
                      </a:endParaRPr>
                    </a:p>
                  </a:txBody>
                  <a:tcPr marT="0" marB="0" marR="44450" marL="44450"/>
                </a:tc>
              </a:tr>
            </a:tbl>
          </a:graphicData>
        </a:graphic>
      </p:graphicFrame>
      <p:sp>
        <p:nvSpPr>
          <p:cNvPr id="226" name="Google Shape;226;p13"/>
          <p:cNvSpPr/>
          <p:nvPr/>
        </p:nvSpPr>
        <p:spPr>
          <a:xfrm>
            <a:off x="1093723" y="1191006"/>
            <a:ext cx="4743606"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chemeClr val="dk1"/>
                </a:solidFill>
                <a:latin typeface="Arial"/>
                <a:ea typeface="Arial"/>
                <a:cs typeface="Arial"/>
                <a:sym typeface="Arial"/>
              </a:rPr>
              <a:t>Requisito funcional 7</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227" name="Google Shape;227;p13"/>
          <p:cNvSpPr/>
          <p:nvPr/>
        </p:nvSpPr>
        <p:spPr>
          <a:xfrm>
            <a:off x="14248056" y="1021894"/>
            <a:ext cx="4842992" cy="523220"/>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 Funcional 8</a:t>
            </a:r>
            <a:endParaRPr b="0" i="0" sz="2800" u="none" cap="none" strike="noStrike">
              <a:solidFill>
                <a:srgbClr val="000000"/>
              </a:solidFill>
              <a:latin typeface="Arial"/>
              <a:ea typeface="Arial"/>
              <a:cs typeface="Arial"/>
              <a:sym typeface="Arial"/>
            </a:endParaRPr>
          </a:p>
        </p:txBody>
      </p:sp>
      <p:graphicFrame>
        <p:nvGraphicFramePr>
          <p:cNvPr id="228" name="Google Shape;228;p13"/>
          <p:cNvGraphicFramePr/>
          <p:nvPr/>
        </p:nvGraphicFramePr>
        <p:xfrm>
          <a:off x="12514217" y="2741930"/>
          <a:ext cx="3000000" cy="3000000"/>
        </p:xfrm>
        <a:graphic>
          <a:graphicData uri="http://schemas.openxmlformats.org/drawingml/2006/table">
            <a:tbl>
              <a:tblPr>
                <a:noFill/>
                <a:tableStyleId>{3655144F-629A-4FCB-89D6-4CE1BBD24ADF}</a:tableStyleId>
              </a:tblPr>
              <a:tblGrid>
                <a:gridCol w="3053950"/>
                <a:gridCol w="7971100"/>
              </a:tblGrid>
              <a:tr h="719675">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RF 08</a:t>
                      </a:r>
                      <a:endParaRPr sz="2400" u="none" cap="none" strike="noStrike">
                        <a:latin typeface="Arial"/>
                        <a:ea typeface="Arial"/>
                        <a:cs typeface="Arial"/>
                        <a:sym typeface="Arial"/>
                      </a:endParaRPr>
                    </a:p>
                  </a:txBody>
                  <a:tcPr marT="0" marB="0" marR="44450" marL="44450"/>
                </a:tc>
              </a:tr>
              <a:tr h="748075">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Búsqueda de productos  </a:t>
                      </a:r>
                      <a:endParaRPr sz="2400" u="none" cap="none" strike="noStrike">
                        <a:latin typeface="Arial"/>
                        <a:ea typeface="Arial"/>
                        <a:cs typeface="Arial"/>
                        <a:sym typeface="Arial"/>
                      </a:endParaRPr>
                    </a:p>
                  </a:txBody>
                  <a:tcPr marT="0" marB="0" marR="44450" marL="44450"/>
                </a:tc>
              </a:tr>
              <a:tr h="6893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los usuarios podrán buscar productos </a:t>
                      </a:r>
                      <a:endParaRPr sz="2400" u="none" cap="none" strike="noStrike">
                        <a:latin typeface="Arial"/>
                        <a:ea typeface="Arial"/>
                        <a:cs typeface="Arial"/>
                        <a:sym typeface="Arial"/>
                      </a:endParaRPr>
                    </a:p>
                  </a:txBody>
                  <a:tcPr marT="0" marB="0" marR="44450" marL="44450"/>
                </a:tc>
              </a:tr>
              <a:tr h="84940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sistema tendrá un formulario de búsqueda el cual permitirá a los usuarios consultar y buscar productos </a:t>
                      </a:r>
                      <a:endParaRPr sz="2400" u="none" cap="none" strike="noStrike">
                        <a:latin typeface="Arial"/>
                        <a:ea typeface="Arial"/>
                        <a:cs typeface="Arial"/>
                        <a:sym typeface="Arial"/>
                      </a:endParaRPr>
                    </a:p>
                  </a:txBody>
                  <a:tcPr marT="0" marB="0" marR="44450" marL="44450"/>
                </a:tc>
              </a:tr>
              <a:tr h="2025025">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latin typeface="Noto Sans Symbols"/>
                        <a:ea typeface="Noto Sans Symbols"/>
                        <a:cs typeface="Noto Sans Symbols"/>
                        <a:sym typeface="Noto Sans Symbols"/>
                      </a:endParaRPr>
                    </a:p>
                  </a:txBody>
                  <a:tcPr marT="0" marB="0" marR="44450" marL="44450"/>
                </a:tc>
              </a:tr>
            </a:tbl>
          </a:graphicData>
        </a:graphic>
      </p:graphicFrame>
      <p:sp>
        <p:nvSpPr>
          <p:cNvPr id="229" name="Google Shape;229;p13"/>
          <p:cNvSpPr/>
          <p:nvPr/>
        </p:nvSpPr>
        <p:spPr>
          <a:xfrm>
            <a:off x="994337" y="8519273"/>
            <a:ext cx="4842992" cy="523220"/>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 Funcional 9</a:t>
            </a:r>
            <a:endParaRPr b="0" i="0" sz="2800" u="none" cap="none" strike="noStrike">
              <a:solidFill>
                <a:srgbClr val="000000"/>
              </a:solidFill>
              <a:latin typeface="Arial"/>
              <a:ea typeface="Arial"/>
              <a:cs typeface="Arial"/>
              <a:sym typeface="Arial"/>
            </a:endParaRPr>
          </a:p>
        </p:txBody>
      </p:sp>
      <p:graphicFrame>
        <p:nvGraphicFramePr>
          <p:cNvPr id="230" name="Google Shape;230;p13"/>
          <p:cNvGraphicFramePr/>
          <p:nvPr/>
        </p:nvGraphicFramePr>
        <p:xfrm>
          <a:off x="674779" y="9788323"/>
          <a:ext cx="3000000" cy="3000000"/>
        </p:xfrm>
        <a:graphic>
          <a:graphicData uri="http://schemas.openxmlformats.org/drawingml/2006/table">
            <a:tbl>
              <a:tblPr>
                <a:noFill/>
                <a:tableStyleId>{3655144F-629A-4FCB-89D6-4CE1BBD24ADF}</a:tableStyleId>
              </a:tblPr>
              <a:tblGrid>
                <a:gridCol w="2734800"/>
                <a:gridCol w="7928975"/>
              </a:tblGrid>
              <a:tr h="498925">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09</a:t>
                      </a:r>
                      <a:endParaRPr sz="2400" u="none" cap="none" strike="noStrike">
                        <a:latin typeface="Arial"/>
                        <a:ea typeface="Arial"/>
                        <a:cs typeface="Arial"/>
                        <a:sym typeface="Arial"/>
                      </a:endParaRPr>
                    </a:p>
                  </a:txBody>
                  <a:tcPr marT="0" marB="0" marR="44450" marL="44450"/>
                </a:tc>
              </a:tr>
              <a:tr h="518625">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Confirmar pago </a:t>
                      </a:r>
                      <a:endParaRPr sz="2400" u="none" cap="none" strike="noStrike">
                        <a:latin typeface="Arial"/>
                        <a:ea typeface="Arial"/>
                        <a:cs typeface="Arial"/>
                        <a:sym typeface="Arial"/>
                      </a:endParaRPr>
                    </a:p>
                  </a:txBody>
                  <a:tcPr marT="0" marB="0" marR="44450" marL="44450"/>
                </a:tc>
              </a:tr>
              <a:tr h="47792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visualiza que ya realizó el pago </a:t>
                      </a:r>
                      <a:endParaRPr sz="2400" u="none" cap="none" strike="noStrike">
                        <a:latin typeface="Arial"/>
                        <a:ea typeface="Arial"/>
                        <a:cs typeface="Arial"/>
                        <a:sym typeface="Arial"/>
                      </a:endParaRPr>
                    </a:p>
                  </a:txBody>
                  <a:tcPr marT="0" marB="0" marR="44450" marL="44450"/>
                </a:tc>
              </a:tr>
              <a:tr h="588875">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usuario al momento de finalizar su compra visualizará un pago exitoso   </a:t>
                      </a:r>
                      <a:endParaRPr sz="2400" u="none" cap="none" strike="noStrike">
                        <a:latin typeface="Arial"/>
                        <a:ea typeface="Arial"/>
                        <a:cs typeface="Arial"/>
                        <a:sym typeface="Arial"/>
                      </a:endParaRPr>
                    </a:p>
                  </a:txBody>
                  <a:tcPr marT="0" marB="0" marR="44450" marL="44450"/>
                </a:tc>
              </a:tr>
              <a:tr h="133150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latin typeface="Noto Sans Symbols"/>
                        <a:ea typeface="Noto Sans Symbols"/>
                        <a:cs typeface="Noto Sans Symbols"/>
                        <a:sym typeface="Noto Sans Symbols"/>
                      </a:endParaRPr>
                    </a:p>
                  </a:txBody>
                  <a:tcPr marT="0" marB="0" marR="44450" marL="44450"/>
                </a:tc>
              </a:tr>
            </a:tbl>
          </a:graphicData>
        </a:graphic>
      </p:graphicFrame>
      <p:sp>
        <p:nvSpPr>
          <p:cNvPr id="231" name="Google Shape;231;p13"/>
          <p:cNvSpPr/>
          <p:nvPr/>
        </p:nvSpPr>
        <p:spPr>
          <a:xfrm>
            <a:off x="14466833" y="8519273"/>
            <a:ext cx="5043368" cy="523220"/>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 Funcional 10</a:t>
            </a:r>
            <a:endParaRPr b="0" i="0" sz="2800" u="none" cap="none" strike="noStrike">
              <a:solidFill>
                <a:srgbClr val="000000"/>
              </a:solidFill>
              <a:latin typeface="Arial"/>
              <a:ea typeface="Arial"/>
              <a:cs typeface="Arial"/>
              <a:sym typeface="Arial"/>
            </a:endParaRPr>
          </a:p>
        </p:txBody>
      </p:sp>
      <p:graphicFrame>
        <p:nvGraphicFramePr>
          <p:cNvPr id="232" name="Google Shape;232;p13"/>
          <p:cNvGraphicFramePr/>
          <p:nvPr/>
        </p:nvGraphicFramePr>
        <p:xfrm>
          <a:off x="12514218" y="9788323"/>
          <a:ext cx="3000000" cy="3000000"/>
        </p:xfrm>
        <a:graphic>
          <a:graphicData uri="http://schemas.openxmlformats.org/drawingml/2006/table">
            <a:tbl>
              <a:tblPr>
                <a:noFill/>
                <a:tableStyleId>{3655144F-629A-4FCB-89D6-4CE1BBD24ADF}</a:tableStyleId>
              </a:tblPr>
              <a:tblGrid>
                <a:gridCol w="2827450"/>
                <a:gridCol w="8197600"/>
              </a:tblGrid>
              <a:tr h="672875">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10</a:t>
                      </a:r>
                      <a:endParaRPr sz="2400" u="none" cap="none" strike="noStrike">
                        <a:latin typeface="Arial"/>
                        <a:ea typeface="Arial"/>
                        <a:cs typeface="Arial"/>
                        <a:sym typeface="Arial"/>
                      </a:endParaRPr>
                    </a:p>
                  </a:txBody>
                  <a:tcPr marT="0" marB="0" marR="44450" marL="44450"/>
                </a:tc>
              </a:tr>
              <a:tr h="699425">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Gestionar productos </a:t>
                      </a:r>
                      <a:endParaRPr sz="2400" u="none" cap="none" strike="noStrike">
                        <a:latin typeface="Arial"/>
                        <a:ea typeface="Arial"/>
                        <a:cs typeface="Arial"/>
                        <a:sym typeface="Arial"/>
                      </a:endParaRPr>
                    </a:p>
                  </a:txBody>
                  <a:tcPr marT="0" marB="0" marR="44450" marL="44450"/>
                </a:tc>
              </a:tr>
              <a:tr h="644550">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CRUD de  productos </a:t>
                      </a:r>
                      <a:endParaRPr sz="2400" u="none" cap="none" strike="noStrike">
                        <a:latin typeface="Arial"/>
                        <a:ea typeface="Arial"/>
                        <a:cs typeface="Arial"/>
                        <a:sym typeface="Arial"/>
                      </a:endParaRPr>
                    </a:p>
                  </a:txBody>
                  <a:tcPr marT="0" marB="0" marR="44450" marL="44450"/>
                </a:tc>
              </a:tr>
              <a:tr h="794175">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sistema permitirá al administrador realizar operaciones CRUD a  los productos </a:t>
                      </a:r>
                      <a:endParaRPr sz="2400" u="none" cap="none" strike="noStrike">
                        <a:latin typeface="Arial"/>
                        <a:ea typeface="Arial"/>
                        <a:cs typeface="Arial"/>
                        <a:sym typeface="Arial"/>
                      </a:endParaRPr>
                    </a:p>
                  </a:txBody>
                  <a:tcPr marT="0" marB="0" marR="44450" marL="44450"/>
                </a:tc>
              </a:tr>
              <a:tr h="178490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p>
                    <a:p>
                      <a:pPr indent="0" lvl="0" marL="45720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bl>
          </a:graphicData>
        </a:graphic>
      </p:graphicFrame>
      <p:sp>
        <p:nvSpPr>
          <p:cNvPr id="233" name="Google Shape;233;p13"/>
          <p:cNvSpPr/>
          <p:nvPr/>
        </p:nvSpPr>
        <p:spPr>
          <a:xfrm>
            <a:off x="12824187" y="10059443"/>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p14"/>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41" name="Google Shape;241;p14"/>
          <p:cNvGraphicFramePr/>
          <p:nvPr/>
        </p:nvGraphicFramePr>
        <p:xfrm>
          <a:off x="494852" y="1896184"/>
          <a:ext cx="3000000" cy="3000000"/>
        </p:xfrm>
        <a:graphic>
          <a:graphicData uri="http://schemas.openxmlformats.org/drawingml/2006/table">
            <a:tbl>
              <a:tblPr>
                <a:noFill/>
                <a:tableStyleId>{3655144F-629A-4FCB-89D6-4CE1BBD24ADF}</a:tableStyleId>
              </a:tblPr>
              <a:tblGrid>
                <a:gridCol w="2854650"/>
                <a:gridCol w="8276450"/>
              </a:tblGrid>
              <a:tr h="48260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11</a:t>
                      </a:r>
                      <a:endParaRPr sz="2400" u="none" cap="none" strike="noStrike">
                        <a:latin typeface="Arial"/>
                        <a:ea typeface="Arial"/>
                        <a:cs typeface="Arial"/>
                        <a:sym typeface="Arial"/>
                      </a:endParaRPr>
                    </a:p>
                  </a:txBody>
                  <a:tcPr marT="0" marB="0" marR="44450" marL="44450"/>
                </a:tc>
              </a:tr>
              <a:tr h="50165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Correo de confirmación </a:t>
                      </a:r>
                      <a:endParaRPr sz="2400" u="none" cap="none" strike="noStrike">
                        <a:latin typeface="Arial"/>
                        <a:ea typeface="Arial"/>
                        <a:cs typeface="Arial"/>
                        <a:sym typeface="Arial"/>
                      </a:endParaRPr>
                    </a:p>
                  </a:txBody>
                  <a:tcPr marT="0" marB="0" marR="44450" marL="44450"/>
                </a:tc>
              </a:tr>
              <a:tr h="4622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Correos de confirmación de compra o de registro  </a:t>
                      </a:r>
                      <a:endParaRPr sz="2400" u="none" cap="none" strike="noStrike">
                        <a:latin typeface="Arial"/>
                        <a:ea typeface="Arial"/>
                        <a:cs typeface="Arial"/>
                        <a:sym typeface="Arial"/>
                      </a:endParaRPr>
                    </a:p>
                  </a:txBody>
                  <a:tcPr marT="0" marB="0" marR="44450" marL="44450"/>
                </a:tc>
              </a:tr>
              <a:tr h="56960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usuario recibirá un correo de confirmación de su registro de igual manera al momento de finalizar su compra </a:t>
                      </a:r>
                      <a:endParaRPr sz="2400" u="none" cap="none" strike="noStrike">
                        <a:latin typeface="Arial"/>
                        <a:ea typeface="Arial"/>
                        <a:cs typeface="Arial"/>
                        <a:sym typeface="Arial"/>
                      </a:endParaRPr>
                    </a:p>
                  </a:txBody>
                  <a:tcPr marT="0" marB="0" marR="44450" marL="44450"/>
                </a:tc>
              </a:tr>
              <a:tr h="61405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0" lvl="0" marL="45720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bl>
          </a:graphicData>
        </a:graphic>
      </p:graphicFrame>
      <p:sp>
        <p:nvSpPr>
          <p:cNvPr id="242" name="Google Shape;242;p14"/>
          <p:cNvSpPr/>
          <p:nvPr/>
        </p:nvSpPr>
        <p:spPr>
          <a:xfrm>
            <a:off x="0" y="806451"/>
            <a:ext cx="5043368"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chemeClr val="dk1"/>
                </a:solidFill>
                <a:latin typeface="Arial"/>
                <a:ea typeface="Arial"/>
                <a:cs typeface="Arial"/>
                <a:sym typeface="Arial"/>
              </a:rPr>
              <a:t>Requisito Funcional 11</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
        <p:nvSpPr>
          <p:cNvPr id="243" name="Google Shape;243;p14"/>
          <p:cNvSpPr/>
          <p:nvPr/>
        </p:nvSpPr>
        <p:spPr>
          <a:xfrm>
            <a:off x="13787564" y="806451"/>
            <a:ext cx="5043368" cy="523220"/>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 Funcional 12</a:t>
            </a:r>
            <a:endParaRPr b="0" i="0" sz="2800" u="none" cap="none" strike="noStrike">
              <a:solidFill>
                <a:srgbClr val="000000"/>
              </a:solidFill>
              <a:latin typeface="Arial"/>
              <a:ea typeface="Arial"/>
              <a:cs typeface="Arial"/>
              <a:sym typeface="Arial"/>
            </a:endParaRPr>
          </a:p>
        </p:txBody>
      </p:sp>
      <p:graphicFrame>
        <p:nvGraphicFramePr>
          <p:cNvPr id="244" name="Google Shape;244;p14"/>
          <p:cNvGraphicFramePr/>
          <p:nvPr/>
        </p:nvGraphicFramePr>
        <p:xfrm>
          <a:off x="12331336" y="1896185"/>
          <a:ext cx="3000000" cy="3000000"/>
        </p:xfrm>
        <a:graphic>
          <a:graphicData uri="http://schemas.openxmlformats.org/drawingml/2006/table">
            <a:tbl>
              <a:tblPr>
                <a:noFill/>
                <a:tableStyleId>{3655144F-629A-4FCB-89D6-4CE1BBD24ADF}</a:tableStyleId>
              </a:tblPr>
              <a:tblGrid>
                <a:gridCol w="2739150"/>
                <a:gridCol w="7941600"/>
              </a:tblGrid>
              <a:tr h="67185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12</a:t>
                      </a:r>
                      <a:endParaRPr sz="2400" u="none" cap="none" strike="noStrike">
                        <a:latin typeface="Arial"/>
                        <a:ea typeface="Arial"/>
                        <a:cs typeface="Arial"/>
                        <a:sym typeface="Arial"/>
                      </a:endParaRPr>
                    </a:p>
                  </a:txBody>
                  <a:tcPr marT="0" marB="0" marR="44450" marL="44450"/>
                </a:tc>
              </a:tr>
              <a:tr h="67185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Cancelación de compra </a:t>
                      </a:r>
                      <a:endParaRPr sz="2400" u="none" cap="none" strike="noStrike">
                        <a:latin typeface="Arial"/>
                        <a:ea typeface="Arial"/>
                        <a:cs typeface="Arial"/>
                        <a:sym typeface="Arial"/>
                      </a:endParaRPr>
                    </a:p>
                  </a:txBody>
                  <a:tcPr marT="0" marB="0" marR="44450" marL="44450"/>
                </a:tc>
              </a:tr>
              <a:tr h="484400">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Cancelación de compra del producto </a:t>
                      </a:r>
                      <a:endParaRPr sz="2400" u="none" cap="none" strike="noStrike">
                        <a:latin typeface="Arial"/>
                        <a:ea typeface="Arial"/>
                        <a:cs typeface="Arial"/>
                        <a:sym typeface="Arial"/>
                      </a:endParaRPr>
                    </a:p>
                  </a:txBody>
                  <a:tcPr marT="0" marB="0" marR="44450" marL="44450"/>
                </a:tc>
              </a:tr>
              <a:tr h="67185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usuario podrá acceder a cancelar su compra siempre y cuando sea antes de confirmar la compra  </a:t>
                      </a:r>
                      <a:endParaRPr sz="2400" u="none" cap="none" strike="noStrike">
                        <a:latin typeface="Arial"/>
                        <a:ea typeface="Arial"/>
                        <a:cs typeface="Arial"/>
                        <a:sym typeface="Arial"/>
                      </a:endParaRPr>
                    </a:p>
                  </a:txBody>
                  <a:tcPr marT="0" marB="0" marR="44450" marL="44450"/>
                </a:tc>
              </a:tr>
              <a:tr h="235145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p>
                    <a:p>
                      <a:pPr indent="0" lvl="0" marL="45720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bl>
          </a:graphicData>
        </a:graphic>
      </p:graphicFrame>
      <p:sp>
        <p:nvSpPr>
          <p:cNvPr id="245" name="Google Shape;245;p14"/>
          <p:cNvSpPr/>
          <p:nvPr/>
        </p:nvSpPr>
        <p:spPr>
          <a:xfrm>
            <a:off x="9610725" y="6192838"/>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46" name="Google Shape;246;p14"/>
          <p:cNvGraphicFramePr/>
          <p:nvPr/>
        </p:nvGraphicFramePr>
        <p:xfrm>
          <a:off x="494852" y="9431383"/>
          <a:ext cx="3000000" cy="3000000"/>
        </p:xfrm>
        <a:graphic>
          <a:graphicData uri="http://schemas.openxmlformats.org/drawingml/2006/table">
            <a:tbl>
              <a:tblPr>
                <a:noFill/>
                <a:tableStyleId>{3655144F-629A-4FCB-89D6-4CE1BBD24ADF}</a:tableStyleId>
              </a:tblPr>
              <a:tblGrid>
                <a:gridCol w="2854650"/>
                <a:gridCol w="8276450"/>
              </a:tblGrid>
              <a:tr h="68015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13 </a:t>
                      </a:r>
                      <a:endParaRPr sz="2400" u="none" cap="none" strike="noStrike">
                        <a:latin typeface="Arial"/>
                        <a:ea typeface="Arial"/>
                        <a:cs typeface="Arial"/>
                        <a:sym typeface="Arial"/>
                      </a:endParaRPr>
                    </a:p>
                  </a:txBody>
                  <a:tcPr marT="0" marB="0" marR="44450" marL="44450"/>
                </a:tc>
              </a:tr>
              <a:tr h="70700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Método de pago </a:t>
                      </a:r>
                      <a:endParaRPr sz="2400" u="none" cap="none" strike="noStrike">
                        <a:latin typeface="Arial"/>
                        <a:ea typeface="Arial"/>
                        <a:cs typeface="Arial"/>
                        <a:sym typeface="Arial"/>
                      </a:endParaRPr>
                    </a:p>
                  </a:txBody>
                  <a:tcPr marT="0" marB="0" marR="44450" marL="44450"/>
                </a:tc>
              </a:tr>
              <a:tr h="651500">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aplicativo web permitirá efectuar el pago con diferentes métodos  </a:t>
                      </a:r>
                      <a:endParaRPr sz="2400" u="none" cap="none" strike="noStrike">
                        <a:latin typeface="Arial"/>
                        <a:ea typeface="Arial"/>
                        <a:cs typeface="Arial"/>
                        <a:sym typeface="Arial"/>
                      </a:endParaRPr>
                    </a:p>
                  </a:txBody>
                  <a:tcPr marT="0" marB="0" marR="44450" marL="44450"/>
                </a:tc>
              </a:tr>
              <a:tr h="80275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aplicativo web tendrá varios métodos de pago para que el cliente escoja  el que mejor se adapte </a:t>
                      </a:r>
                      <a:endParaRPr sz="2400" u="none" cap="none" strike="noStrike">
                        <a:latin typeface="Arial"/>
                        <a:ea typeface="Arial"/>
                        <a:cs typeface="Arial"/>
                        <a:sym typeface="Arial"/>
                      </a:endParaRPr>
                    </a:p>
                  </a:txBody>
                  <a:tcPr marT="0" marB="0" marR="44450" marL="44450"/>
                </a:tc>
              </a:tr>
              <a:tr h="1804175">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p>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bl>
          </a:graphicData>
        </a:graphic>
      </p:graphicFrame>
      <p:sp>
        <p:nvSpPr>
          <p:cNvPr id="247" name="Google Shape;247;p14"/>
          <p:cNvSpPr/>
          <p:nvPr/>
        </p:nvSpPr>
        <p:spPr>
          <a:xfrm>
            <a:off x="-2308325" y="7777461"/>
            <a:ext cx="7351693" cy="523220"/>
          </a:xfrm>
          <a:prstGeom prst="rect">
            <a:avLst/>
          </a:prstGeom>
          <a:noFill/>
          <a:ln>
            <a:noFill/>
          </a:ln>
        </p:spPr>
        <p:txBody>
          <a:bodyPr anchorCtr="0" anchor="ctr" bIns="45700" lIns="91425" spcFirstLastPara="1" rIns="91425" wrap="square" tIns="45700">
            <a:spAutoFit/>
          </a:bodyPr>
          <a:lstStyle/>
          <a:p>
            <a:pPr indent="0" lvl="7" marL="3200400" marR="0" rtl="0" algn="l">
              <a:lnSpc>
                <a:spcPct val="100000"/>
              </a:lnSpc>
              <a:spcBef>
                <a:spcPts val="0"/>
              </a:spcBef>
              <a:spcAft>
                <a:spcPts val="0"/>
              </a:spcAft>
              <a:buNone/>
            </a:pPr>
            <a:r>
              <a:rPr b="1" i="0" lang="es-ES" sz="2800" u="none" cap="none" strike="noStrike">
                <a:solidFill>
                  <a:schemeClr val="dk1"/>
                </a:solidFill>
                <a:latin typeface="Arial"/>
                <a:ea typeface="Arial"/>
                <a:cs typeface="Arial"/>
                <a:sym typeface="Arial"/>
              </a:rPr>
              <a:t>Requisito Funcional 13</a:t>
            </a:r>
            <a:endParaRPr b="0" i="0" sz="2800" u="none" cap="none" strike="noStrike">
              <a:solidFill>
                <a:schemeClr val="dk1"/>
              </a:solidFill>
              <a:latin typeface="Arial"/>
              <a:ea typeface="Arial"/>
              <a:cs typeface="Arial"/>
              <a:sym typeface="Arial"/>
            </a:endParaRPr>
          </a:p>
        </p:txBody>
      </p:sp>
      <p:graphicFrame>
        <p:nvGraphicFramePr>
          <p:cNvPr id="248" name="Google Shape;248;p14"/>
          <p:cNvGraphicFramePr/>
          <p:nvPr/>
        </p:nvGraphicFramePr>
        <p:xfrm>
          <a:off x="12331336" y="9431383"/>
          <a:ext cx="3000000" cy="3000000"/>
        </p:xfrm>
        <a:graphic>
          <a:graphicData uri="http://schemas.openxmlformats.org/drawingml/2006/table">
            <a:tbl>
              <a:tblPr>
                <a:noFill/>
                <a:tableStyleId>{3655144F-629A-4FCB-89D6-4CE1BBD24ADF}</a:tableStyleId>
              </a:tblPr>
              <a:tblGrid>
                <a:gridCol w="2739150"/>
                <a:gridCol w="7941600"/>
              </a:tblGrid>
              <a:tr h="813675">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14 </a:t>
                      </a:r>
                      <a:endParaRPr sz="2400" u="none" cap="none" strike="noStrike">
                        <a:latin typeface="Arial"/>
                        <a:ea typeface="Arial"/>
                        <a:cs typeface="Arial"/>
                        <a:sym typeface="Arial"/>
                      </a:endParaRPr>
                    </a:p>
                  </a:txBody>
                  <a:tcPr marT="0" marB="0" marR="44450" marL="44450"/>
                </a:tc>
              </a:tr>
              <a:tr h="84580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Eliminar cuenta </a:t>
                      </a:r>
                      <a:endParaRPr sz="2400" u="none" cap="none" strike="noStrike">
                        <a:latin typeface="Arial"/>
                        <a:ea typeface="Arial"/>
                        <a:cs typeface="Arial"/>
                        <a:sym typeface="Arial"/>
                      </a:endParaRPr>
                    </a:p>
                  </a:txBody>
                  <a:tcPr marT="0" marB="0" marR="44450" marL="44450"/>
                </a:tc>
              </a:tr>
              <a:tr h="77942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usuario podrá eliminar la  cuenta del aplicativo </a:t>
                      </a:r>
                      <a:endParaRPr sz="2400" u="none" cap="none" strike="noStrike">
                        <a:latin typeface="Arial"/>
                        <a:ea typeface="Arial"/>
                        <a:cs typeface="Arial"/>
                        <a:sym typeface="Arial"/>
                      </a:endParaRPr>
                    </a:p>
                  </a:txBody>
                  <a:tcPr marT="0" marB="0" marR="44450" marL="44450"/>
                </a:tc>
              </a:tr>
              <a:tr h="96035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aplicativo web permitirá que el usuario pueda eliminar su cuenta definitivamente </a:t>
                      </a:r>
                      <a:endParaRPr sz="2400" u="none" cap="none" strike="noStrike">
                        <a:latin typeface="Arial"/>
                        <a:ea typeface="Arial"/>
                        <a:cs typeface="Arial"/>
                        <a:sym typeface="Arial"/>
                      </a:endParaRPr>
                    </a:p>
                  </a:txBody>
                  <a:tcPr marT="0" marB="0" marR="44450" marL="44450"/>
                </a:tc>
              </a:tr>
              <a:tr h="2158375">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p>
                    <a:p>
                      <a:pPr indent="0" lvl="0" marL="45720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bl>
          </a:graphicData>
        </a:graphic>
      </p:graphicFrame>
      <p:sp>
        <p:nvSpPr>
          <p:cNvPr id="249" name="Google Shape;249;p14"/>
          <p:cNvSpPr/>
          <p:nvPr/>
        </p:nvSpPr>
        <p:spPr>
          <a:xfrm>
            <a:off x="14040183" y="7777461"/>
            <a:ext cx="5343129" cy="954107"/>
          </a:xfrm>
          <a:prstGeom prst="rect">
            <a:avLst/>
          </a:prstGeom>
          <a:noFill/>
          <a:ln>
            <a:noFill/>
          </a:ln>
        </p:spPr>
        <p:txBody>
          <a:bodyPr anchorCtr="0" anchor="ctr" bIns="45700" lIns="91425" spcFirstLastPara="1" rIns="91425" wrap="square" tIns="45700">
            <a:spAutoFit/>
          </a:bodyPr>
          <a:lstStyle/>
          <a:p>
            <a:pPr indent="-177800" lvl="2" marL="914400" marR="0" rtl="0" algn="l">
              <a:lnSpc>
                <a:spcPct val="100000"/>
              </a:lnSpc>
              <a:spcBef>
                <a:spcPts val="0"/>
              </a:spcBef>
              <a:spcAft>
                <a:spcPts val="0"/>
              </a:spcAft>
              <a:buClr>
                <a:schemeClr val="dk1"/>
              </a:buClr>
              <a:buSzPts val="2800"/>
              <a:buFont typeface="Arial"/>
              <a:buAutoNum type="arabicPeriod"/>
            </a:pPr>
            <a:r>
              <a:rPr b="1" i="0" lang="es-ES" sz="2800" u="none" cap="none" strike="noStrike">
                <a:solidFill>
                  <a:schemeClr val="dk1"/>
                </a:solidFill>
                <a:latin typeface="Arial"/>
                <a:ea typeface="Arial"/>
                <a:cs typeface="Arial"/>
                <a:sym typeface="Arial"/>
              </a:rPr>
              <a:t>Requisito Funcional 14</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0" name="Shape 50"/>
        <p:cNvGrpSpPr/>
        <p:nvPr/>
      </p:nvGrpSpPr>
      <p:grpSpPr>
        <a:xfrm>
          <a:off x="0" y="0"/>
          <a:ext cx="0" cy="0"/>
          <a:chOff x="0" y="0"/>
          <a:chExt cx="0" cy="0"/>
        </a:xfrm>
      </p:grpSpPr>
      <p:sp>
        <p:nvSpPr>
          <p:cNvPr id="51" name="Google Shape;51;p2"/>
          <p:cNvSpPr txBox="1"/>
          <p:nvPr/>
        </p:nvSpPr>
        <p:spPr>
          <a:xfrm>
            <a:off x="13862631" y="2428996"/>
            <a:ext cx="6794600" cy="2235201"/>
          </a:xfrm>
          <a:prstGeom prst="rect">
            <a:avLst/>
          </a:prstGeom>
          <a:noFill/>
          <a:ln>
            <a:noFill/>
          </a:ln>
        </p:spPr>
        <p:txBody>
          <a:bodyPr anchorCtr="0" anchor="b" bIns="71425" lIns="71425" spcFirstLastPara="1" rIns="71425" wrap="square" tIns="71425">
            <a:noAutofit/>
          </a:bodyPr>
          <a:lstStyle/>
          <a:p>
            <a:pPr indent="12191" lvl="0" marL="36575" marR="36575" rtl="0" algn="r">
              <a:lnSpc>
                <a:spcPct val="80000"/>
              </a:lnSpc>
              <a:spcBef>
                <a:spcPts val="0"/>
              </a:spcBef>
              <a:spcAft>
                <a:spcPts val="0"/>
              </a:spcAft>
              <a:buClr>
                <a:srgbClr val="434343"/>
              </a:buClr>
              <a:buSzPts val="8160"/>
              <a:buFont typeface="Calibri"/>
              <a:buNone/>
            </a:pPr>
            <a:r>
              <a:t/>
            </a:r>
            <a:endParaRPr b="0" i="0" sz="1400" u="none" cap="none" strike="noStrike">
              <a:solidFill>
                <a:srgbClr val="000000"/>
              </a:solidFill>
              <a:latin typeface="Arial"/>
              <a:ea typeface="Arial"/>
              <a:cs typeface="Arial"/>
              <a:sym typeface="Arial"/>
            </a:endParaRPr>
          </a:p>
        </p:txBody>
      </p:sp>
      <p:graphicFrame>
        <p:nvGraphicFramePr>
          <p:cNvPr id="52" name="Google Shape;52;p2"/>
          <p:cNvGraphicFramePr/>
          <p:nvPr/>
        </p:nvGraphicFramePr>
        <p:xfrm>
          <a:off x="6160799" y="5510464"/>
          <a:ext cx="3000000" cy="3000000"/>
        </p:xfrm>
        <a:graphic>
          <a:graphicData uri="http://schemas.openxmlformats.org/drawingml/2006/table">
            <a:tbl>
              <a:tblPr>
                <a:noFill/>
                <a:tableStyleId>{3655144F-629A-4FCB-89D6-4CE1BBD24ADF}</a:tableStyleId>
              </a:tblPr>
              <a:tblGrid>
                <a:gridCol w="1933925"/>
                <a:gridCol w="1617100"/>
                <a:gridCol w="4315200"/>
                <a:gridCol w="3232925"/>
              </a:tblGrid>
              <a:tr h="934450">
                <a:tc>
                  <a:txBody>
                    <a:bodyPr/>
                    <a:lstStyle/>
                    <a:p>
                      <a:pPr indent="0" lvl="0" marL="0" marR="0" rtl="0" algn="ctr">
                        <a:lnSpc>
                          <a:spcPct val="100000"/>
                        </a:lnSpc>
                        <a:spcBef>
                          <a:spcPts val="0"/>
                        </a:spcBef>
                        <a:spcAft>
                          <a:spcPts val="0"/>
                        </a:spcAft>
                        <a:buNone/>
                      </a:pPr>
                      <a:r>
                        <a:rPr lang="es-ES" sz="2400" u="none" cap="none" strike="noStrike"/>
                        <a:t>Fecha</a:t>
                      </a:r>
                      <a:endParaRPr sz="2400" u="none" cap="none" strike="noStrike">
                        <a:latin typeface="Arial"/>
                        <a:ea typeface="Arial"/>
                        <a:cs typeface="Arial"/>
                        <a:sym typeface="Arial"/>
                      </a:endParaRPr>
                    </a:p>
                  </a:txBody>
                  <a:tcPr marT="0" marB="0" marR="68575" marL="68575"/>
                </a:tc>
                <a:tc>
                  <a:txBody>
                    <a:bodyPr/>
                    <a:lstStyle/>
                    <a:p>
                      <a:pPr indent="0" lvl="0" marL="0" marR="0" rtl="0" algn="ctr">
                        <a:lnSpc>
                          <a:spcPct val="100000"/>
                        </a:lnSpc>
                        <a:spcBef>
                          <a:spcPts val="0"/>
                        </a:spcBef>
                        <a:spcAft>
                          <a:spcPts val="0"/>
                        </a:spcAft>
                        <a:buNone/>
                      </a:pPr>
                      <a:r>
                        <a:rPr lang="es-ES" sz="2400" u="none" cap="none" strike="noStrike"/>
                        <a:t>Revisión</a:t>
                      </a:r>
                      <a:endParaRPr sz="2400" u="none" cap="none" strike="noStrike">
                        <a:latin typeface="Arial"/>
                        <a:ea typeface="Arial"/>
                        <a:cs typeface="Arial"/>
                        <a:sym typeface="Arial"/>
                      </a:endParaRPr>
                    </a:p>
                  </a:txBody>
                  <a:tcPr marT="0" marB="0" marR="68575" marL="68575"/>
                </a:tc>
                <a:tc>
                  <a:txBody>
                    <a:bodyPr/>
                    <a:lstStyle/>
                    <a:p>
                      <a:pPr indent="0" lvl="0" marL="0" marR="0" rtl="0" algn="ctr">
                        <a:lnSpc>
                          <a:spcPct val="100000"/>
                        </a:lnSpc>
                        <a:spcBef>
                          <a:spcPts val="0"/>
                        </a:spcBef>
                        <a:spcAft>
                          <a:spcPts val="0"/>
                        </a:spcAft>
                        <a:buNone/>
                      </a:pPr>
                      <a:r>
                        <a:rPr lang="es-ES" sz="2400" u="none" cap="none" strike="noStrike"/>
                        <a:t>Descripción</a:t>
                      </a:r>
                      <a:endParaRPr sz="2400" u="none" cap="none" strike="noStrike">
                        <a:latin typeface="Arial"/>
                        <a:ea typeface="Arial"/>
                        <a:cs typeface="Arial"/>
                        <a:sym typeface="Arial"/>
                      </a:endParaRPr>
                    </a:p>
                  </a:txBody>
                  <a:tcPr marT="0" marB="0" marR="68575" marL="68575"/>
                </a:tc>
                <a:tc>
                  <a:txBody>
                    <a:bodyPr/>
                    <a:lstStyle/>
                    <a:p>
                      <a:pPr indent="0" lvl="0" marL="0" marR="0" rtl="0" algn="ctr">
                        <a:lnSpc>
                          <a:spcPct val="100000"/>
                        </a:lnSpc>
                        <a:spcBef>
                          <a:spcPts val="0"/>
                        </a:spcBef>
                        <a:spcAft>
                          <a:spcPts val="0"/>
                        </a:spcAft>
                        <a:buNone/>
                      </a:pPr>
                      <a:r>
                        <a:rPr lang="es-ES" sz="2400" u="none" cap="none" strike="noStrike"/>
                        <a:t>Autor</a:t>
                      </a:r>
                      <a:endParaRPr sz="2400" u="none" cap="none" strike="noStrike">
                        <a:latin typeface="Arial"/>
                        <a:ea typeface="Arial"/>
                        <a:cs typeface="Arial"/>
                        <a:sym typeface="Arial"/>
                      </a:endParaRPr>
                    </a:p>
                  </a:txBody>
                  <a:tcPr marT="0" marB="0" marR="68575" marL="68575"/>
                </a:tc>
              </a:tr>
              <a:tr h="1306425">
                <a:tc>
                  <a:txBody>
                    <a:bodyPr/>
                    <a:lstStyle/>
                    <a:p>
                      <a:pPr indent="0" lvl="0" marL="0" marR="0" rtl="0" algn="ctr">
                        <a:lnSpc>
                          <a:spcPct val="100000"/>
                        </a:lnSpc>
                        <a:spcBef>
                          <a:spcPts val="0"/>
                        </a:spcBef>
                        <a:spcAft>
                          <a:spcPts val="0"/>
                        </a:spcAft>
                        <a:buNone/>
                      </a:pPr>
                      <a:r>
                        <a:rPr lang="es-ES" sz="2400" u="none" cap="none" strike="noStrike"/>
                        <a:t>16/05/2022</a:t>
                      </a:r>
                      <a:endParaRPr sz="2400" u="none" cap="none" strike="noStrike">
                        <a:latin typeface="Arial"/>
                        <a:ea typeface="Arial"/>
                        <a:cs typeface="Arial"/>
                        <a:sym typeface="Arial"/>
                      </a:endParaRPr>
                    </a:p>
                  </a:txBody>
                  <a:tcPr marT="0" marB="0" marR="68575" marL="68575"/>
                </a:tc>
                <a:tc>
                  <a:txBody>
                    <a:bodyPr/>
                    <a:lstStyle/>
                    <a:p>
                      <a:pPr indent="0" lvl="0" marL="0" marR="0" rtl="0" algn="ctr">
                        <a:lnSpc>
                          <a:spcPct val="100000"/>
                        </a:lnSpc>
                        <a:spcBef>
                          <a:spcPts val="0"/>
                        </a:spcBef>
                        <a:spcAft>
                          <a:spcPts val="0"/>
                        </a:spcAft>
                        <a:buNone/>
                      </a:pPr>
                      <a:r>
                        <a:rPr lang="es-ES" sz="2400" u="none" cap="none" strike="noStrike"/>
                        <a:t>1.0</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informe de requerimiento</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Diego Valero Moncaleano </a:t>
                      </a:r>
                      <a:endParaRPr sz="2400" u="none" cap="none" strike="noStrike">
                        <a:latin typeface="Arial"/>
                        <a:ea typeface="Arial"/>
                        <a:cs typeface="Arial"/>
                        <a:sym typeface="Arial"/>
                      </a:endParaRPr>
                    </a:p>
                  </a:txBody>
                  <a:tcPr marT="0" marB="0" marR="68575" marL="68575"/>
                </a:tc>
              </a:tr>
              <a:tr h="1306425">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Valeria Hernández garzón </a:t>
                      </a:r>
                      <a:endParaRPr sz="2400" u="none" cap="none" strike="noStrike">
                        <a:latin typeface="Arial"/>
                        <a:ea typeface="Arial"/>
                        <a:cs typeface="Arial"/>
                        <a:sym typeface="Arial"/>
                      </a:endParaRPr>
                    </a:p>
                  </a:txBody>
                  <a:tcPr marT="0" marB="0" marR="68575" marL="68575"/>
                </a:tc>
              </a:tr>
              <a:tr h="653225">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Nicolás Triana zapata </a:t>
                      </a:r>
                      <a:endParaRPr sz="2400" u="none" cap="none" strike="noStrike">
                        <a:latin typeface="Arial"/>
                        <a:ea typeface="Arial"/>
                        <a:cs typeface="Arial"/>
                        <a:sym typeface="Arial"/>
                      </a:endParaRPr>
                    </a:p>
                  </a:txBody>
                  <a:tcPr marT="0" marB="0" marR="68575" marL="68575"/>
                </a:tc>
              </a:tr>
              <a:tr h="1306425">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Lucero Katherine Rincón González</a:t>
                      </a:r>
                      <a:endParaRPr sz="2400" u="none" cap="none" strike="noStrike">
                        <a:latin typeface="Arial"/>
                        <a:ea typeface="Arial"/>
                        <a:cs typeface="Arial"/>
                        <a:sym typeface="Arial"/>
                      </a:endParaRPr>
                    </a:p>
                  </a:txBody>
                  <a:tcPr marT="0" marB="0" marR="68575" marL="68575"/>
                </a:tc>
              </a:tr>
              <a:tr h="653225">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68575" marL="68575"/>
                </a:tc>
                <a:tc>
                  <a:txBody>
                    <a:bodyPr/>
                    <a:lstStyle/>
                    <a:p>
                      <a:pPr indent="0" lvl="0" marL="0" marR="0" rtl="0" algn="l">
                        <a:lnSpc>
                          <a:spcPct val="100000"/>
                        </a:lnSpc>
                        <a:spcBef>
                          <a:spcPts val="0"/>
                        </a:spcBef>
                        <a:spcAft>
                          <a:spcPts val="0"/>
                        </a:spcAft>
                        <a:buNone/>
                      </a:pPr>
                      <a:r>
                        <a:rPr lang="es-ES" sz="2400" u="none" cap="none" strike="noStrike"/>
                        <a:t>Luis tunarosa</a:t>
                      </a:r>
                      <a:endParaRPr sz="2400" u="none" cap="none" strike="noStrike">
                        <a:latin typeface="Arial"/>
                        <a:ea typeface="Arial"/>
                        <a:cs typeface="Arial"/>
                        <a:sym typeface="Arial"/>
                      </a:endParaRPr>
                    </a:p>
                  </a:txBody>
                  <a:tcPr marT="0" marB="0" marR="68575" marL="6857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p15"/>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255" name="Google Shape;255;p15"/>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15"/>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57" name="Google Shape;257;p15"/>
          <p:cNvGraphicFramePr/>
          <p:nvPr/>
        </p:nvGraphicFramePr>
        <p:xfrm>
          <a:off x="281919" y="1709673"/>
          <a:ext cx="3000000" cy="3000000"/>
        </p:xfrm>
        <a:graphic>
          <a:graphicData uri="http://schemas.openxmlformats.org/drawingml/2006/table">
            <a:tbl>
              <a:tblPr>
                <a:noFill/>
                <a:tableStyleId>{3655144F-629A-4FCB-89D6-4CE1BBD24ADF}</a:tableStyleId>
              </a:tblPr>
              <a:tblGrid>
                <a:gridCol w="2880475"/>
                <a:gridCol w="8351275"/>
              </a:tblGrid>
              <a:tr h="847975">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RF 15 </a:t>
                      </a:r>
                      <a:endParaRPr sz="2400" u="none" cap="none" strike="noStrike">
                        <a:latin typeface="Arial"/>
                        <a:ea typeface="Arial"/>
                        <a:cs typeface="Arial"/>
                        <a:sym typeface="Arial"/>
                      </a:endParaRPr>
                    </a:p>
                  </a:txBody>
                  <a:tcPr marT="0" marB="0" marR="44450" marL="44450"/>
                </a:tc>
              </a:tr>
              <a:tr h="847975">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Cerrar sesión </a:t>
                      </a:r>
                      <a:endParaRPr sz="2400" u="none" cap="none" strike="noStrike">
                        <a:latin typeface="Arial"/>
                        <a:ea typeface="Arial"/>
                        <a:cs typeface="Arial"/>
                        <a:sym typeface="Arial"/>
                      </a:endParaRPr>
                    </a:p>
                  </a:txBody>
                  <a:tcPr marT="0" marB="0" marR="44450" marL="44450"/>
                </a:tc>
              </a:tr>
              <a:tr h="69782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los usuarios podrán finalizar sesión en el aplicativo </a:t>
                      </a:r>
                      <a:endParaRPr sz="2400" u="none" cap="none" strike="noStrike">
                        <a:latin typeface="Arial"/>
                        <a:ea typeface="Arial"/>
                        <a:cs typeface="Arial"/>
                        <a:sym typeface="Arial"/>
                      </a:endParaRPr>
                    </a:p>
                  </a:txBody>
                  <a:tcPr marT="0" marB="0" marR="44450" marL="44450"/>
                </a:tc>
              </a:tr>
              <a:tr h="127195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aplicativo permitirá salir al usuario ,siempre y cuando este no tenga algún proceso pendiente dentro del aplicativo </a:t>
                      </a:r>
                      <a:endParaRPr sz="2400" u="none" cap="none" strike="noStrike">
                        <a:latin typeface="Arial"/>
                        <a:ea typeface="Arial"/>
                        <a:cs typeface="Arial"/>
                        <a:sym typeface="Arial"/>
                      </a:endParaRPr>
                    </a:p>
                  </a:txBody>
                  <a:tcPr marT="0" marB="0" marR="44450" marL="44450"/>
                </a:tc>
              </a:tr>
              <a:tr h="2872225">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p>
                    <a:p>
                      <a:pPr indent="0" lvl="0" marL="45720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bl>
          </a:graphicData>
        </a:graphic>
      </p:graphicFrame>
      <p:sp>
        <p:nvSpPr>
          <p:cNvPr id="258" name="Google Shape;258;p15"/>
          <p:cNvSpPr/>
          <p:nvPr/>
        </p:nvSpPr>
        <p:spPr>
          <a:xfrm>
            <a:off x="362221" y="866981"/>
            <a:ext cx="5043368"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chemeClr val="dk1"/>
                </a:solidFill>
                <a:latin typeface="Arial"/>
                <a:ea typeface="Arial"/>
                <a:cs typeface="Arial"/>
                <a:sym typeface="Arial"/>
              </a:rPr>
              <a:t>Requisito Funcional 15</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graphicFrame>
        <p:nvGraphicFramePr>
          <p:cNvPr id="259" name="Google Shape;259;p15"/>
          <p:cNvGraphicFramePr/>
          <p:nvPr/>
        </p:nvGraphicFramePr>
        <p:xfrm>
          <a:off x="11802965" y="1709673"/>
          <a:ext cx="3000000" cy="3000000"/>
        </p:xfrm>
        <a:graphic>
          <a:graphicData uri="http://schemas.openxmlformats.org/drawingml/2006/table">
            <a:tbl>
              <a:tblPr>
                <a:noFill/>
                <a:tableStyleId>{3655144F-629A-4FCB-89D6-4CE1BBD24ADF}</a:tableStyleId>
              </a:tblPr>
              <a:tblGrid>
                <a:gridCol w="2659950"/>
                <a:gridCol w="7711950"/>
              </a:tblGrid>
              <a:tr h="81645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16 </a:t>
                      </a:r>
                      <a:endParaRPr sz="2400" u="none" cap="none" strike="noStrike">
                        <a:latin typeface="Arial"/>
                        <a:ea typeface="Arial"/>
                        <a:cs typeface="Arial"/>
                        <a:sym typeface="Arial"/>
                      </a:endParaRPr>
                    </a:p>
                  </a:txBody>
                  <a:tcPr marT="0" marB="0" marR="44450" marL="44450"/>
                </a:tc>
              </a:tr>
              <a:tr h="848675">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Carrito de compras  </a:t>
                      </a:r>
                      <a:endParaRPr sz="2400" u="none" cap="none" strike="noStrike">
                        <a:latin typeface="Arial"/>
                        <a:ea typeface="Arial"/>
                        <a:cs typeface="Arial"/>
                        <a:sym typeface="Arial"/>
                      </a:endParaRPr>
                    </a:p>
                  </a:txBody>
                  <a:tcPr marT="0" marB="0" marR="44450" marL="44450"/>
                </a:tc>
              </a:tr>
              <a:tr h="9281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El sistema permitirá a los usuarios agregar eliminar y modificar la cantidad  de producto sin importar si el usuario está registrado o no  </a:t>
                      </a:r>
                      <a:endParaRPr sz="2400" u="none" cap="none" strike="noStrike">
                        <a:latin typeface="Arial"/>
                        <a:ea typeface="Arial"/>
                        <a:cs typeface="Arial"/>
                        <a:sym typeface="Arial"/>
                      </a:endParaRPr>
                    </a:p>
                  </a:txBody>
                  <a:tcPr marT="0" marB="0" marR="44450" marL="44450"/>
                </a:tc>
              </a:tr>
              <a:tr h="963625">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sistema implementara un carrito de compras el cual permitirá a los usuarios agregar ,modificar y eliminar productos en el carrito de compras </a:t>
                      </a:r>
                      <a:endParaRPr sz="2400" u="none" cap="none" strike="noStrike">
                        <a:latin typeface="Arial"/>
                        <a:ea typeface="Arial"/>
                        <a:cs typeface="Arial"/>
                        <a:sym typeface="Arial"/>
                      </a:endParaRPr>
                    </a:p>
                  </a:txBody>
                  <a:tcPr marT="0" marB="0" marR="44450" marL="44450"/>
                </a:tc>
              </a:tr>
              <a:tr h="2165725">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 RNF 02 </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p>
                    <a:p>
                      <a:pPr indent="0" lvl="0" marL="45720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bl>
          </a:graphicData>
        </a:graphic>
      </p:graphicFrame>
      <p:sp>
        <p:nvSpPr>
          <p:cNvPr id="260" name="Google Shape;260;p15"/>
          <p:cNvSpPr/>
          <p:nvPr/>
        </p:nvSpPr>
        <p:spPr>
          <a:xfrm>
            <a:off x="13921468" y="866981"/>
            <a:ext cx="5043368"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chemeClr val="dk1"/>
                </a:solidFill>
                <a:latin typeface="Arial"/>
                <a:ea typeface="Arial"/>
                <a:cs typeface="Arial"/>
                <a:sym typeface="Arial"/>
              </a:rPr>
              <a:t>Requisito Funcional 16</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graphicFrame>
        <p:nvGraphicFramePr>
          <p:cNvPr id="261" name="Google Shape;261;p15"/>
          <p:cNvGraphicFramePr/>
          <p:nvPr/>
        </p:nvGraphicFramePr>
        <p:xfrm>
          <a:off x="362221" y="10165976"/>
          <a:ext cx="3000000" cy="3000000"/>
        </p:xfrm>
        <a:graphic>
          <a:graphicData uri="http://schemas.openxmlformats.org/drawingml/2006/table">
            <a:tbl>
              <a:tblPr>
                <a:noFill/>
                <a:tableStyleId>{3655144F-629A-4FCB-89D6-4CE1BBD24ADF}</a:tableStyleId>
              </a:tblPr>
              <a:tblGrid>
                <a:gridCol w="2859875"/>
                <a:gridCol w="8291575"/>
              </a:tblGrid>
              <a:tr h="70455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17</a:t>
                      </a:r>
                      <a:endParaRPr sz="2400" u="none" cap="none" strike="noStrike">
                        <a:latin typeface="Arial"/>
                        <a:ea typeface="Arial"/>
                        <a:cs typeface="Arial"/>
                        <a:sym typeface="Arial"/>
                      </a:endParaRPr>
                    </a:p>
                  </a:txBody>
                  <a:tcPr marT="0" marB="0" marR="44450" marL="44450"/>
                </a:tc>
              </a:tr>
              <a:tr h="732350">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Gestionar categorías </a:t>
                      </a:r>
                      <a:endParaRPr sz="2400" u="none" cap="none" strike="noStrike">
                        <a:latin typeface="Arial"/>
                        <a:ea typeface="Arial"/>
                        <a:cs typeface="Arial"/>
                        <a:sym typeface="Arial"/>
                      </a:endParaRPr>
                    </a:p>
                  </a:txBody>
                  <a:tcPr marT="0" marB="0" marR="44450" marL="44450"/>
                </a:tc>
              </a:tr>
              <a:tr h="67487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CRUD  de categorías </a:t>
                      </a:r>
                      <a:endParaRPr sz="2400" u="none" cap="none" strike="noStrike">
                        <a:latin typeface="Arial"/>
                        <a:ea typeface="Arial"/>
                        <a:cs typeface="Arial"/>
                        <a:sym typeface="Arial"/>
                      </a:endParaRPr>
                    </a:p>
                  </a:txBody>
                  <a:tcPr marT="0" marB="0" marR="44450" marL="44450"/>
                </a:tc>
              </a:tr>
              <a:tr h="83155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sistema permitirá al administrador realizar operaciones CRUD a las categorías  </a:t>
                      </a:r>
                      <a:endParaRPr sz="2400" u="none" cap="none" strike="noStrike">
                        <a:latin typeface="Arial"/>
                        <a:ea typeface="Arial"/>
                        <a:cs typeface="Arial"/>
                        <a:sym typeface="Arial"/>
                      </a:endParaRPr>
                    </a:p>
                  </a:txBody>
                  <a:tcPr marT="0" marB="0" marR="44450" marL="44450"/>
                </a:tc>
              </a:tr>
              <a:tr h="186890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p>
                    <a:p>
                      <a:pPr indent="0" lvl="0" marL="45720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bl>
          </a:graphicData>
        </a:graphic>
      </p:graphicFrame>
      <p:sp>
        <p:nvSpPr>
          <p:cNvPr id="262" name="Google Shape;262;p15"/>
          <p:cNvSpPr/>
          <p:nvPr/>
        </p:nvSpPr>
        <p:spPr>
          <a:xfrm>
            <a:off x="362221" y="9010653"/>
            <a:ext cx="5043368"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chemeClr val="dk1"/>
                </a:solidFill>
                <a:latin typeface="Arial"/>
                <a:ea typeface="Arial"/>
                <a:cs typeface="Arial"/>
                <a:sym typeface="Arial"/>
              </a:rPr>
              <a:t>Requisito Funcional 17</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graphicFrame>
        <p:nvGraphicFramePr>
          <p:cNvPr id="263" name="Google Shape;263;p15"/>
          <p:cNvGraphicFramePr/>
          <p:nvPr/>
        </p:nvGraphicFramePr>
        <p:xfrm>
          <a:off x="11941919" y="10165976"/>
          <a:ext cx="3000000" cy="3000000"/>
        </p:xfrm>
        <a:graphic>
          <a:graphicData uri="http://schemas.openxmlformats.org/drawingml/2006/table">
            <a:tbl>
              <a:tblPr>
                <a:noFill/>
                <a:tableStyleId>{3655144F-629A-4FCB-89D6-4CE1BBD24ADF}</a:tableStyleId>
              </a:tblPr>
              <a:tblGrid>
                <a:gridCol w="2896825"/>
                <a:gridCol w="8398700"/>
              </a:tblGrid>
              <a:tr h="650000">
                <a:tc>
                  <a:txBody>
                    <a:bodyPr/>
                    <a:lstStyle/>
                    <a:p>
                      <a:pPr indent="0" lvl="0" marL="0" marR="0" rtl="0" algn="l">
                        <a:lnSpc>
                          <a:spcPct val="100000"/>
                        </a:lnSpc>
                        <a:spcBef>
                          <a:spcPts val="0"/>
                        </a:spcBef>
                        <a:spcAft>
                          <a:spcPts val="0"/>
                        </a:spcAft>
                        <a:buNone/>
                      </a:pPr>
                      <a:r>
                        <a:rPr lang="es-ES" sz="2400" u="none" cap="none" strike="noStrike"/>
                        <a:t>Identificación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RN 18</a:t>
                      </a:r>
                      <a:endParaRPr sz="2400" u="none" cap="none" strike="noStrike">
                        <a:latin typeface="Arial"/>
                        <a:ea typeface="Arial"/>
                        <a:cs typeface="Arial"/>
                        <a:sym typeface="Arial"/>
                      </a:endParaRPr>
                    </a:p>
                  </a:txBody>
                  <a:tcPr marT="0" marB="0" marR="44450" marL="44450"/>
                </a:tc>
              </a:tr>
              <a:tr h="1039725">
                <a:tc>
                  <a:txBody>
                    <a:bodyPr/>
                    <a:lstStyle/>
                    <a:p>
                      <a:pPr indent="0" lvl="0" marL="0" marR="0" rtl="0" algn="l">
                        <a:lnSpc>
                          <a:spcPct val="100000"/>
                        </a:lnSpc>
                        <a:spcBef>
                          <a:spcPts val="0"/>
                        </a:spcBef>
                        <a:spcAft>
                          <a:spcPts val="0"/>
                        </a:spcAft>
                        <a:buNone/>
                      </a:pPr>
                      <a:r>
                        <a:rPr lang="es-ES" sz="2400" u="none" cap="none" strike="noStrike"/>
                        <a:t>Nombre del requerimiento: </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Gestionar pedidos </a:t>
                      </a:r>
                      <a:endParaRPr sz="2400" u="none" cap="none" strike="noStrike">
                        <a:latin typeface="Arial"/>
                        <a:ea typeface="Arial"/>
                        <a:cs typeface="Arial"/>
                        <a:sym typeface="Arial"/>
                      </a:endParaRPr>
                    </a:p>
                  </a:txBody>
                  <a:tcPr marT="0" marB="0" marR="44450" marL="44450"/>
                </a:tc>
              </a:tr>
              <a:tr h="333725">
                <a:tc>
                  <a:txBody>
                    <a:bodyPr/>
                    <a:lstStyle/>
                    <a:p>
                      <a:pPr indent="0" lvl="0" marL="0" marR="0" rtl="0" algn="l">
                        <a:lnSpc>
                          <a:spcPct val="100000"/>
                        </a:lnSpc>
                        <a:spcBef>
                          <a:spcPts val="0"/>
                        </a:spcBef>
                        <a:spcAft>
                          <a:spcPts val="0"/>
                        </a:spcAft>
                        <a:buNone/>
                      </a:pPr>
                      <a:r>
                        <a:rPr lang="es-ES" sz="2400" u="none" cap="none" strike="noStrike"/>
                        <a:t>Características:</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CRUD de pedidos </a:t>
                      </a:r>
                      <a:endParaRPr sz="2400" u="none" cap="none" strike="noStrike">
                        <a:latin typeface="Arial"/>
                        <a:ea typeface="Arial"/>
                        <a:cs typeface="Arial"/>
                        <a:sym typeface="Arial"/>
                      </a:endParaRPr>
                    </a:p>
                  </a:txBody>
                  <a:tcPr marT="0" marB="0" marR="44450" marL="44450"/>
                </a:tc>
              </a:tr>
              <a:tr h="650000">
                <a:tc>
                  <a:txBody>
                    <a:bodyPr/>
                    <a:lstStyle/>
                    <a:p>
                      <a:pPr indent="0" lvl="0" marL="0" marR="0" rtl="0" algn="l">
                        <a:lnSpc>
                          <a:spcPct val="100000"/>
                        </a:lnSpc>
                        <a:spcBef>
                          <a:spcPts val="0"/>
                        </a:spcBef>
                        <a:spcAft>
                          <a:spcPts val="0"/>
                        </a:spcAft>
                        <a:buNone/>
                      </a:pPr>
                      <a:r>
                        <a:rPr lang="es-ES" sz="2400" u="none" cap="none" strike="noStrike"/>
                        <a:t>Descripción del requerimiento:</a:t>
                      </a:r>
                      <a:endParaRPr sz="24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400" u="none" cap="none" strike="noStrike"/>
                        <a:t> El sistema permitirá al administrador realizar operaciones CRUD a los pedidos  </a:t>
                      </a:r>
                      <a:endParaRPr sz="2400" u="none" cap="none" strike="noStrike">
                        <a:latin typeface="Arial"/>
                        <a:ea typeface="Arial"/>
                        <a:cs typeface="Arial"/>
                        <a:sym typeface="Arial"/>
                      </a:endParaRPr>
                    </a:p>
                  </a:txBody>
                  <a:tcPr marT="0" marB="0" marR="44450" marL="44450"/>
                </a:tc>
              </a:tr>
              <a:tr h="2275050">
                <a:tc>
                  <a:txBody>
                    <a:bodyPr/>
                    <a:lstStyle/>
                    <a:p>
                      <a:pPr indent="0" lvl="0" marL="0" marR="0" rtl="0" algn="l">
                        <a:lnSpc>
                          <a:spcPct val="100000"/>
                        </a:lnSpc>
                        <a:spcBef>
                          <a:spcPts val="0"/>
                        </a:spcBef>
                        <a:spcAft>
                          <a:spcPts val="0"/>
                        </a:spcAft>
                        <a:buNone/>
                      </a:pPr>
                      <a:r>
                        <a:rPr lang="es-ES" sz="2400" u="none" cap="none" strike="noStrike"/>
                        <a:t>Requerimientos NO funcionales:</a:t>
                      </a:r>
                      <a:endParaRPr sz="2400" u="none" cap="none" strike="noStrike">
                        <a:latin typeface="Arial"/>
                        <a:ea typeface="Arial"/>
                        <a:cs typeface="Arial"/>
                        <a:sym typeface="Arial"/>
                      </a:endParaRPr>
                    </a:p>
                  </a:txBody>
                  <a:tcPr marT="0" marB="0" marR="44450" marL="44450"/>
                </a:tc>
                <a:tc>
                  <a:txBody>
                    <a:bodyPr/>
                    <a:lstStyle/>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01</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02</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03</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04</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06</a:t>
                      </a:r>
                      <a:endParaRPr sz="2400" u="none" cap="none" strike="noStrike"/>
                    </a:p>
                    <a:p>
                      <a:pPr indent="-342900" lvl="0" marL="342900" marR="0" rtl="0" algn="l">
                        <a:lnSpc>
                          <a:spcPct val="100000"/>
                        </a:lnSpc>
                        <a:spcBef>
                          <a:spcPts val="0"/>
                        </a:spcBef>
                        <a:spcAft>
                          <a:spcPts val="0"/>
                        </a:spcAft>
                        <a:buClr>
                          <a:srgbClr val="000000"/>
                        </a:buClr>
                        <a:buSzPts val="1000"/>
                        <a:buFont typeface="Arial"/>
                        <a:buChar char="●"/>
                      </a:pPr>
                      <a:r>
                        <a:rPr lang="es-ES" sz="2400" u="none" cap="none" strike="noStrike"/>
                        <a:t>RNF 08</a:t>
                      </a:r>
                      <a:endParaRPr sz="2400" u="none" cap="none" strike="noStrike"/>
                    </a:p>
                    <a:p>
                      <a:pPr indent="0" lvl="0" marL="45720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0" marB="0" marR="44450" marL="44450"/>
                </a:tc>
              </a:tr>
            </a:tbl>
          </a:graphicData>
        </a:graphic>
      </p:graphicFrame>
      <p:sp>
        <p:nvSpPr>
          <p:cNvPr id="264" name="Google Shape;264;p15"/>
          <p:cNvSpPr/>
          <p:nvPr/>
        </p:nvSpPr>
        <p:spPr>
          <a:xfrm>
            <a:off x="14467235" y="9010653"/>
            <a:ext cx="5043368" cy="954107"/>
          </a:xfrm>
          <a:prstGeom prst="rect">
            <a:avLst/>
          </a:prstGeom>
          <a:noFill/>
          <a:ln>
            <a:noFill/>
          </a:ln>
        </p:spPr>
        <p:txBody>
          <a:bodyPr anchorCtr="0" anchor="ctr"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chemeClr val="dk1"/>
                </a:solidFill>
                <a:latin typeface="Arial"/>
                <a:ea typeface="Arial"/>
                <a:cs typeface="Arial"/>
                <a:sym typeface="Arial"/>
              </a:rPr>
              <a:t>Requisito Funcional 18</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16"/>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270" name="Google Shape;270;p16"/>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16"/>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16"/>
          <p:cNvSpPr/>
          <p:nvPr/>
        </p:nvSpPr>
        <p:spPr>
          <a:xfrm>
            <a:off x="8734388" y="1006505"/>
            <a:ext cx="5583580" cy="523220"/>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Requisitos no funcionales</a:t>
            </a:r>
            <a:endParaRPr b="0" i="0" sz="2800" u="none" cap="none" strike="noStrike">
              <a:solidFill>
                <a:srgbClr val="000000"/>
              </a:solidFill>
              <a:latin typeface="Arial"/>
              <a:ea typeface="Arial"/>
              <a:cs typeface="Arial"/>
              <a:sym typeface="Arial"/>
            </a:endParaRPr>
          </a:p>
        </p:txBody>
      </p:sp>
      <p:graphicFrame>
        <p:nvGraphicFramePr>
          <p:cNvPr id="273" name="Google Shape;273;p16"/>
          <p:cNvGraphicFramePr/>
          <p:nvPr/>
        </p:nvGraphicFramePr>
        <p:xfrm>
          <a:off x="2304209" y="2346882"/>
          <a:ext cx="3000000" cy="3000000"/>
        </p:xfrm>
        <a:graphic>
          <a:graphicData uri="http://schemas.openxmlformats.org/drawingml/2006/table">
            <a:tbl>
              <a:tblPr>
                <a:noFill/>
                <a:tableStyleId>{3655144F-629A-4FCB-89D6-4CE1BBD24ADF}</a:tableStyleId>
              </a:tblPr>
              <a:tblGrid>
                <a:gridCol w="2676150"/>
                <a:gridCol w="7390950"/>
              </a:tblGrid>
              <a:tr h="1312550">
                <a:tc>
                  <a:txBody>
                    <a:bodyPr/>
                    <a:lstStyle/>
                    <a:p>
                      <a:pPr indent="0" lvl="0" marL="0" marR="0" rtl="0" algn="l">
                        <a:lnSpc>
                          <a:spcPct val="100000"/>
                        </a:lnSpc>
                        <a:spcBef>
                          <a:spcPts val="0"/>
                        </a:spcBef>
                        <a:spcAft>
                          <a:spcPts val="0"/>
                        </a:spcAft>
                        <a:buNone/>
                      </a:pPr>
                      <a:r>
                        <a:rPr lang="es-ES" sz="2800" u="none" cap="none" strike="noStrike"/>
                        <a:t>Identificación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RNF 01 .</a:t>
                      </a:r>
                      <a:endParaRPr sz="2800" u="none" cap="none" strike="noStrike">
                        <a:latin typeface="Arial"/>
                        <a:ea typeface="Arial"/>
                        <a:cs typeface="Arial"/>
                        <a:sym typeface="Arial"/>
                      </a:endParaRPr>
                    </a:p>
                  </a:txBody>
                  <a:tcPr marT="0" marB="0" marR="44450" marL="44450"/>
                </a:tc>
              </a:tr>
              <a:tr h="875050">
                <a:tc>
                  <a:txBody>
                    <a:bodyPr/>
                    <a:lstStyle/>
                    <a:p>
                      <a:pPr indent="0" lvl="0" marL="0" marR="0" rtl="0" algn="l">
                        <a:lnSpc>
                          <a:spcPct val="100000"/>
                        </a:lnSpc>
                        <a:spcBef>
                          <a:spcPts val="0"/>
                        </a:spcBef>
                        <a:spcAft>
                          <a:spcPts val="0"/>
                        </a:spcAft>
                        <a:buNone/>
                      </a:pPr>
                      <a:r>
                        <a:rPr lang="es-ES" sz="2800" u="none" cap="none" strike="noStrike"/>
                        <a:t>Nombre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Desempeño.</a:t>
                      </a:r>
                      <a:endParaRPr sz="2800" u="none" cap="none" strike="noStrike">
                        <a:latin typeface="Arial"/>
                        <a:ea typeface="Arial"/>
                        <a:cs typeface="Arial"/>
                        <a:sym typeface="Arial"/>
                      </a:endParaRPr>
                    </a:p>
                  </a:txBody>
                  <a:tcPr marT="0" marB="0" marR="44450" marL="44450"/>
                </a:tc>
              </a:tr>
              <a:tr h="875050">
                <a:tc>
                  <a:txBody>
                    <a:bodyPr/>
                    <a:lstStyle/>
                    <a:p>
                      <a:pPr indent="0" lvl="0" marL="0" marR="0" rtl="0" algn="l">
                        <a:lnSpc>
                          <a:spcPct val="100000"/>
                        </a:lnSpc>
                        <a:spcBef>
                          <a:spcPts val="0"/>
                        </a:spcBef>
                        <a:spcAft>
                          <a:spcPts val="0"/>
                        </a:spcAft>
                        <a:buNone/>
                      </a:pPr>
                      <a:r>
                        <a:rPr lang="es-ES" sz="2800" u="none" cap="none" strike="noStrike"/>
                        <a:t>Características:</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Hacer un  mantenimiento constante del aplicativo  </a:t>
                      </a:r>
                      <a:endParaRPr sz="2800" u="none" cap="none" strike="noStrike">
                        <a:latin typeface="Arial"/>
                        <a:ea typeface="Arial"/>
                        <a:cs typeface="Arial"/>
                        <a:sym typeface="Arial"/>
                      </a:endParaRPr>
                    </a:p>
                  </a:txBody>
                  <a:tcPr marT="0" marB="0" marR="44450" marL="44450"/>
                </a:tc>
              </a:tr>
              <a:tr h="1750075">
                <a:tc>
                  <a:txBody>
                    <a:bodyPr/>
                    <a:lstStyle/>
                    <a:p>
                      <a:pPr indent="0" lvl="0" marL="0" marR="0" rtl="0" algn="l">
                        <a:lnSpc>
                          <a:spcPct val="100000"/>
                        </a:lnSpc>
                        <a:spcBef>
                          <a:spcPts val="0"/>
                        </a:spcBef>
                        <a:spcAft>
                          <a:spcPts val="0"/>
                        </a:spcAft>
                        <a:buNone/>
                      </a:pPr>
                      <a:r>
                        <a:rPr lang="es-ES" sz="2800" u="none" cap="none" strike="noStrike"/>
                        <a:t>Descripción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Se realizarán mantenimientos del aplicativo web para corregir los  errores que se puedan presentar en el momento de realizar una compra , en cualquier otra acción</a:t>
                      </a:r>
                      <a:endParaRPr sz="2800" u="none" cap="none" strike="noStrike">
                        <a:latin typeface="Arial"/>
                        <a:ea typeface="Arial"/>
                        <a:cs typeface="Arial"/>
                        <a:sym typeface="Arial"/>
                      </a:endParaRPr>
                    </a:p>
                  </a:txBody>
                  <a:tcPr marT="0" marB="0" marR="44450" marL="44450"/>
                </a:tc>
              </a:tr>
              <a:tr h="875050">
                <a:tc>
                  <a:txBody>
                    <a:bodyPr/>
                    <a:lstStyle/>
                    <a:p>
                      <a:pPr indent="0" lvl="0" marL="0" marR="0" rtl="0" algn="l">
                        <a:lnSpc>
                          <a:spcPct val="100000"/>
                        </a:lnSpc>
                        <a:spcBef>
                          <a:spcPts val="0"/>
                        </a:spcBef>
                        <a:spcAft>
                          <a:spcPts val="0"/>
                        </a:spcAft>
                        <a:buNone/>
                      </a:pPr>
                      <a:r>
                        <a:rPr lang="es-ES" sz="2800" u="none" cap="none" strike="noStrike"/>
                        <a:t>Prioridad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Alta.</a:t>
                      </a:r>
                      <a:endParaRPr sz="2800" u="none" cap="none" strike="noStrike">
                        <a:latin typeface="Arial"/>
                        <a:ea typeface="Arial"/>
                        <a:cs typeface="Arial"/>
                        <a:sym typeface="Arial"/>
                      </a:endParaRPr>
                    </a:p>
                  </a:txBody>
                  <a:tcPr marT="0" marB="0" marR="44450" marL="44450"/>
                </a:tc>
              </a:tr>
            </a:tbl>
          </a:graphicData>
        </a:graphic>
      </p:graphicFrame>
      <p:graphicFrame>
        <p:nvGraphicFramePr>
          <p:cNvPr id="274" name="Google Shape;274;p16"/>
          <p:cNvGraphicFramePr/>
          <p:nvPr/>
        </p:nvGraphicFramePr>
        <p:xfrm>
          <a:off x="13303903" y="2346881"/>
          <a:ext cx="3000000" cy="3000000"/>
        </p:xfrm>
        <a:graphic>
          <a:graphicData uri="http://schemas.openxmlformats.org/drawingml/2006/table">
            <a:tbl>
              <a:tblPr>
                <a:noFill/>
                <a:tableStyleId>{3655144F-629A-4FCB-89D6-4CE1BBD24ADF}</a:tableStyleId>
              </a:tblPr>
              <a:tblGrid>
                <a:gridCol w="2719050"/>
                <a:gridCol w="7509400"/>
              </a:tblGrid>
              <a:tr h="1421950">
                <a:tc>
                  <a:txBody>
                    <a:bodyPr/>
                    <a:lstStyle/>
                    <a:p>
                      <a:pPr indent="0" lvl="0" marL="0" marR="0" rtl="0" algn="l">
                        <a:lnSpc>
                          <a:spcPct val="100000"/>
                        </a:lnSpc>
                        <a:spcBef>
                          <a:spcPts val="0"/>
                        </a:spcBef>
                        <a:spcAft>
                          <a:spcPts val="0"/>
                        </a:spcAft>
                        <a:buNone/>
                      </a:pPr>
                      <a:r>
                        <a:rPr lang="es-ES" sz="2800" u="none" cap="none" strike="noStrike"/>
                        <a:t>Identificación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 RNF 02</a:t>
                      </a:r>
                      <a:endParaRPr sz="2800" u="none" cap="none" strike="noStrike">
                        <a:latin typeface="Arial"/>
                        <a:ea typeface="Arial"/>
                        <a:cs typeface="Arial"/>
                        <a:sym typeface="Arial"/>
                      </a:endParaRPr>
                    </a:p>
                  </a:txBody>
                  <a:tcPr marT="0" marB="0" marR="44450" marL="44450"/>
                </a:tc>
              </a:tr>
              <a:tr h="947950">
                <a:tc>
                  <a:txBody>
                    <a:bodyPr/>
                    <a:lstStyle/>
                    <a:p>
                      <a:pPr indent="0" lvl="0" marL="0" marR="0" rtl="0" algn="l">
                        <a:lnSpc>
                          <a:spcPct val="100000"/>
                        </a:lnSpc>
                        <a:spcBef>
                          <a:spcPts val="0"/>
                        </a:spcBef>
                        <a:spcAft>
                          <a:spcPts val="0"/>
                        </a:spcAft>
                        <a:buNone/>
                      </a:pPr>
                      <a:r>
                        <a:rPr lang="es-ES" sz="2800" u="none" cap="none" strike="noStrike"/>
                        <a:t>Nombre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Seguridad </a:t>
                      </a:r>
                      <a:endParaRPr sz="2800" u="none" cap="none" strike="noStrike">
                        <a:latin typeface="Arial"/>
                        <a:ea typeface="Arial"/>
                        <a:cs typeface="Arial"/>
                        <a:sym typeface="Arial"/>
                      </a:endParaRPr>
                    </a:p>
                  </a:txBody>
                  <a:tcPr marT="0" marB="0" marR="44450" marL="44450"/>
                </a:tc>
              </a:tr>
              <a:tr h="947950">
                <a:tc>
                  <a:txBody>
                    <a:bodyPr/>
                    <a:lstStyle/>
                    <a:p>
                      <a:pPr indent="0" lvl="0" marL="0" marR="0" rtl="0" algn="l">
                        <a:lnSpc>
                          <a:spcPct val="100000"/>
                        </a:lnSpc>
                        <a:spcBef>
                          <a:spcPts val="0"/>
                        </a:spcBef>
                        <a:spcAft>
                          <a:spcPts val="0"/>
                        </a:spcAft>
                        <a:buNone/>
                      </a:pPr>
                      <a:r>
                        <a:rPr lang="es-ES" sz="2800" u="none" cap="none" strike="noStrike"/>
                        <a:t>Características:</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  El aplicativo garantiza a los usuarios seguridad en cuanto a sus datos ingresados </a:t>
                      </a:r>
                      <a:endParaRPr sz="2800" u="none" cap="none" strike="noStrike">
                        <a:latin typeface="Arial"/>
                        <a:ea typeface="Arial"/>
                        <a:cs typeface="Arial"/>
                        <a:sym typeface="Arial"/>
                      </a:endParaRPr>
                    </a:p>
                  </a:txBody>
                  <a:tcPr marT="0" marB="0" marR="44450" marL="44450"/>
                </a:tc>
              </a:tr>
              <a:tr h="1421950">
                <a:tc>
                  <a:txBody>
                    <a:bodyPr/>
                    <a:lstStyle/>
                    <a:p>
                      <a:pPr indent="0" lvl="0" marL="0" marR="0" rtl="0" algn="l">
                        <a:lnSpc>
                          <a:spcPct val="100000"/>
                        </a:lnSpc>
                        <a:spcBef>
                          <a:spcPts val="0"/>
                        </a:spcBef>
                        <a:spcAft>
                          <a:spcPts val="0"/>
                        </a:spcAft>
                        <a:buNone/>
                      </a:pPr>
                      <a:r>
                        <a:rPr lang="es-ES" sz="2800" u="none" cap="none" strike="noStrike"/>
                        <a:t>Descripción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Garantizar la seguridad del sistema relacionada con la información y datos que se manejan  </a:t>
                      </a:r>
                      <a:endParaRPr sz="2800" u="none" cap="none" strike="noStrike">
                        <a:latin typeface="Arial"/>
                        <a:ea typeface="Arial"/>
                        <a:cs typeface="Arial"/>
                        <a:sym typeface="Arial"/>
                      </a:endParaRPr>
                    </a:p>
                  </a:txBody>
                  <a:tcPr marT="0" marB="0" marR="44450" marL="44450"/>
                </a:tc>
              </a:tr>
              <a:tr h="947950">
                <a:tc>
                  <a:txBody>
                    <a:bodyPr/>
                    <a:lstStyle/>
                    <a:p>
                      <a:pPr indent="0" lvl="0" marL="0" marR="0" rtl="0" algn="l">
                        <a:lnSpc>
                          <a:spcPct val="100000"/>
                        </a:lnSpc>
                        <a:spcBef>
                          <a:spcPts val="0"/>
                        </a:spcBef>
                        <a:spcAft>
                          <a:spcPts val="0"/>
                        </a:spcAft>
                        <a:buNone/>
                      </a:pPr>
                      <a:r>
                        <a:rPr lang="es-ES" sz="2800" u="none" cap="none" strike="noStrike"/>
                        <a:t>Prioridad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Alta.</a:t>
                      </a:r>
                      <a:endParaRPr sz="2800" u="none" cap="none" strike="noStrike">
                        <a:latin typeface="Arial"/>
                        <a:ea typeface="Arial"/>
                        <a:cs typeface="Arial"/>
                        <a:sym typeface="Arial"/>
                      </a:endParaRPr>
                    </a:p>
                  </a:txBody>
                  <a:tcPr marT="0" marB="0" marR="44450" marL="44450"/>
                </a:tc>
              </a:tr>
            </a:tbl>
          </a:graphicData>
        </a:graphic>
      </p:graphicFrame>
      <p:sp>
        <p:nvSpPr>
          <p:cNvPr id="275" name="Google Shape;275;p16"/>
          <p:cNvSpPr/>
          <p:nvPr/>
        </p:nvSpPr>
        <p:spPr>
          <a:xfrm>
            <a:off x="10399339" y="9811627"/>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76" name="Google Shape;276;p16"/>
          <p:cNvGraphicFramePr/>
          <p:nvPr/>
        </p:nvGraphicFramePr>
        <p:xfrm>
          <a:off x="2304209" y="8851794"/>
          <a:ext cx="3000000" cy="3000000"/>
        </p:xfrm>
        <a:graphic>
          <a:graphicData uri="http://schemas.openxmlformats.org/drawingml/2006/table">
            <a:tbl>
              <a:tblPr>
                <a:noFill/>
                <a:tableStyleId>{3655144F-629A-4FCB-89D6-4CE1BBD24ADF}</a:tableStyleId>
              </a:tblPr>
              <a:tblGrid>
                <a:gridCol w="2676150"/>
                <a:gridCol w="7390925"/>
              </a:tblGrid>
              <a:tr h="831250">
                <a:tc>
                  <a:txBody>
                    <a:bodyPr/>
                    <a:lstStyle/>
                    <a:p>
                      <a:pPr indent="0" lvl="0" marL="0" marR="0" rtl="0" algn="l">
                        <a:lnSpc>
                          <a:spcPct val="100000"/>
                        </a:lnSpc>
                        <a:spcBef>
                          <a:spcPts val="0"/>
                        </a:spcBef>
                        <a:spcAft>
                          <a:spcPts val="0"/>
                        </a:spcAft>
                        <a:buNone/>
                      </a:pPr>
                      <a:r>
                        <a:rPr lang="es-ES" sz="2800" u="none" cap="none" strike="noStrike"/>
                        <a:t>Identificación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RNF 03</a:t>
                      </a:r>
                      <a:endParaRPr sz="2800" u="none" cap="none" strike="noStrike">
                        <a:latin typeface="Arial"/>
                        <a:ea typeface="Arial"/>
                        <a:cs typeface="Arial"/>
                        <a:sym typeface="Arial"/>
                      </a:endParaRPr>
                    </a:p>
                  </a:txBody>
                  <a:tcPr marT="0" marB="0" marR="44450" marL="44450"/>
                </a:tc>
              </a:tr>
              <a:tr h="858675">
                <a:tc>
                  <a:txBody>
                    <a:bodyPr/>
                    <a:lstStyle/>
                    <a:p>
                      <a:pPr indent="0" lvl="0" marL="0" marR="0" rtl="0" algn="l">
                        <a:lnSpc>
                          <a:spcPct val="100000"/>
                        </a:lnSpc>
                        <a:spcBef>
                          <a:spcPts val="0"/>
                        </a:spcBef>
                        <a:spcAft>
                          <a:spcPts val="0"/>
                        </a:spcAft>
                        <a:buNone/>
                      </a:pPr>
                      <a:r>
                        <a:rPr lang="es-ES" sz="2800" u="none" cap="none" strike="noStrike"/>
                        <a:t>Nombre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Disponibilidad </a:t>
                      </a:r>
                      <a:endParaRPr sz="2800" u="none" cap="none" strike="noStrike">
                        <a:latin typeface="Arial"/>
                        <a:ea typeface="Arial"/>
                        <a:cs typeface="Arial"/>
                        <a:sym typeface="Arial"/>
                      </a:endParaRPr>
                    </a:p>
                  </a:txBody>
                  <a:tcPr marT="0" marB="0" marR="44450" marL="44450"/>
                </a:tc>
              </a:tr>
              <a:tr h="790850">
                <a:tc>
                  <a:txBody>
                    <a:bodyPr/>
                    <a:lstStyle/>
                    <a:p>
                      <a:pPr indent="0" lvl="0" marL="0" marR="0" rtl="0" algn="l">
                        <a:lnSpc>
                          <a:spcPct val="100000"/>
                        </a:lnSpc>
                        <a:spcBef>
                          <a:spcPts val="0"/>
                        </a:spcBef>
                        <a:spcAft>
                          <a:spcPts val="0"/>
                        </a:spcAft>
                        <a:buNone/>
                      </a:pPr>
                      <a:r>
                        <a:rPr lang="es-ES" sz="2800" u="none" cap="none" strike="noStrike"/>
                        <a:t>Características:</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aplicativo garantizará su disponibilidad de forma continua </a:t>
                      </a:r>
                      <a:endParaRPr sz="2800" u="none" cap="none" strike="noStrike">
                        <a:latin typeface="Arial"/>
                        <a:ea typeface="Arial"/>
                        <a:cs typeface="Arial"/>
                        <a:sym typeface="Arial"/>
                      </a:endParaRPr>
                    </a:p>
                  </a:txBody>
                  <a:tcPr marT="0" marB="0" marR="44450" marL="44450"/>
                </a:tc>
              </a:tr>
              <a:tr h="975575">
                <a:tc>
                  <a:txBody>
                    <a:bodyPr/>
                    <a:lstStyle/>
                    <a:p>
                      <a:pPr indent="0" lvl="0" marL="0" marR="0" rtl="0" algn="l">
                        <a:lnSpc>
                          <a:spcPct val="100000"/>
                        </a:lnSpc>
                        <a:spcBef>
                          <a:spcPts val="0"/>
                        </a:spcBef>
                        <a:spcAft>
                          <a:spcPts val="0"/>
                        </a:spcAft>
                        <a:buNone/>
                      </a:pPr>
                      <a:r>
                        <a:rPr lang="es-ES" sz="2800" u="none" cap="none" strike="noStrike"/>
                        <a:t>Descripción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sistema garantizará su función  </a:t>
                      </a:r>
                      <a:endParaRPr sz="2800" u="none" cap="none" strike="noStrike">
                        <a:latin typeface="Arial"/>
                        <a:ea typeface="Arial"/>
                        <a:cs typeface="Arial"/>
                        <a:sym typeface="Arial"/>
                      </a:endParaRPr>
                    </a:p>
                  </a:txBody>
                  <a:tcPr marT="0" marB="0" marR="44450" marL="44450"/>
                </a:tc>
              </a:tr>
              <a:tr h="831250">
                <a:tc>
                  <a:txBody>
                    <a:bodyPr/>
                    <a:lstStyle/>
                    <a:p>
                      <a:pPr indent="0" lvl="0" marL="0" marR="0" rtl="0" algn="l">
                        <a:lnSpc>
                          <a:spcPct val="100000"/>
                        </a:lnSpc>
                        <a:spcBef>
                          <a:spcPts val="0"/>
                        </a:spcBef>
                        <a:spcAft>
                          <a:spcPts val="0"/>
                        </a:spcAft>
                        <a:buNone/>
                      </a:pPr>
                      <a:r>
                        <a:rPr lang="es-ES" sz="2800" u="none" cap="none" strike="noStrike"/>
                        <a:t>Prioridad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Alta.</a:t>
                      </a:r>
                      <a:endParaRPr sz="2800" u="none" cap="none" strike="noStrike">
                        <a:latin typeface="Arial"/>
                        <a:ea typeface="Arial"/>
                        <a:cs typeface="Arial"/>
                        <a:sym typeface="Arial"/>
                      </a:endParaRPr>
                    </a:p>
                  </a:txBody>
                  <a:tcPr marT="0" marB="0" marR="44450" marL="44450"/>
                </a:tc>
              </a:tr>
            </a:tbl>
          </a:graphicData>
        </a:graphic>
      </p:graphicFrame>
      <p:sp>
        <p:nvSpPr>
          <p:cNvPr id="277" name="Google Shape;277;p16"/>
          <p:cNvSpPr/>
          <p:nvPr/>
        </p:nvSpPr>
        <p:spPr>
          <a:xfrm>
            <a:off x="9377363" y="7327900"/>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78" name="Google Shape;278;p16"/>
          <p:cNvGraphicFramePr/>
          <p:nvPr/>
        </p:nvGraphicFramePr>
        <p:xfrm>
          <a:off x="13303903" y="8851792"/>
          <a:ext cx="3000000" cy="3000000"/>
        </p:xfrm>
        <a:graphic>
          <a:graphicData uri="http://schemas.openxmlformats.org/drawingml/2006/table">
            <a:tbl>
              <a:tblPr>
                <a:noFill/>
                <a:tableStyleId>{3655144F-629A-4FCB-89D6-4CE1BBD24ADF}</a:tableStyleId>
              </a:tblPr>
              <a:tblGrid>
                <a:gridCol w="2719050"/>
                <a:gridCol w="7509400"/>
              </a:tblGrid>
              <a:tr h="879100">
                <a:tc>
                  <a:txBody>
                    <a:bodyPr/>
                    <a:lstStyle/>
                    <a:p>
                      <a:pPr indent="0" lvl="0" marL="0" marR="0" rtl="0" algn="l">
                        <a:lnSpc>
                          <a:spcPct val="100000"/>
                        </a:lnSpc>
                        <a:spcBef>
                          <a:spcPts val="0"/>
                        </a:spcBef>
                        <a:spcAft>
                          <a:spcPts val="0"/>
                        </a:spcAft>
                        <a:buNone/>
                      </a:pPr>
                      <a:r>
                        <a:rPr lang="es-ES" sz="2800" u="none" cap="none" strike="noStrike"/>
                        <a:t>Identificación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RNF 04 </a:t>
                      </a:r>
                      <a:endParaRPr sz="2800" u="none" cap="none" strike="noStrike">
                        <a:latin typeface="Arial"/>
                        <a:ea typeface="Arial"/>
                        <a:cs typeface="Arial"/>
                        <a:sym typeface="Arial"/>
                      </a:endParaRPr>
                    </a:p>
                  </a:txBody>
                  <a:tcPr marT="0" marB="0" marR="44450" marL="44450"/>
                </a:tc>
              </a:tr>
              <a:tr h="908100">
                <a:tc>
                  <a:txBody>
                    <a:bodyPr/>
                    <a:lstStyle/>
                    <a:p>
                      <a:pPr indent="0" lvl="0" marL="0" marR="0" rtl="0" algn="l">
                        <a:lnSpc>
                          <a:spcPct val="100000"/>
                        </a:lnSpc>
                        <a:spcBef>
                          <a:spcPts val="0"/>
                        </a:spcBef>
                        <a:spcAft>
                          <a:spcPts val="0"/>
                        </a:spcAft>
                        <a:buNone/>
                      </a:pPr>
                      <a:r>
                        <a:rPr lang="es-ES" sz="2800" u="none" cap="none" strike="noStrike"/>
                        <a:t>Nombre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desempeño </a:t>
                      </a:r>
                      <a:endParaRPr sz="2800" u="none" cap="none" strike="noStrike">
                        <a:latin typeface="Arial"/>
                        <a:ea typeface="Arial"/>
                        <a:cs typeface="Arial"/>
                        <a:sym typeface="Arial"/>
                      </a:endParaRPr>
                    </a:p>
                  </a:txBody>
                  <a:tcPr marT="0" marB="0" marR="44450" marL="44450"/>
                </a:tc>
              </a:tr>
              <a:tr h="836350">
                <a:tc>
                  <a:txBody>
                    <a:bodyPr/>
                    <a:lstStyle/>
                    <a:p>
                      <a:pPr indent="0" lvl="0" marL="0" marR="0" rtl="0" algn="l">
                        <a:lnSpc>
                          <a:spcPct val="100000"/>
                        </a:lnSpc>
                        <a:spcBef>
                          <a:spcPts val="0"/>
                        </a:spcBef>
                        <a:spcAft>
                          <a:spcPts val="0"/>
                        </a:spcAft>
                        <a:buNone/>
                      </a:pPr>
                      <a:r>
                        <a:rPr lang="es-ES" sz="2800" u="none" cap="none" strike="noStrike"/>
                        <a:t>Características:</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sistema garantizará a los usuarios un desempeño óptimo </a:t>
                      </a:r>
                      <a:endParaRPr sz="2800" u="none" cap="none" strike="noStrike">
                        <a:latin typeface="Arial"/>
                        <a:ea typeface="Arial"/>
                        <a:cs typeface="Arial"/>
                        <a:sym typeface="Arial"/>
                      </a:endParaRPr>
                    </a:p>
                  </a:txBody>
                  <a:tcPr marT="0" marB="0" marR="44450" marL="44450"/>
                </a:tc>
              </a:tr>
              <a:tr h="1318650">
                <a:tc>
                  <a:txBody>
                    <a:bodyPr/>
                    <a:lstStyle/>
                    <a:p>
                      <a:pPr indent="0" lvl="0" marL="0" marR="0" rtl="0" algn="l">
                        <a:lnSpc>
                          <a:spcPct val="100000"/>
                        </a:lnSpc>
                        <a:spcBef>
                          <a:spcPts val="0"/>
                        </a:spcBef>
                        <a:spcAft>
                          <a:spcPts val="0"/>
                        </a:spcAft>
                        <a:buNone/>
                      </a:pPr>
                      <a:r>
                        <a:rPr lang="es-ES" sz="2800" u="none" cap="none" strike="noStrike"/>
                        <a:t>Descripción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sistema garantizará a los usuarios un buen desempeño manejando tiempos y respuestas cortos y permitiendo una ocurrencia de mínimo 200 usuarios por dia </a:t>
                      </a:r>
                      <a:endParaRPr sz="2800" u="none" cap="none" strike="noStrike">
                        <a:latin typeface="Arial"/>
                        <a:ea typeface="Arial"/>
                        <a:cs typeface="Arial"/>
                        <a:sym typeface="Arial"/>
                      </a:endParaRPr>
                    </a:p>
                  </a:txBody>
                  <a:tcPr marT="0" marB="0" marR="44450" marL="44450"/>
                </a:tc>
              </a:tr>
              <a:tr h="879100">
                <a:tc>
                  <a:txBody>
                    <a:bodyPr/>
                    <a:lstStyle/>
                    <a:p>
                      <a:pPr indent="0" lvl="0" marL="0" marR="0" rtl="0" algn="l">
                        <a:lnSpc>
                          <a:spcPct val="100000"/>
                        </a:lnSpc>
                        <a:spcBef>
                          <a:spcPts val="0"/>
                        </a:spcBef>
                        <a:spcAft>
                          <a:spcPts val="0"/>
                        </a:spcAft>
                        <a:buNone/>
                      </a:pPr>
                      <a:r>
                        <a:rPr lang="es-ES" sz="2800" u="none" cap="none" strike="noStrike"/>
                        <a:t>Prioridad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Alta.</a:t>
                      </a:r>
                      <a:endParaRPr sz="2800" u="none" cap="none" strike="noStrike">
                        <a:latin typeface="Arial"/>
                        <a:ea typeface="Arial"/>
                        <a:cs typeface="Arial"/>
                        <a:sym typeface="Arial"/>
                      </a:endParaRPr>
                    </a:p>
                  </a:txBody>
                  <a:tcPr marT="0" marB="0" marR="44450" marL="44450"/>
                </a:tc>
              </a:tr>
            </a:tbl>
          </a:graphicData>
        </a:graphic>
      </p:graphicFrame>
      <p:sp>
        <p:nvSpPr>
          <p:cNvPr id="279" name="Google Shape;279;p16"/>
          <p:cNvSpPr/>
          <p:nvPr/>
        </p:nvSpPr>
        <p:spPr>
          <a:xfrm>
            <a:off x="9377363" y="6870700"/>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7"/>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285" name="Google Shape;285;p17"/>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6" name="Google Shape;286;p17"/>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87" name="Google Shape;287;p17"/>
          <p:cNvGraphicFramePr/>
          <p:nvPr/>
        </p:nvGraphicFramePr>
        <p:xfrm>
          <a:off x="2250421" y="870642"/>
          <a:ext cx="3000000" cy="3000000"/>
        </p:xfrm>
        <a:graphic>
          <a:graphicData uri="http://schemas.openxmlformats.org/drawingml/2006/table">
            <a:tbl>
              <a:tblPr>
                <a:noFill/>
                <a:tableStyleId>{3655144F-629A-4FCB-89D6-4CE1BBD24ADF}</a:tableStyleId>
              </a:tblPr>
              <a:tblGrid>
                <a:gridCol w="2604650"/>
                <a:gridCol w="7193500"/>
              </a:tblGrid>
              <a:tr h="1328925">
                <a:tc>
                  <a:txBody>
                    <a:bodyPr/>
                    <a:lstStyle/>
                    <a:p>
                      <a:pPr indent="0" lvl="0" marL="0" marR="0" rtl="0" algn="l">
                        <a:lnSpc>
                          <a:spcPct val="100000"/>
                        </a:lnSpc>
                        <a:spcBef>
                          <a:spcPts val="0"/>
                        </a:spcBef>
                        <a:spcAft>
                          <a:spcPts val="0"/>
                        </a:spcAft>
                        <a:buNone/>
                      </a:pPr>
                      <a:r>
                        <a:rPr lang="es-ES" sz="2800" u="none" cap="none" strike="noStrike"/>
                        <a:t>Identificación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RNF 05</a:t>
                      </a:r>
                      <a:endParaRPr sz="2800" u="none" cap="none" strike="noStrike">
                        <a:latin typeface="Arial"/>
                        <a:ea typeface="Arial"/>
                        <a:cs typeface="Arial"/>
                        <a:sym typeface="Arial"/>
                      </a:endParaRPr>
                    </a:p>
                  </a:txBody>
                  <a:tcPr marT="0" marB="0" marR="44450" marL="44450"/>
                </a:tc>
              </a:tr>
              <a:tr h="1155600">
                <a:tc>
                  <a:txBody>
                    <a:bodyPr/>
                    <a:lstStyle/>
                    <a:p>
                      <a:pPr indent="0" lvl="0" marL="0" marR="0" rtl="0" algn="l">
                        <a:lnSpc>
                          <a:spcPct val="100000"/>
                        </a:lnSpc>
                        <a:spcBef>
                          <a:spcPts val="0"/>
                        </a:spcBef>
                        <a:spcAft>
                          <a:spcPts val="0"/>
                        </a:spcAft>
                        <a:buNone/>
                      </a:pPr>
                      <a:r>
                        <a:rPr lang="es-ES" sz="2800" u="none" cap="none" strike="noStrike"/>
                        <a:t>Nombre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Portabilidad </a:t>
                      </a:r>
                      <a:endParaRPr sz="2800" u="none" cap="none" strike="noStrike">
                        <a:latin typeface="Arial"/>
                        <a:ea typeface="Arial"/>
                        <a:cs typeface="Arial"/>
                        <a:sym typeface="Arial"/>
                      </a:endParaRPr>
                    </a:p>
                  </a:txBody>
                  <a:tcPr marT="0" marB="0" marR="44450" marL="44450"/>
                </a:tc>
              </a:tr>
              <a:tr h="1118700">
                <a:tc>
                  <a:txBody>
                    <a:bodyPr/>
                    <a:lstStyle/>
                    <a:p>
                      <a:pPr indent="0" lvl="0" marL="0" marR="0" rtl="0" algn="l">
                        <a:lnSpc>
                          <a:spcPct val="100000"/>
                        </a:lnSpc>
                        <a:spcBef>
                          <a:spcPts val="0"/>
                        </a:spcBef>
                        <a:spcAft>
                          <a:spcPts val="0"/>
                        </a:spcAft>
                        <a:buNone/>
                      </a:pPr>
                      <a:r>
                        <a:rPr lang="es-ES" sz="2800" u="none" cap="none" strike="noStrike"/>
                        <a:t>Características:</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aplicativo funciona en los navegadores Chrome, Mozilla y edge </a:t>
                      </a:r>
                      <a:endParaRPr sz="2800" u="none" cap="none" strike="noStrike">
                        <a:latin typeface="Arial"/>
                        <a:ea typeface="Arial"/>
                        <a:cs typeface="Arial"/>
                        <a:sym typeface="Arial"/>
                      </a:endParaRPr>
                    </a:p>
                  </a:txBody>
                  <a:tcPr marT="0" marB="0" marR="44450" marL="44450"/>
                </a:tc>
              </a:tr>
              <a:tr h="1328925">
                <a:tc>
                  <a:txBody>
                    <a:bodyPr/>
                    <a:lstStyle/>
                    <a:p>
                      <a:pPr indent="0" lvl="0" marL="0" marR="0" rtl="0" algn="l">
                        <a:lnSpc>
                          <a:spcPct val="100000"/>
                        </a:lnSpc>
                        <a:spcBef>
                          <a:spcPts val="0"/>
                        </a:spcBef>
                        <a:spcAft>
                          <a:spcPts val="0"/>
                        </a:spcAft>
                        <a:buNone/>
                      </a:pPr>
                      <a:r>
                        <a:rPr lang="es-ES" sz="2800" u="none" cap="none" strike="noStrike"/>
                        <a:t>Descripción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aplicativo funciona en los navegadores más usados </a:t>
                      </a:r>
                      <a:endParaRPr sz="2800" u="none" cap="none" strike="noStrike">
                        <a:latin typeface="Arial"/>
                        <a:ea typeface="Arial"/>
                        <a:cs typeface="Arial"/>
                        <a:sym typeface="Arial"/>
                      </a:endParaRPr>
                    </a:p>
                  </a:txBody>
                  <a:tcPr marT="0" marB="0" marR="44450" marL="44450"/>
                </a:tc>
              </a:tr>
              <a:tr h="1118700">
                <a:tc>
                  <a:txBody>
                    <a:bodyPr/>
                    <a:lstStyle/>
                    <a:p>
                      <a:pPr indent="0" lvl="0" marL="0" marR="0" rtl="0" algn="l">
                        <a:lnSpc>
                          <a:spcPct val="100000"/>
                        </a:lnSpc>
                        <a:spcBef>
                          <a:spcPts val="0"/>
                        </a:spcBef>
                        <a:spcAft>
                          <a:spcPts val="0"/>
                        </a:spcAft>
                        <a:buNone/>
                      </a:pPr>
                      <a:r>
                        <a:rPr lang="es-ES" sz="2800" u="none" cap="none" strike="noStrike"/>
                        <a:t>Prioridad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Media </a:t>
                      </a:r>
                      <a:endParaRPr sz="2800" u="none" cap="none" strike="noStrike">
                        <a:latin typeface="Arial"/>
                        <a:ea typeface="Arial"/>
                        <a:cs typeface="Arial"/>
                        <a:sym typeface="Arial"/>
                      </a:endParaRPr>
                    </a:p>
                  </a:txBody>
                  <a:tcPr marT="0" marB="0" marR="44450" marL="44450"/>
                </a:tc>
              </a:tr>
            </a:tbl>
          </a:graphicData>
        </a:graphic>
      </p:graphicFrame>
      <p:graphicFrame>
        <p:nvGraphicFramePr>
          <p:cNvPr id="288" name="Google Shape;288;p17"/>
          <p:cNvGraphicFramePr/>
          <p:nvPr/>
        </p:nvGraphicFramePr>
        <p:xfrm>
          <a:off x="12443291" y="870642"/>
          <a:ext cx="3000000" cy="3000000"/>
        </p:xfrm>
        <a:graphic>
          <a:graphicData uri="http://schemas.openxmlformats.org/drawingml/2006/table">
            <a:tbl>
              <a:tblPr>
                <a:noFill/>
                <a:tableStyleId>{3655144F-629A-4FCB-89D6-4CE1BBD24ADF}</a:tableStyleId>
              </a:tblPr>
              <a:tblGrid>
                <a:gridCol w="2647550"/>
                <a:gridCol w="7311950"/>
              </a:tblGrid>
              <a:tr h="1162150">
                <a:tc>
                  <a:txBody>
                    <a:bodyPr/>
                    <a:lstStyle/>
                    <a:p>
                      <a:pPr indent="0" lvl="0" marL="0" marR="0" rtl="0" algn="l">
                        <a:lnSpc>
                          <a:spcPct val="100000"/>
                        </a:lnSpc>
                        <a:spcBef>
                          <a:spcPts val="0"/>
                        </a:spcBef>
                        <a:spcAft>
                          <a:spcPts val="0"/>
                        </a:spcAft>
                        <a:buNone/>
                      </a:pPr>
                      <a:r>
                        <a:rPr lang="es-ES" sz="2800" u="none" cap="none" strike="noStrike"/>
                        <a:t>Identificación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RNF 06</a:t>
                      </a:r>
                      <a:endParaRPr sz="2800" u="none" cap="none" strike="noStrike">
                        <a:latin typeface="Arial"/>
                        <a:ea typeface="Arial"/>
                        <a:cs typeface="Arial"/>
                        <a:sym typeface="Arial"/>
                      </a:endParaRPr>
                    </a:p>
                  </a:txBody>
                  <a:tcPr marT="0" marB="0" marR="44450" marL="44450"/>
                </a:tc>
              </a:tr>
              <a:tr h="1200475">
                <a:tc>
                  <a:txBody>
                    <a:bodyPr/>
                    <a:lstStyle/>
                    <a:p>
                      <a:pPr indent="0" lvl="0" marL="0" marR="0" rtl="0" algn="l">
                        <a:lnSpc>
                          <a:spcPct val="100000"/>
                        </a:lnSpc>
                        <a:spcBef>
                          <a:spcPts val="0"/>
                        </a:spcBef>
                        <a:spcAft>
                          <a:spcPts val="0"/>
                        </a:spcAft>
                        <a:buNone/>
                      </a:pPr>
                      <a:r>
                        <a:rPr lang="es-ES" sz="2800" u="none" cap="none" strike="noStrike"/>
                        <a:t>Nombre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Interfaz amigable </a:t>
                      </a:r>
                      <a:endParaRPr sz="2800" u="none" cap="none" strike="noStrike">
                        <a:latin typeface="Arial"/>
                        <a:ea typeface="Arial"/>
                        <a:cs typeface="Arial"/>
                        <a:sym typeface="Arial"/>
                      </a:endParaRPr>
                    </a:p>
                  </a:txBody>
                  <a:tcPr marT="0" marB="0" marR="44450" marL="44450"/>
                </a:tc>
              </a:tr>
              <a:tr h="1162150">
                <a:tc>
                  <a:txBody>
                    <a:bodyPr/>
                    <a:lstStyle/>
                    <a:p>
                      <a:pPr indent="0" lvl="0" marL="0" marR="0" rtl="0" algn="l">
                        <a:lnSpc>
                          <a:spcPct val="100000"/>
                        </a:lnSpc>
                        <a:spcBef>
                          <a:spcPts val="0"/>
                        </a:spcBef>
                        <a:spcAft>
                          <a:spcPts val="0"/>
                        </a:spcAft>
                        <a:buNone/>
                      </a:pPr>
                      <a:r>
                        <a:rPr lang="es-ES" sz="2800" u="none" cap="none" strike="noStrike"/>
                        <a:t>Características:</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aplicativo tendrá una interfaz sencilla para el manejo del usuario y del administrador </a:t>
                      </a:r>
                      <a:endParaRPr sz="2800" u="none" cap="none" strike="noStrike">
                        <a:latin typeface="Arial"/>
                        <a:ea typeface="Arial"/>
                        <a:cs typeface="Arial"/>
                        <a:sym typeface="Arial"/>
                      </a:endParaRPr>
                    </a:p>
                  </a:txBody>
                  <a:tcPr marT="0" marB="0" marR="44450" marL="44450"/>
                </a:tc>
              </a:tr>
              <a:tr h="1363925">
                <a:tc>
                  <a:txBody>
                    <a:bodyPr/>
                    <a:lstStyle/>
                    <a:p>
                      <a:pPr indent="0" lvl="0" marL="0" marR="0" rtl="0" algn="l">
                        <a:lnSpc>
                          <a:spcPct val="100000"/>
                        </a:lnSpc>
                        <a:spcBef>
                          <a:spcPts val="0"/>
                        </a:spcBef>
                        <a:spcAft>
                          <a:spcPts val="0"/>
                        </a:spcAft>
                        <a:buNone/>
                      </a:pPr>
                      <a:r>
                        <a:rPr lang="es-ES" sz="2800" u="none" cap="none" strike="noStrike"/>
                        <a:t>Descripción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aplicativo será fácil acceso al usuario ya que tendrá una interfaz sencilla fácil de entender   </a:t>
                      </a:r>
                      <a:endParaRPr sz="2800" u="none" cap="none" strike="noStrike">
                        <a:latin typeface="Arial"/>
                        <a:ea typeface="Arial"/>
                        <a:cs typeface="Arial"/>
                        <a:sym typeface="Arial"/>
                      </a:endParaRPr>
                    </a:p>
                  </a:txBody>
                  <a:tcPr marT="0" marB="0" marR="44450" marL="44450"/>
                </a:tc>
              </a:tr>
              <a:tr h="1162150">
                <a:tc>
                  <a:txBody>
                    <a:bodyPr/>
                    <a:lstStyle/>
                    <a:p>
                      <a:pPr indent="0" lvl="0" marL="0" marR="0" rtl="0" algn="l">
                        <a:lnSpc>
                          <a:spcPct val="100000"/>
                        </a:lnSpc>
                        <a:spcBef>
                          <a:spcPts val="0"/>
                        </a:spcBef>
                        <a:spcAft>
                          <a:spcPts val="0"/>
                        </a:spcAft>
                        <a:buNone/>
                      </a:pPr>
                      <a:r>
                        <a:rPr lang="es-ES" sz="2800" u="none" cap="none" strike="noStrike"/>
                        <a:t>Prioridad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media </a:t>
                      </a:r>
                      <a:endParaRPr sz="2800" u="none" cap="none" strike="noStrike">
                        <a:latin typeface="Arial"/>
                        <a:ea typeface="Arial"/>
                        <a:cs typeface="Arial"/>
                        <a:sym typeface="Arial"/>
                      </a:endParaRPr>
                    </a:p>
                  </a:txBody>
                  <a:tcPr marT="0" marB="0" marR="44450" marL="44450"/>
                </a:tc>
              </a:tr>
            </a:tbl>
          </a:graphicData>
        </a:graphic>
      </p:graphicFrame>
      <p:sp>
        <p:nvSpPr>
          <p:cNvPr id="289" name="Google Shape;289;p17"/>
          <p:cNvSpPr/>
          <p:nvPr/>
        </p:nvSpPr>
        <p:spPr>
          <a:xfrm>
            <a:off x="9377363" y="6921500"/>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290" name="Google Shape;290;p17"/>
          <p:cNvGraphicFramePr/>
          <p:nvPr/>
        </p:nvGraphicFramePr>
        <p:xfrm>
          <a:off x="2250422" y="8669936"/>
          <a:ext cx="3000000" cy="3000000"/>
        </p:xfrm>
        <a:graphic>
          <a:graphicData uri="http://schemas.openxmlformats.org/drawingml/2006/table">
            <a:tbl>
              <a:tblPr>
                <a:noFill/>
                <a:tableStyleId>{3655144F-629A-4FCB-89D6-4CE1BBD24ADF}</a:tableStyleId>
              </a:tblPr>
              <a:tblGrid>
                <a:gridCol w="2604650"/>
                <a:gridCol w="7193500"/>
              </a:tblGrid>
              <a:tr h="826350">
                <a:tc>
                  <a:txBody>
                    <a:bodyPr/>
                    <a:lstStyle/>
                    <a:p>
                      <a:pPr indent="0" lvl="0" marL="0" marR="0" rtl="0" algn="l">
                        <a:lnSpc>
                          <a:spcPct val="100000"/>
                        </a:lnSpc>
                        <a:spcBef>
                          <a:spcPts val="0"/>
                        </a:spcBef>
                        <a:spcAft>
                          <a:spcPts val="0"/>
                        </a:spcAft>
                        <a:buNone/>
                      </a:pPr>
                      <a:r>
                        <a:rPr lang="es-ES" sz="2800" u="none" cap="none" strike="noStrike"/>
                        <a:t>Identificación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RNF 07 </a:t>
                      </a:r>
                      <a:endParaRPr sz="2800" u="none" cap="none" strike="noStrike">
                        <a:latin typeface="Arial"/>
                        <a:ea typeface="Arial"/>
                        <a:cs typeface="Arial"/>
                        <a:sym typeface="Arial"/>
                      </a:endParaRPr>
                    </a:p>
                  </a:txBody>
                  <a:tcPr marT="0" marB="0" marR="44450" marL="44450"/>
                </a:tc>
              </a:tr>
              <a:tr h="853600">
                <a:tc>
                  <a:txBody>
                    <a:bodyPr/>
                    <a:lstStyle/>
                    <a:p>
                      <a:pPr indent="0" lvl="0" marL="0" marR="0" rtl="0" algn="l">
                        <a:lnSpc>
                          <a:spcPct val="100000"/>
                        </a:lnSpc>
                        <a:spcBef>
                          <a:spcPts val="0"/>
                        </a:spcBef>
                        <a:spcAft>
                          <a:spcPts val="0"/>
                        </a:spcAft>
                        <a:buNone/>
                      </a:pPr>
                      <a:r>
                        <a:rPr lang="es-ES" sz="2800" u="none" cap="none" strike="noStrike"/>
                        <a:t>Nombre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Tratamiento de datos </a:t>
                      </a:r>
                      <a:endParaRPr sz="2800" u="none" cap="none" strike="noStrike">
                        <a:latin typeface="Arial"/>
                        <a:ea typeface="Arial"/>
                        <a:cs typeface="Arial"/>
                        <a:sym typeface="Arial"/>
                      </a:endParaRPr>
                    </a:p>
                  </a:txBody>
                  <a:tcPr marT="0" marB="0" marR="44450" marL="44450"/>
                </a:tc>
              </a:tr>
              <a:tr h="826350">
                <a:tc>
                  <a:txBody>
                    <a:bodyPr/>
                    <a:lstStyle/>
                    <a:p>
                      <a:pPr indent="0" lvl="0" marL="0" marR="0" rtl="0" algn="l">
                        <a:lnSpc>
                          <a:spcPct val="100000"/>
                        </a:lnSpc>
                        <a:spcBef>
                          <a:spcPts val="0"/>
                        </a:spcBef>
                        <a:spcAft>
                          <a:spcPts val="0"/>
                        </a:spcAft>
                        <a:buNone/>
                      </a:pPr>
                      <a:r>
                        <a:rPr lang="es-ES" sz="2800" u="none" cap="none" strike="noStrike"/>
                        <a:t>Características:</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aplicativo web se regirá según los lineamientos del habeas data para el tratamiento de los datos </a:t>
                      </a:r>
                      <a:endParaRPr sz="2800" u="none" cap="none" strike="noStrike">
                        <a:latin typeface="Arial"/>
                        <a:ea typeface="Arial"/>
                        <a:cs typeface="Arial"/>
                        <a:sym typeface="Arial"/>
                      </a:endParaRPr>
                    </a:p>
                  </a:txBody>
                  <a:tcPr marT="0" marB="0" marR="44450" marL="44450"/>
                </a:tc>
              </a:tr>
              <a:tr h="969800">
                <a:tc>
                  <a:txBody>
                    <a:bodyPr/>
                    <a:lstStyle/>
                    <a:p>
                      <a:pPr indent="0" lvl="0" marL="0" marR="0" rtl="0" algn="l">
                        <a:lnSpc>
                          <a:spcPct val="100000"/>
                        </a:lnSpc>
                        <a:spcBef>
                          <a:spcPts val="0"/>
                        </a:spcBef>
                        <a:spcAft>
                          <a:spcPts val="0"/>
                        </a:spcAft>
                        <a:buNone/>
                      </a:pPr>
                      <a:r>
                        <a:rPr lang="es-ES" sz="2800" u="none" cap="none" strike="noStrike"/>
                        <a:t>Descripción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aplicativo web permitirá al usuario poder conocer actualizar y rectificar  todos los datos </a:t>
                      </a:r>
                      <a:endParaRPr sz="2800" u="none" cap="none" strike="noStrike">
                        <a:latin typeface="Arial"/>
                        <a:ea typeface="Arial"/>
                        <a:cs typeface="Arial"/>
                        <a:sym typeface="Arial"/>
                      </a:endParaRPr>
                    </a:p>
                  </a:txBody>
                  <a:tcPr marT="0" marB="0" marR="44450" marL="44450"/>
                </a:tc>
              </a:tr>
              <a:tr h="826350">
                <a:tc>
                  <a:txBody>
                    <a:bodyPr/>
                    <a:lstStyle/>
                    <a:p>
                      <a:pPr indent="0" lvl="0" marL="0" marR="0" rtl="0" algn="l">
                        <a:lnSpc>
                          <a:spcPct val="100000"/>
                        </a:lnSpc>
                        <a:spcBef>
                          <a:spcPts val="0"/>
                        </a:spcBef>
                        <a:spcAft>
                          <a:spcPts val="0"/>
                        </a:spcAft>
                        <a:buNone/>
                      </a:pPr>
                      <a:r>
                        <a:rPr lang="es-ES" sz="2800" u="none" cap="none" strike="noStrike"/>
                        <a:t>Prioridad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Alta.</a:t>
                      </a:r>
                      <a:endParaRPr sz="2800" u="none" cap="none" strike="noStrike">
                        <a:latin typeface="Arial"/>
                        <a:ea typeface="Arial"/>
                        <a:cs typeface="Arial"/>
                        <a:sym typeface="Arial"/>
                      </a:endParaRPr>
                    </a:p>
                  </a:txBody>
                  <a:tcPr marT="0" marB="0" marR="44450" marL="44450"/>
                </a:tc>
              </a:tr>
            </a:tbl>
          </a:graphicData>
        </a:graphic>
      </p:graphicFrame>
      <p:graphicFrame>
        <p:nvGraphicFramePr>
          <p:cNvPr id="291" name="Google Shape;291;p17"/>
          <p:cNvGraphicFramePr/>
          <p:nvPr/>
        </p:nvGraphicFramePr>
        <p:xfrm>
          <a:off x="12443291" y="8669934"/>
          <a:ext cx="3000000" cy="3000000"/>
        </p:xfrm>
        <a:graphic>
          <a:graphicData uri="http://schemas.openxmlformats.org/drawingml/2006/table">
            <a:tbl>
              <a:tblPr>
                <a:noFill/>
                <a:tableStyleId>{3655144F-629A-4FCB-89D6-4CE1BBD24ADF}</a:tableStyleId>
              </a:tblPr>
              <a:tblGrid>
                <a:gridCol w="2647550"/>
                <a:gridCol w="7311950"/>
              </a:tblGrid>
              <a:tr h="1197725">
                <a:tc>
                  <a:txBody>
                    <a:bodyPr/>
                    <a:lstStyle/>
                    <a:p>
                      <a:pPr indent="0" lvl="0" marL="0" marR="0" rtl="0" algn="l">
                        <a:lnSpc>
                          <a:spcPct val="100000"/>
                        </a:lnSpc>
                        <a:spcBef>
                          <a:spcPts val="0"/>
                        </a:spcBef>
                        <a:spcAft>
                          <a:spcPts val="0"/>
                        </a:spcAft>
                        <a:buNone/>
                      </a:pPr>
                      <a:r>
                        <a:rPr lang="es-ES" sz="2800" u="none" cap="none" strike="noStrike"/>
                        <a:t>Identificación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RNF 08</a:t>
                      </a:r>
                      <a:endParaRPr sz="2800" u="none" cap="none" strike="noStrike">
                        <a:latin typeface="Arial"/>
                        <a:ea typeface="Arial"/>
                        <a:cs typeface="Arial"/>
                        <a:sym typeface="Arial"/>
                      </a:endParaRPr>
                    </a:p>
                  </a:txBody>
                  <a:tcPr marT="0" marB="0" marR="44450" marL="44450"/>
                </a:tc>
              </a:tr>
              <a:tr h="952850">
                <a:tc>
                  <a:txBody>
                    <a:bodyPr/>
                    <a:lstStyle/>
                    <a:p>
                      <a:pPr indent="0" lvl="0" marL="0" marR="0" rtl="0" algn="l">
                        <a:lnSpc>
                          <a:spcPct val="100000"/>
                        </a:lnSpc>
                        <a:spcBef>
                          <a:spcPts val="0"/>
                        </a:spcBef>
                        <a:spcAft>
                          <a:spcPts val="0"/>
                        </a:spcAft>
                        <a:buNone/>
                      </a:pPr>
                      <a:r>
                        <a:rPr lang="es-ES" sz="2800" u="none" cap="none" strike="noStrike"/>
                        <a:t>Nombre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Manual del usuario </a:t>
                      </a:r>
                      <a:endParaRPr sz="2800" u="none" cap="none" strike="noStrike">
                        <a:latin typeface="Arial"/>
                        <a:ea typeface="Arial"/>
                        <a:cs typeface="Arial"/>
                        <a:sym typeface="Arial"/>
                      </a:endParaRPr>
                    </a:p>
                  </a:txBody>
                  <a:tcPr marT="0" marB="0" marR="44450" marL="44450"/>
                </a:tc>
              </a:tr>
              <a:tr h="877575">
                <a:tc>
                  <a:txBody>
                    <a:bodyPr/>
                    <a:lstStyle/>
                    <a:p>
                      <a:pPr indent="0" lvl="0" marL="0" marR="0" rtl="0" algn="l">
                        <a:lnSpc>
                          <a:spcPct val="100000"/>
                        </a:lnSpc>
                        <a:spcBef>
                          <a:spcPts val="0"/>
                        </a:spcBef>
                        <a:spcAft>
                          <a:spcPts val="0"/>
                        </a:spcAft>
                        <a:buNone/>
                      </a:pPr>
                      <a:r>
                        <a:rPr lang="es-ES" sz="2800" u="none" cap="none" strike="noStrike"/>
                        <a:t>Características:</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aplicativo web contará con un manual de usuario </a:t>
                      </a:r>
                      <a:endParaRPr sz="2800" u="none" cap="none" strike="noStrike">
                        <a:latin typeface="Arial"/>
                        <a:ea typeface="Arial"/>
                        <a:cs typeface="Arial"/>
                        <a:sym typeface="Arial"/>
                      </a:endParaRPr>
                    </a:p>
                  </a:txBody>
                  <a:tcPr marT="0" marB="0" marR="44450" marL="44450"/>
                </a:tc>
              </a:tr>
              <a:tr h="1596975">
                <a:tc>
                  <a:txBody>
                    <a:bodyPr/>
                    <a:lstStyle/>
                    <a:p>
                      <a:pPr indent="0" lvl="0" marL="0" marR="0" rtl="0" algn="l">
                        <a:lnSpc>
                          <a:spcPct val="100000"/>
                        </a:lnSpc>
                        <a:spcBef>
                          <a:spcPts val="0"/>
                        </a:spcBef>
                        <a:spcAft>
                          <a:spcPts val="0"/>
                        </a:spcAft>
                        <a:buNone/>
                      </a:pPr>
                      <a:r>
                        <a:rPr lang="es-ES" sz="2800" u="none" cap="none" strike="noStrike"/>
                        <a:t>Descripción del requerimiento:</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El aplicativo web vendrá con un manual del usuario sobre cómo utilizar el aplicativo ,además de como  realizar compras a través de el </a:t>
                      </a:r>
                      <a:endParaRPr sz="2800" u="none" cap="none" strike="noStrike">
                        <a:latin typeface="Arial"/>
                        <a:ea typeface="Arial"/>
                        <a:cs typeface="Arial"/>
                        <a:sym typeface="Arial"/>
                      </a:endParaRPr>
                    </a:p>
                  </a:txBody>
                  <a:tcPr marT="0" marB="0" marR="44450" marL="44450"/>
                </a:tc>
              </a:tr>
              <a:tr h="922400">
                <a:tc>
                  <a:txBody>
                    <a:bodyPr/>
                    <a:lstStyle/>
                    <a:p>
                      <a:pPr indent="0" lvl="0" marL="0" marR="0" rtl="0" algn="l">
                        <a:lnSpc>
                          <a:spcPct val="100000"/>
                        </a:lnSpc>
                        <a:spcBef>
                          <a:spcPts val="0"/>
                        </a:spcBef>
                        <a:spcAft>
                          <a:spcPts val="0"/>
                        </a:spcAft>
                        <a:buNone/>
                      </a:pPr>
                      <a:r>
                        <a:rPr lang="es-ES" sz="2800" u="none" cap="none" strike="noStrike"/>
                        <a:t>Prioridad del requerimiento: </a:t>
                      </a:r>
                      <a:endParaRPr sz="2800" u="none" cap="none" strike="noStrike">
                        <a:latin typeface="Arial"/>
                        <a:ea typeface="Arial"/>
                        <a:cs typeface="Arial"/>
                        <a:sym typeface="Arial"/>
                      </a:endParaRPr>
                    </a:p>
                  </a:txBody>
                  <a:tcPr marT="0" marB="0" marR="44450" marL="44450"/>
                </a:tc>
                <a:tc>
                  <a:txBody>
                    <a:bodyPr/>
                    <a:lstStyle/>
                    <a:p>
                      <a:pPr indent="0" lvl="0" marL="0" marR="0" rtl="0" algn="l">
                        <a:lnSpc>
                          <a:spcPct val="100000"/>
                        </a:lnSpc>
                        <a:spcBef>
                          <a:spcPts val="0"/>
                        </a:spcBef>
                        <a:spcAft>
                          <a:spcPts val="0"/>
                        </a:spcAft>
                        <a:buNone/>
                      </a:pPr>
                      <a:r>
                        <a:rPr lang="es-ES" sz="2800" u="none" cap="none" strike="noStrike"/>
                        <a:t>Alta.</a:t>
                      </a:r>
                      <a:endParaRPr sz="2800" u="none" cap="none" strike="noStrike">
                        <a:latin typeface="Arial"/>
                        <a:ea typeface="Arial"/>
                        <a:cs typeface="Arial"/>
                        <a:sym typeface="Arial"/>
                      </a:endParaRPr>
                    </a:p>
                  </a:txBody>
                  <a:tcPr marT="0" marB="0" marR="44450" marL="44450"/>
                </a:tc>
              </a:tr>
            </a:tbl>
          </a:graphicData>
        </a:graphic>
      </p:graphicFrame>
      <p:sp>
        <p:nvSpPr>
          <p:cNvPr id="292" name="Google Shape;292;p17"/>
          <p:cNvSpPr/>
          <p:nvPr/>
        </p:nvSpPr>
        <p:spPr>
          <a:xfrm>
            <a:off x="15006638" y="11028874"/>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6" name="Shape 296"/>
        <p:cNvGrpSpPr/>
        <p:nvPr/>
      </p:nvGrpSpPr>
      <p:grpSpPr>
        <a:xfrm>
          <a:off x="0" y="0"/>
          <a:ext cx="0" cy="0"/>
          <a:chOff x="0" y="0"/>
          <a:chExt cx="0" cy="0"/>
        </a:xfrm>
      </p:grpSpPr>
      <p:sp>
        <p:nvSpPr>
          <p:cNvPr id="297" name="Google Shape;297;p18"/>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298" name="Google Shape;298;p18"/>
          <p:cNvSpPr/>
          <p:nvPr/>
        </p:nvSpPr>
        <p:spPr>
          <a:xfrm>
            <a:off x="2020389" y="11138562"/>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9" name="Google Shape;299;p18"/>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0" name="Google Shape;300;p18"/>
          <p:cNvSpPr/>
          <p:nvPr/>
        </p:nvSpPr>
        <p:spPr>
          <a:xfrm>
            <a:off x="1389530" y="1283504"/>
            <a:ext cx="12192000" cy="3770263"/>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Requisitos de rendimiento</a:t>
            </a:r>
            <a:endParaRPr/>
          </a:p>
          <a:p>
            <a:pPr indent="0" lvl="2" marL="914400" marR="0" rtl="0" algn="l">
              <a:lnSpc>
                <a:spcPct val="100000"/>
              </a:lnSpc>
              <a:spcBef>
                <a:spcPts val="1500"/>
              </a:spcBef>
              <a:spcAft>
                <a:spcPts val="0"/>
              </a:spcAft>
              <a:buNone/>
            </a:pPr>
            <a:r>
              <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El aplicativo espera se dé beneficio para más de 50 clientes al día y con ello se busca que tenga un rendimiento aceptable que no presente algún fallo aló largo de: realizar una compra,  Buscar un producto,</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Validar datos, Generar una factura </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
        <p:nvSpPr>
          <p:cNvPr id="301" name="Google Shape;301;p18"/>
          <p:cNvSpPr/>
          <p:nvPr/>
        </p:nvSpPr>
        <p:spPr>
          <a:xfrm>
            <a:off x="1389530" y="5598211"/>
            <a:ext cx="12192000" cy="3770263"/>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Seguridad</a:t>
            </a:r>
            <a:endParaRPr/>
          </a:p>
          <a:p>
            <a:pPr indent="-50800" lvl="2" marL="1143000" marR="0" rtl="0" algn="l">
              <a:lnSpc>
                <a:spcPct val="100000"/>
              </a:lnSpc>
              <a:spcBef>
                <a:spcPts val="1500"/>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300"/>
              </a:spcBef>
              <a:spcAft>
                <a:spcPts val="0"/>
              </a:spcAft>
              <a:buNone/>
            </a:pPr>
            <a:r>
              <a:rPr b="0" i="1" lang="es-ES" sz="2800" u="none" cap="none" strike="noStrike">
                <a:solidFill>
                  <a:srgbClr val="0000FF"/>
                </a:solidFill>
                <a:latin typeface="Arial"/>
                <a:ea typeface="Arial"/>
                <a:cs typeface="Arial"/>
                <a:sym typeface="Arial"/>
              </a:rPr>
              <a:t>.        </a:t>
            </a:r>
            <a:r>
              <a:rPr b="0" i="0" lang="es-ES" sz="2800" u="none" cap="none" strike="noStrike">
                <a:solidFill>
                  <a:srgbClr val="000000"/>
                </a:solidFill>
                <a:latin typeface="Arial"/>
                <a:ea typeface="Arial"/>
                <a:cs typeface="Arial"/>
                <a:sym typeface="Arial"/>
              </a:rPr>
              <a:t>Se le brindará la seguridad al cliente, con los siguientes </a:t>
            </a:r>
            <a:endParaRPr b="0" i="0" sz="2800" u="none" cap="none" strike="noStrike">
              <a:solidFill>
                <a:srgbClr val="000000"/>
              </a:solidFill>
              <a:latin typeface="Arial"/>
              <a:ea typeface="Arial"/>
              <a:cs typeface="Arial"/>
              <a:sym typeface="Arial"/>
            </a:endParaRPr>
          </a:p>
          <a:p>
            <a:pPr indent="-900430" lvl="0" marL="90043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Requisitos </a:t>
            </a:r>
            <a:endParaRPr b="0" i="0" sz="2800" u="none" cap="none" strike="noStrike">
              <a:solidFill>
                <a:srgbClr val="000000"/>
              </a:solidFill>
              <a:latin typeface="Arial"/>
              <a:ea typeface="Arial"/>
              <a:cs typeface="Arial"/>
              <a:sym typeface="Arial"/>
            </a:endParaRPr>
          </a:p>
          <a:p>
            <a:pPr indent="-228600" lvl="2" marL="11430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Evitar el uso del aplicativo por parte del personal no </a:t>
            </a:r>
            <a:endParaRPr b="0" i="0" sz="2800" u="none" cap="none" strike="noStrike">
              <a:solidFill>
                <a:srgbClr val="000000"/>
              </a:solidFill>
              <a:latin typeface="Arial"/>
              <a:ea typeface="Arial"/>
              <a:cs typeface="Arial"/>
              <a:sym typeface="Arial"/>
            </a:endParaRPr>
          </a:p>
          <a:p>
            <a:pPr indent="-228600" lvl="2" marL="11430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Autorizado (menores de edad) </a:t>
            </a:r>
            <a:endParaRPr b="0" i="0" sz="2800" u="none" cap="none" strike="noStrike">
              <a:solidFill>
                <a:srgbClr val="000000"/>
              </a:solidFill>
              <a:latin typeface="Arial"/>
              <a:ea typeface="Arial"/>
              <a:cs typeface="Arial"/>
              <a:sym typeface="Arial"/>
            </a:endParaRPr>
          </a:p>
          <a:p>
            <a:pPr indent="-228600" lvl="2" marL="11430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Garantizar la política de privacidad de datos </a:t>
            </a:r>
            <a:endParaRPr b="0" i="0" sz="2800" u="none" cap="none" strike="noStrike">
              <a:solidFill>
                <a:srgbClr val="000000"/>
              </a:solidFill>
              <a:latin typeface="Arial"/>
              <a:ea typeface="Arial"/>
              <a:cs typeface="Arial"/>
              <a:sym typeface="Arial"/>
            </a:endParaRPr>
          </a:p>
          <a:p>
            <a:pPr indent="-228600" lvl="2" marL="11430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Garantizar un óptimo desempeño del aplicativo web </a:t>
            </a:r>
            <a:endParaRPr b="0" i="0" sz="2800" u="none" cap="none" strike="noStrike">
              <a:solidFill>
                <a:srgbClr val="000000"/>
              </a:solidFill>
              <a:latin typeface="Arial"/>
              <a:ea typeface="Arial"/>
              <a:cs typeface="Arial"/>
              <a:sym typeface="Arial"/>
            </a:endParaRPr>
          </a:p>
        </p:txBody>
      </p:sp>
      <p:sp>
        <p:nvSpPr>
          <p:cNvPr id="302" name="Google Shape;302;p18"/>
          <p:cNvSpPr/>
          <p:nvPr/>
        </p:nvSpPr>
        <p:spPr>
          <a:xfrm>
            <a:off x="2020389" y="9912918"/>
            <a:ext cx="12192000" cy="2477601"/>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Fiabilidad.  </a:t>
            </a:r>
            <a:endParaRPr b="1" i="0" sz="2800" u="none" cap="none" strike="noStrike">
              <a:solidFill>
                <a:srgbClr val="000000"/>
              </a:solidFill>
              <a:latin typeface="Arial"/>
              <a:ea typeface="Arial"/>
              <a:cs typeface="Arial"/>
              <a:sym typeface="Arial"/>
            </a:endParaRPr>
          </a:p>
          <a:p>
            <a:pPr indent="0" lvl="0" marL="457200" marR="0" rtl="0" algn="l">
              <a:lnSpc>
                <a:spcPct val="100000"/>
              </a:lnSpc>
              <a:spcBef>
                <a:spcPts val="1500"/>
              </a:spcBef>
              <a:spcAft>
                <a:spcPts val="0"/>
              </a:spcAft>
              <a:buNone/>
            </a:pPr>
            <a:r>
              <a:t/>
            </a:r>
            <a:endParaRPr b="0" i="0" sz="2800" u="none" cap="none" strike="noStrike">
              <a:solidFill>
                <a:srgbClr val="000000"/>
              </a:solidFill>
              <a:latin typeface="Arial"/>
              <a:ea typeface="Arial"/>
              <a:cs typeface="Arial"/>
              <a:sym typeface="Arial"/>
            </a:endParaRPr>
          </a:p>
          <a:p>
            <a:pPr indent="90170" lvl="0" marL="0" marR="0" rtl="0" algn="l">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   Garantizar el funcionamiento del aplicativo </a:t>
            </a:r>
            <a:endParaRPr b="0" i="0" sz="28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Evitar que se presentan fallos por parte del aplicativo  </a:t>
            </a:r>
            <a:endParaRPr/>
          </a:p>
          <a:p>
            <a:pPr indent="0" lvl="1"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El sistema debe tener una interfaz de uso intuitiva y sencilla </a:t>
            </a:r>
            <a:endParaRPr b="0" i="0" sz="2800" u="none" cap="none" strike="noStrike">
              <a:solidFill>
                <a:srgbClr val="000000"/>
              </a:solidFill>
              <a:latin typeface="Arial"/>
              <a:ea typeface="Arial"/>
              <a:cs typeface="Arial"/>
              <a:sym typeface="Arial"/>
            </a:endParaRPr>
          </a:p>
        </p:txBody>
      </p:sp>
      <p:sp>
        <p:nvSpPr>
          <p:cNvPr id="303" name="Google Shape;303;p18"/>
          <p:cNvSpPr/>
          <p:nvPr/>
        </p:nvSpPr>
        <p:spPr>
          <a:xfrm>
            <a:off x="2020389" y="12982355"/>
            <a:ext cx="12192000" cy="27161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      Disponibilidad</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27051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Tanto el Sistema como el servidor estará disponible 24/7 para consultar       para realización de compras, se dará un horario </a:t>
            </a:r>
            <a:r>
              <a:rPr b="0" i="0" lang="es-ES" sz="2800" u="sng" cap="none" strike="noStrike">
                <a:solidFill>
                  <a:srgbClr val="000000"/>
                </a:solidFill>
                <a:latin typeface="Arial"/>
                <a:ea typeface="Arial"/>
                <a:cs typeface="Arial"/>
                <a:sym typeface="Arial"/>
              </a:rPr>
              <a:t>especificado por el  administrador, pero está exento de fallas</a:t>
            </a:r>
            <a:r>
              <a:rPr b="0" i="0" lang="es-ES" sz="2800" u="none" cap="none" strike="noStrike">
                <a:solidFill>
                  <a:srgbClr val="000000"/>
                </a:solidFill>
                <a:latin typeface="Arial"/>
                <a:ea typeface="Arial"/>
                <a:cs typeface="Arial"/>
                <a:sym typeface="Arial"/>
              </a:rPr>
              <a:t> exteriores al aplicativo web   </a:t>
            </a:r>
            <a:endParaRPr b="0" i="0" sz="2800" u="none" cap="none" strike="noStrike">
              <a:solidFill>
                <a:srgbClr val="000000"/>
              </a:solidFill>
              <a:latin typeface="Arial"/>
              <a:ea typeface="Arial"/>
              <a:cs typeface="Arial"/>
              <a:sym typeface="Arial"/>
            </a:endParaRPr>
          </a:p>
          <a:p>
            <a:pPr indent="0" lvl="0" marL="27051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7" name="Shape 307"/>
        <p:cNvGrpSpPr/>
        <p:nvPr/>
      </p:nvGrpSpPr>
      <p:grpSpPr>
        <a:xfrm>
          <a:off x="0" y="0"/>
          <a:ext cx="0" cy="0"/>
          <a:chOff x="0" y="0"/>
          <a:chExt cx="0" cy="0"/>
        </a:xfrm>
      </p:grpSpPr>
      <p:sp>
        <p:nvSpPr>
          <p:cNvPr id="308" name="Google Shape;308;p19"/>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309" name="Google Shape;309;p19"/>
          <p:cNvSpPr/>
          <p:nvPr/>
        </p:nvSpPr>
        <p:spPr>
          <a:xfrm>
            <a:off x="8016111" y="1326075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19"/>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19"/>
          <p:cNvSpPr/>
          <p:nvPr/>
        </p:nvSpPr>
        <p:spPr>
          <a:xfrm>
            <a:off x="636494" y="914172"/>
            <a:ext cx="12192000" cy="1815882"/>
          </a:xfrm>
          <a:prstGeom prst="rect">
            <a:avLst/>
          </a:prstGeom>
          <a:noFill/>
          <a:ln>
            <a:noFill/>
          </a:ln>
        </p:spPr>
        <p:txBody>
          <a:bodyPr anchorCtr="0" anchor="t" bIns="45700" lIns="91425" spcFirstLastPara="1" rIns="91425" wrap="square" tIns="45700">
            <a:spAutoFit/>
          </a:bodyPr>
          <a:lstStyle/>
          <a:p>
            <a:pPr indent="0" lvl="0" marL="27051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 Mantenibilidad</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27051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El sistema desde disponer de una documentación fácilmente actualizable que permita realizar operaciones de mantenimiento </a:t>
            </a:r>
            <a:endParaRPr b="0" i="0" sz="2800" u="none" cap="none" strike="noStrike">
              <a:solidFill>
                <a:srgbClr val="000000"/>
              </a:solidFill>
              <a:latin typeface="Arial"/>
              <a:ea typeface="Arial"/>
              <a:cs typeface="Arial"/>
              <a:sym typeface="Arial"/>
            </a:endParaRPr>
          </a:p>
        </p:txBody>
      </p:sp>
      <p:sp>
        <p:nvSpPr>
          <p:cNvPr id="312" name="Google Shape;312;p19"/>
          <p:cNvSpPr/>
          <p:nvPr/>
        </p:nvSpPr>
        <p:spPr>
          <a:xfrm>
            <a:off x="779928" y="3039664"/>
            <a:ext cx="12048565" cy="3108543"/>
          </a:xfrm>
          <a:prstGeom prst="rect">
            <a:avLst/>
          </a:prstGeom>
          <a:noFill/>
          <a:ln>
            <a:noFill/>
          </a:ln>
        </p:spPr>
        <p:txBody>
          <a:bodyPr anchorCtr="0" anchor="t" bIns="45700" lIns="91425" spcFirstLastPara="1" rIns="91425" wrap="square" tIns="45700">
            <a:spAutoFit/>
          </a:bodyPr>
          <a:lstStyle/>
          <a:p>
            <a:pPr indent="0" lvl="0" marL="27051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Portabilidad</a:t>
            </a:r>
            <a:endParaRPr b="0" i="0" sz="2800" u="none" cap="none" strike="noStrike">
              <a:solidFill>
                <a:srgbClr val="000000"/>
              </a:solidFill>
              <a:latin typeface="Arial"/>
              <a:ea typeface="Arial"/>
              <a:cs typeface="Arial"/>
              <a:sym typeface="Arial"/>
            </a:endParaRPr>
          </a:p>
          <a:p>
            <a:pPr indent="0" lvl="0" marL="76200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179705" lvl="0" marL="450215"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El aplicativo sólo trabaja con los navegadores </a:t>
            </a:r>
            <a:endParaRPr b="0" i="0" sz="2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  Google Chrome </a:t>
            </a:r>
            <a:endParaRPr b="0" i="0" sz="2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Mozilla Firefox </a:t>
            </a:r>
            <a:endParaRPr b="0" i="0" sz="28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800"/>
              <a:buFont typeface="Arial"/>
              <a:buAutoNum type="arabicPeriod"/>
            </a:pPr>
            <a:r>
              <a:rPr b="0" i="0" lang="es-ES" sz="2800" u="none" cap="none" strike="noStrike">
                <a:solidFill>
                  <a:srgbClr val="000000"/>
                </a:solidFill>
                <a:latin typeface="Arial"/>
                <a:ea typeface="Arial"/>
                <a:cs typeface="Arial"/>
                <a:sym typeface="Arial"/>
              </a:rPr>
              <a:t>Microsoft edge  </a:t>
            </a:r>
            <a:endParaRPr b="0" i="0" sz="2800" u="none" cap="none" strike="noStrike">
              <a:solidFill>
                <a:srgbClr val="000000"/>
              </a:solidFill>
              <a:latin typeface="Arial"/>
              <a:ea typeface="Arial"/>
              <a:cs typeface="Arial"/>
              <a:sym typeface="Arial"/>
            </a:endParaRPr>
          </a:p>
          <a:p>
            <a:pPr indent="0" lvl="0" marL="40894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
        <p:nvSpPr>
          <p:cNvPr id="313" name="Google Shape;313;p19"/>
          <p:cNvSpPr/>
          <p:nvPr/>
        </p:nvSpPr>
        <p:spPr>
          <a:xfrm>
            <a:off x="1398494" y="6858338"/>
            <a:ext cx="21031200" cy="4401205"/>
          </a:xfrm>
          <a:prstGeom prst="rect">
            <a:avLst/>
          </a:prstGeom>
          <a:noFill/>
          <a:ln>
            <a:noFill/>
          </a:ln>
        </p:spPr>
        <p:txBody>
          <a:bodyPr anchorCtr="0" anchor="t" bIns="45700" lIns="91425" spcFirstLastPara="1" rIns="91425" wrap="square" tIns="45700">
            <a:spAutoFit/>
          </a:bodyPr>
          <a:lstStyle/>
          <a:p>
            <a:pPr indent="0" lvl="0" marL="40894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Casos de uso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El modelo de casos de uso sirve para definir a los actores o usuarios del sistema y la forma en que interactuaron con él, desde el punto de vista del usuario final. Los casos de uso son representaciones de uno o más escenarios que describen cómo será la interacción entre el sistema y el usuario para alcanzar un único objetivo o tarea del negocio. Los casos de uso han sido desglosados en función del actor con quien interactúa, mostrando un diagrama de casos de uso del actor y la definición o contrato de cada uno de ellos. En el caso del actor administrador, también se han clasificado según la entidad principal con la que se relacione. Con el fin de simplificar el modelo de casos de uso, en los casos básicos de gestión de entidades (alta, baja, consulta y modificación) que tengan un comportamiento común no se entrará en un elevado nivel de detalle, de modo que se tratarán sus datos de forma global sin especificar todos sus atributos.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7" name="Shape 317"/>
        <p:cNvGrpSpPr/>
        <p:nvPr/>
      </p:nvGrpSpPr>
      <p:grpSpPr>
        <a:xfrm>
          <a:off x="0" y="0"/>
          <a:ext cx="0" cy="0"/>
          <a:chOff x="0" y="0"/>
          <a:chExt cx="0" cy="0"/>
        </a:xfrm>
      </p:grpSpPr>
      <p:sp>
        <p:nvSpPr>
          <p:cNvPr id="318" name="Google Shape;318;p20"/>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319" name="Google Shape;319;p20"/>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320" name="Google Shape;320;p20"/>
          <p:cNvGraphicFramePr/>
          <p:nvPr/>
        </p:nvGraphicFramePr>
        <p:xfrm>
          <a:off x="993118" y="1250427"/>
          <a:ext cx="3000000" cy="3000000"/>
        </p:xfrm>
        <a:graphic>
          <a:graphicData uri="http://schemas.openxmlformats.org/drawingml/2006/table">
            <a:tbl>
              <a:tblPr>
                <a:noFill/>
                <a:tableStyleId>{3655144F-629A-4FCB-89D6-4CE1BBD24ADF}</a:tableStyleId>
              </a:tblPr>
              <a:tblGrid>
                <a:gridCol w="4451950"/>
                <a:gridCol w="4451950"/>
              </a:tblGrid>
              <a:tr h="1367775">
                <a:tc>
                  <a:txBody>
                    <a:bodyPr/>
                    <a:lstStyle/>
                    <a:p>
                      <a:pPr indent="0" lvl="0" marL="0" marR="0" rtl="0" algn="l">
                        <a:lnSpc>
                          <a:spcPct val="100000"/>
                        </a:lnSpc>
                        <a:spcBef>
                          <a:spcPts val="0"/>
                        </a:spcBef>
                        <a:spcAft>
                          <a:spcPts val="0"/>
                        </a:spcAft>
                        <a:buNone/>
                      </a:pPr>
                      <a:r>
                        <a:rPr lang="es-ES" sz="2800" u="none" cap="none" strike="noStrike"/>
                        <a:t>CASO DE USO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CONSULTAR MENÚ</a:t>
                      </a:r>
                      <a:endParaRPr sz="2800" u="none" cap="none" strike="noStrike">
                        <a:latin typeface="Arial"/>
                        <a:ea typeface="Arial"/>
                        <a:cs typeface="Arial"/>
                        <a:sym typeface="Arial"/>
                      </a:endParaRPr>
                    </a:p>
                  </a:txBody>
                  <a:tcPr marT="63500" marB="63500" marR="63500" marL="63500"/>
                </a:tc>
              </a:tr>
              <a:tr h="1367775">
                <a:tc>
                  <a:txBody>
                    <a:bodyPr/>
                    <a:lstStyle/>
                    <a:p>
                      <a:pPr indent="0" lvl="0" marL="0" marR="0" rtl="0" algn="l">
                        <a:lnSpc>
                          <a:spcPct val="100000"/>
                        </a:lnSpc>
                        <a:spcBef>
                          <a:spcPts val="0"/>
                        </a:spcBef>
                        <a:spcAft>
                          <a:spcPts val="0"/>
                        </a:spcAft>
                        <a:buNone/>
                      </a:pPr>
                      <a:r>
                        <a:rPr lang="es-ES" sz="2800" u="none" cap="none" strike="noStrike"/>
                        <a:t>Requisitos asociados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Tienda, menu corporativo</a:t>
                      </a:r>
                      <a:endParaRPr sz="2800" u="none" cap="none" strike="noStrike">
                        <a:latin typeface="Arial"/>
                        <a:ea typeface="Arial"/>
                        <a:cs typeface="Arial"/>
                        <a:sym typeface="Arial"/>
                      </a:endParaRPr>
                    </a:p>
                  </a:txBody>
                  <a:tcPr marT="63500" marB="63500" marR="63500" marL="63500"/>
                </a:tc>
              </a:tr>
              <a:tr h="1367775">
                <a:tc>
                  <a:txBody>
                    <a:bodyPr/>
                    <a:lstStyle/>
                    <a:p>
                      <a:pPr indent="0" lvl="0" marL="0" marR="0" rtl="0" algn="l">
                        <a:lnSpc>
                          <a:spcPct val="100000"/>
                        </a:lnSpc>
                        <a:spcBef>
                          <a:spcPts val="0"/>
                        </a:spcBef>
                        <a:spcAft>
                          <a:spcPts val="0"/>
                        </a:spcAft>
                        <a:buNone/>
                      </a:pPr>
                      <a:r>
                        <a:rPr lang="es-ES" sz="2800" u="none" cap="none" strike="noStrike"/>
                        <a:t>Actor iniciador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visitante</a:t>
                      </a:r>
                      <a:endParaRPr sz="2800" u="none" cap="none" strike="noStrike">
                        <a:latin typeface="Arial"/>
                        <a:ea typeface="Arial"/>
                        <a:cs typeface="Arial"/>
                        <a:sym typeface="Arial"/>
                      </a:endParaRPr>
                    </a:p>
                  </a:txBody>
                  <a:tcPr marT="63500" marB="63500" marR="63500" marL="63500"/>
                </a:tc>
              </a:tr>
            </a:tbl>
          </a:graphicData>
        </a:graphic>
      </p:graphicFrame>
      <p:graphicFrame>
        <p:nvGraphicFramePr>
          <p:cNvPr id="321" name="Google Shape;321;p20"/>
          <p:cNvGraphicFramePr/>
          <p:nvPr/>
        </p:nvGraphicFramePr>
        <p:xfrm>
          <a:off x="993118" y="5394224"/>
          <a:ext cx="3000000" cy="3000000"/>
        </p:xfrm>
        <a:graphic>
          <a:graphicData uri="http://schemas.openxmlformats.org/drawingml/2006/table">
            <a:tbl>
              <a:tblPr>
                <a:noFill/>
                <a:tableStyleId>{3655144F-629A-4FCB-89D6-4CE1BBD24ADF}</a:tableStyleId>
              </a:tblPr>
              <a:tblGrid>
                <a:gridCol w="4437675"/>
                <a:gridCol w="4437675"/>
              </a:tblGrid>
              <a:tr h="1859550">
                <a:tc>
                  <a:txBody>
                    <a:bodyPr/>
                    <a:lstStyle/>
                    <a:p>
                      <a:pPr indent="0" lvl="0" marL="0" marR="0" rtl="0" algn="l">
                        <a:lnSpc>
                          <a:spcPct val="100000"/>
                        </a:lnSpc>
                        <a:spcBef>
                          <a:spcPts val="0"/>
                        </a:spcBef>
                        <a:spcAft>
                          <a:spcPts val="0"/>
                        </a:spcAft>
                        <a:buNone/>
                      </a:pPr>
                      <a:r>
                        <a:rPr lang="es-ES" sz="2800" u="none" cap="none" strike="noStrike"/>
                        <a:t>Descripción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consulta el contenido de una sección corporativa (¿quiénes somos, ubicación o contacto) </a:t>
                      </a:r>
                      <a:endParaRPr sz="2800" u="none" cap="none" strike="noStrike">
                        <a:latin typeface="Arial"/>
                        <a:ea typeface="Arial"/>
                        <a:cs typeface="Arial"/>
                        <a:sym typeface="Arial"/>
                      </a:endParaRPr>
                    </a:p>
                  </a:txBody>
                  <a:tcPr marT="63500" marB="63500" marR="63500" marL="63500"/>
                </a:tc>
              </a:tr>
              <a:tr h="1356225">
                <a:tc>
                  <a:txBody>
                    <a:bodyPr/>
                    <a:lstStyle/>
                    <a:p>
                      <a:pPr indent="0" lvl="0" marL="0" marR="0" rtl="0" algn="l">
                        <a:lnSpc>
                          <a:spcPct val="100000"/>
                        </a:lnSpc>
                        <a:spcBef>
                          <a:spcPts val="0"/>
                        </a:spcBef>
                        <a:spcAft>
                          <a:spcPts val="0"/>
                        </a:spcAft>
                        <a:buNone/>
                      </a:pPr>
                      <a:r>
                        <a:rPr lang="es-ES" sz="2800" u="none" cap="none" strike="noStrike"/>
                        <a:t>Precondición</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muestra el contenido de la sección por pantalla </a:t>
                      </a:r>
                      <a:endParaRPr sz="2800" u="none" cap="none" strike="noStrike">
                        <a:latin typeface="Arial"/>
                        <a:ea typeface="Arial"/>
                        <a:cs typeface="Arial"/>
                        <a:sym typeface="Arial"/>
                      </a:endParaRPr>
                    </a:p>
                  </a:txBody>
                  <a:tcPr marT="63500" marB="63500" marR="63500" marL="63500"/>
                </a:tc>
              </a:tr>
              <a:tr h="1356225">
                <a:tc>
                  <a:txBody>
                    <a:bodyPr/>
                    <a:lstStyle/>
                    <a:p>
                      <a:pPr indent="0" lvl="0" marL="0" marR="0" rtl="0" algn="l">
                        <a:lnSpc>
                          <a:spcPct val="100000"/>
                        </a:lnSpc>
                        <a:spcBef>
                          <a:spcPts val="0"/>
                        </a:spcBef>
                        <a:spcAft>
                          <a:spcPts val="0"/>
                        </a:spcAft>
                        <a:buNone/>
                      </a:pPr>
                      <a:r>
                        <a:rPr lang="es-ES" sz="2800" u="none" cap="none" strike="noStrike"/>
                        <a:t>Postcondición</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muestra el contenido de la sección por pantalla </a:t>
                      </a:r>
                      <a:endParaRPr sz="2800" u="none" cap="none" strike="noStrike">
                        <a:latin typeface="Arial"/>
                        <a:ea typeface="Arial"/>
                        <a:cs typeface="Arial"/>
                        <a:sym typeface="Arial"/>
                      </a:endParaRPr>
                    </a:p>
                  </a:txBody>
                  <a:tcPr marT="63500" marB="63500" marR="63500" marL="63500"/>
                </a:tc>
              </a:tr>
            </a:tbl>
          </a:graphicData>
        </a:graphic>
      </p:graphicFrame>
      <p:sp>
        <p:nvSpPr>
          <p:cNvPr id="322" name="Google Shape;322;p20"/>
          <p:cNvSpPr/>
          <p:nvPr/>
        </p:nvSpPr>
        <p:spPr>
          <a:xfrm>
            <a:off x="535921" y="4896536"/>
            <a:ext cx="24415623"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3" name="Google Shape;323;p20"/>
          <p:cNvSpPr/>
          <p:nvPr/>
        </p:nvSpPr>
        <p:spPr>
          <a:xfrm>
            <a:off x="993118" y="10638633"/>
            <a:ext cx="1219200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Curso normal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1. El usuario quiere acceder a una sección.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2. El sistema muestra las secciones existentes.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3. El usuario elige la sección deseada.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4. El sistema muestra el contenido de la sección.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graphicFrame>
        <p:nvGraphicFramePr>
          <p:cNvPr id="324" name="Google Shape;324;p20"/>
          <p:cNvGraphicFramePr/>
          <p:nvPr/>
        </p:nvGraphicFramePr>
        <p:xfrm>
          <a:off x="10472866" y="1363549"/>
          <a:ext cx="3000000" cy="3000000"/>
        </p:xfrm>
        <a:graphic>
          <a:graphicData uri="http://schemas.openxmlformats.org/drawingml/2006/table">
            <a:tbl>
              <a:tblPr>
                <a:noFill/>
                <a:tableStyleId>{3655144F-629A-4FCB-89D6-4CE1BBD24ADF}</a:tableStyleId>
              </a:tblPr>
              <a:tblGrid>
                <a:gridCol w="5613975"/>
                <a:gridCol w="5613975"/>
              </a:tblGrid>
              <a:tr h="506325">
                <a:tc>
                  <a:txBody>
                    <a:bodyPr/>
                    <a:lstStyle/>
                    <a:p>
                      <a:pPr indent="0" lvl="0" marL="0" marR="0" rtl="0" algn="l">
                        <a:lnSpc>
                          <a:spcPct val="100000"/>
                        </a:lnSpc>
                        <a:spcBef>
                          <a:spcPts val="0"/>
                        </a:spcBef>
                        <a:spcAft>
                          <a:spcPts val="0"/>
                        </a:spcAft>
                        <a:buNone/>
                      </a:pPr>
                      <a:r>
                        <a:rPr lang="es-ES" sz="2800" u="none" cap="none" strike="noStrike"/>
                        <a:t>Caso de uso</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Consultar agrupación de productos </a:t>
                      </a:r>
                      <a:endParaRPr sz="2800" u="none" cap="none" strike="noStrike">
                        <a:latin typeface="Arial"/>
                        <a:ea typeface="Arial"/>
                        <a:cs typeface="Arial"/>
                        <a:sym typeface="Arial"/>
                      </a:endParaRPr>
                    </a:p>
                  </a:txBody>
                  <a:tcPr marT="63500" marB="63500" marR="63500" marL="63500"/>
                </a:tc>
              </a:tr>
              <a:tr h="506325">
                <a:tc>
                  <a:txBody>
                    <a:bodyPr/>
                    <a:lstStyle/>
                    <a:p>
                      <a:pPr indent="0" lvl="0" marL="0" marR="0" rtl="0" algn="l">
                        <a:lnSpc>
                          <a:spcPct val="100000"/>
                        </a:lnSpc>
                        <a:spcBef>
                          <a:spcPts val="0"/>
                        </a:spcBef>
                        <a:spcAft>
                          <a:spcPts val="0"/>
                        </a:spcAft>
                        <a:buNone/>
                      </a:pPr>
                      <a:r>
                        <a:rPr lang="es-ES" sz="2800" u="none" cap="none" strike="noStrike"/>
                        <a:t>Requisitos asociados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Tienda, catálogo virtual </a:t>
                      </a:r>
                      <a:endParaRPr sz="2800" u="none" cap="none" strike="noStrike">
                        <a:latin typeface="Arial"/>
                        <a:ea typeface="Arial"/>
                        <a:cs typeface="Arial"/>
                        <a:sym typeface="Arial"/>
                      </a:endParaRPr>
                    </a:p>
                  </a:txBody>
                  <a:tcPr marT="63500" marB="63500" marR="63500" marL="63500"/>
                </a:tc>
              </a:tr>
              <a:tr h="506325">
                <a:tc>
                  <a:txBody>
                    <a:bodyPr/>
                    <a:lstStyle/>
                    <a:p>
                      <a:pPr indent="0" lvl="0" marL="0" marR="0" rtl="0" algn="l">
                        <a:lnSpc>
                          <a:spcPct val="100000"/>
                        </a:lnSpc>
                        <a:spcBef>
                          <a:spcPts val="0"/>
                        </a:spcBef>
                        <a:spcAft>
                          <a:spcPts val="0"/>
                        </a:spcAft>
                        <a:buNone/>
                      </a:pPr>
                      <a:r>
                        <a:rPr lang="es-ES" sz="2800" u="none" cap="none" strike="noStrike"/>
                        <a:t>Actor iniciador</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Visitante</a:t>
                      </a:r>
                      <a:endParaRPr sz="2800" u="none" cap="none" strike="noStrike">
                        <a:latin typeface="Arial"/>
                        <a:ea typeface="Arial"/>
                        <a:cs typeface="Arial"/>
                        <a:sym typeface="Arial"/>
                      </a:endParaRPr>
                    </a:p>
                  </a:txBody>
                  <a:tcPr marT="63500" marB="63500" marR="63500" marL="63500"/>
                </a:tc>
              </a:tr>
              <a:tr h="1103925">
                <a:tc>
                  <a:txBody>
                    <a:bodyPr/>
                    <a:lstStyle/>
                    <a:p>
                      <a:pPr indent="0" lvl="0" marL="0" marR="0" rtl="0" algn="l">
                        <a:lnSpc>
                          <a:spcPct val="100000"/>
                        </a:lnSpc>
                        <a:spcBef>
                          <a:spcPts val="0"/>
                        </a:spcBef>
                        <a:spcAft>
                          <a:spcPts val="0"/>
                        </a:spcAft>
                        <a:buNone/>
                      </a:pPr>
                      <a:r>
                        <a:rPr lang="es-ES" sz="2800" u="none" cap="none" strike="noStrike"/>
                        <a:t>Descripción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consultan las agrupaciones asociadas a instrumentos, accesorios o marcas. </a:t>
                      </a:r>
                      <a:endParaRPr sz="2800" u="none" cap="none" strike="noStrike">
                        <a:latin typeface="Arial"/>
                        <a:ea typeface="Arial"/>
                        <a:cs typeface="Arial"/>
                        <a:sym typeface="Arial"/>
                      </a:endParaRPr>
                    </a:p>
                  </a:txBody>
                  <a:tcPr marT="63500" marB="63500" marR="63500" marL="63500"/>
                </a:tc>
              </a:tr>
              <a:tr h="506325">
                <a:tc>
                  <a:txBody>
                    <a:bodyPr/>
                    <a:lstStyle/>
                    <a:p>
                      <a:pPr indent="0" lvl="0" marL="0" marR="0" rtl="0" algn="l">
                        <a:lnSpc>
                          <a:spcPct val="100000"/>
                        </a:lnSpc>
                        <a:spcBef>
                          <a:spcPts val="0"/>
                        </a:spcBef>
                        <a:spcAft>
                          <a:spcPts val="0"/>
                        </a:spcAft>
                        <a:buNone/>
                      </a:pPr>
                      <a:r>
                        <a:rPr lang="es-ES" sz="2800" u="none" cap="none" strike="noStrike"/>
                        <a:t>Precondición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La categoría está activa</a:t>
                      </a:r>
                      <a:endParaRPr sz="2800" u="none" cap="none" strike="noStrike">
                        <a:latin typeface="Arial"/>
                        <a:ea typeface="Arial"/>
                        <a:cs typeface="Arial"/>
                        <a:sym typeface="Arial"/>
                      </a:endParaRPr>
                    </a:p>
                  </a:txBody>
                  <a:tcPr marT="63500" marB="63500" marR="63500" marL="63500"/>
                </a:tc>
              </a:tr>
              <a:tr h="805125">
                <a:tc>
                  <a:txBody>
                    <a:bodyPr/>
                    <a:lstStyle/>
                    <a:p>
                      <a:pPr indent="0" lvl="0" marL="0" marR="0" rtl="0" algn="l">
                        <a:lnSpc>
                          <a:spcPct val="100000"/>
                        </a:lnSpc>
                        <a:spcBef>
                          <a:spcPts val="0"/>
                        </a:spcBef>
                        <a:spcAft>
                          <a:spcPts val="0"/>
                        </a:spcAft>
                        <a:buNone/>
                      </a:pPr>
                      <a:r>
                        <a:rPr lang="es-ES" sz="2800" u="none" cap="none" strike="noStrike"/>
                        <a:t>Postcondición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muestran las familias de la agrupación seleccionada</a:t>
                      </a:r>
                      <a:endParaRPr sz="2800" u="none" cap="none" strike="noStrike">
                        <a:latin typeface="Arial"/>
                        <a:ea typeface="Arial"/>
                        <a:cs typeface="Arial"/>
                        <a:sym typeface="Arial"/>
                      </a:endParaRPr>
                    </a:p>
                  </a:txBody>
                  <a:tcPr marT="63500" marB="63500" marR="63500" marL="63500"/>
                </a:tc>
              </a:tr>
            </a:tbl>
          </a:graphicData>
        </a:graphic>
      </p:graphicFrame>
      <p:sp>
        <p:nvSpPr>
          <p:cNvPr id="325" name="Google Shape;325;p20"/>
          <p:cNvSpPr/>
          <p:nvPr/>
        </p:nvSpPr>
        <p:spPr>
          <a:xfrm>
            <a:off x="10472866" y="7526337"/>
            <a:ext cx="13197031" cy="35394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normal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1. El usuario quiere consultar una agrupación.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2. El sistema muestra desde menú las agrupaciones existentes (instrumentos, accesorios y marcas).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3. El usuario elige la categoría deseada.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4. El sistema muestra las familias de la categoría.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alternativo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Extensión Consultar familia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9" name="Shape 329"/>
        <p:cNvGrpSpPr/>
        <p:nvPr/>
      </p:nvGrpSpPr>
      <p:grpSpPr>
        <a:xfrm>
          <a:off x="0" y="0"/>
          <a:ext cx="0" cy="0"/>
          <a:chOff x="0" y="0"/>
          <a:chExt cx="0" cy="0"/>
        </a:xfrm>
      </p:grpSpPr>
      <p:sp>
        <p:nvSpPr>
          <p:cNvPr id="330" name="Google Shape;330;p21"/>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331" name="Google Shape;331;p21"/>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 name="Google Shape;332;p21"/>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333" name="Google Shape;333;p21"/>
          <p:cNvGraphicFramePr/>
          <p:nvPr/>
        </p:nvGraphicFramePr>
        <p:xfrm>
          <a:off x="2552979" y="1113716"/>
          <a:ext cx="3000000" cy="3000000"/>
        </p:xfrm>
        <a:graphic>
          <a:graphicData uri="http://schemas.openxmlformats.org/drawingml/2006/table">
            <a:tbl>
              <a:tblPr>
                <a:noFill/>
                <a:tableStyleId>{3655144F-629A-4FCB-89D6-4CE1BBD24ADF}</a:tableStyleId>
              </a:tblPr>
              <a:tblGrid>
                <a:gridCol w="4304050"/>
                <a:gridCol w="4304050"/>
              </a:tblGrid>
              <a:tr h="687625">
                <a:tc>
                  <a:txBody>
                    <a:bodyPr/>
                    <a:lstStyle/>
                    <a:p>
                      <a:pPr indent="0" lvl="0" marL="0" marR="0" rtl="0" algn="l">
                        <a:lnSpc>
                          <a:spcPct val="100000"/>
                        </a:lnSpc>
                        <a:spcBef>
                          <a:spcPts val="0"/>
                        </a:spcBef>
                        <a:spcAft>
                          <a:spcPts val="0"/>
                        </a:spcAft>
                        <a:buNone/>
                      </a:pPr>
                      <a:r>
                        <a:rPr lang="es-ES" sz="2800" u="none" cap="none" strike="noStrike"/>
                        <a:t>Caso de uso</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Consultar familias </a:t>
                      </a:r>
                      <a:endParaRPr sz="2800" u="none" cap="none" strike="noStrike">
                        <a:latin typeface="Arial"/>
                        <a:ea typeface="Arial"/>
                        <a:cs typeface="Arial"/>
                        <a:sym typeface="Arial"/>
                      </a:endParaRPr>
                    </a:p>
                  </a:txBody>
                  <a:tcPr marT="63500" marB="63500" marR="63500" marL="63500"/>
                </a:tc>
              </a:tr>
              <a:tr h="687625">
                <a:tc>
                  <a:txBody>
                    <a:bodyPr/>
                    <a:lstStyle/>
                    <a:p>
                      <a:pPr indent="0" lvl="0" marL="0" marR="0" rtl="0" algn="l">
                        <a:lnSpc>
                          <a:spcPct val="100000"/>
                        </a:lnSpc>
                        <a:spcBef>
                          <a:spcPts val="0"/>
                        </a:spcBef>
                        <a:spcAft>
                          <a:spcPts val="0"/>
                        </a:spcAft>
                        <a:buNone/>
                      </a:pPr>
                      <a:r>
                        <a:rPr lang="es-ES" sz="2800" u="none" cap="none" strike="noStrike"/>
                        <a:t>Requisitos asociados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Tienda, catálogo virtual </a:t>
                      </a:r>
                      <a:endParaRPr sz="2800" u="none" cap="none" strike="noStrike">
                        <a:latin typeface="Arial"/>
                        <a:ea typeface="Arial"/>
                        <a:cs typeface="Arial"/>
                        <a:sym typeface="Arial"/>
                      </a:endParaRPr>
                    </a:p>
                  </a:txBody>
                  <a:tcPr marT="63500" marB="63500" marR="63500" marL="63500"/>
                </a:tc>
              </a:tr>
              <a:tr h="687625">
                <a:tc>
                  <a:txBody>
                    <a:bodyPr/>
                    <a:lstStyle/>
                    <a:p>
                      <a:pPr indent="0" lvl="0" marL="0" marR="0" rtl="0" algn="l">
                        <a:lnSpc>
                          <a:spcPct val="100000"/>
                        </a:lnSpc>
                        <a:spcBef>
                          <a:spcPts val="0"/>
                        </a:spcBef>
                        <a:spcAft>
                          <a:spcPts val="0"/>
                        </a:spcAft>
                        <a:buNone/>
                      </a:pPr>
                      <a:r>
                        <a:rPr lang="es-ES" sz="2800" u="none" cap="none" strike="noStrike"/>
                        <a:t>Actor iniciador</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Visitante</a:t>
                      </a:r>
                      <a:endParaRPr sz="2800" u="none" cap="none" strike="noStrike">
                        <a:latin typeface="Arial"/>
                        <a:ea typeface="Arial"/>
                        <a:cs typeface="Arial"/>
                        <a:sym typeface="Arial"/>
                      </a:endParaRPr>
                    </a:p>
                  </a:txBody>
                  <a:tcPr marT="63500" marB="63500" marR="63500" marL="63500"/>
                </a:tc>
              </a:tr>
              <a:tr h="1093450">
                <a:tc>
                  <a:txBody>
                    <a:bodyPr/>
                    <a:lstStyle/>
                    <a:p>
                      <a:pPr indent="0" lvl="0" marL="0" marR="0" rtl="0" algn="l">
                        <a:lnSpc>
                          <a:spcPct val="100000"/>
                        </a:lnSpc>
                        <a:spcBef>
                          <a:spcPts val="0"/>
                        </a:spcBef>
                        <a:spcAft>
                          <a:spcPts val="0"/>
                        </a:spcAft>
                        <a:buNone/>
                      </a:pPr>
                      <a:r>
                        <a:rPr lang="es-ES" sz="2800" u="none" cap="none" strike="noStrike"/>
                        <a:t>Descripción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consulta el contenido de una familia (viento, cuerda, percusión, etc)</a:t>
                      </a:r>
                      <a:endParaRPr sz="2800" u="none" cap="none" strike="noStrike">
                        <a:latin typeface="Arial"/>
                        <a:ea typeface="Arial"/>
                        <a:cs typeface="Arial"/>
                        <a:sym typeface="Arial"/>
                      </a:endParaRPr>
                    </a:p>
                  </a:txBody>
                  <a:tcPr marT="63500" marB="63500" marR="63500" marL="63500"/>
                </a:tc>
              </a:tr>
              <a:tr h="687625">
                <a:tc>
                  <a:txBody>
                    <a:bodyPr/>
                    <a:lstStyle/>
                    <a:p>
                      <a:pPr indent="0" lvl="0" marL="0" marR="0" rtl="0" algn="l">
                        <a:lnSpc>
                          <a:spcPct val="100000"/>
                        </a:lnSpc>
                        <a:spcBef>
                          <a:spcPts val="0"/>
                        </a:spcBef>
                        <a:spcAft>
                          <a:spcPts val="0"/>
                        </a:spcAft>
                        <a:buNone/>
                      </a:pPr>
                      <a:r>
                        <a:rPr lang="es-ES" sz="2800" u="none" cap="none" strike="noStrike"/>
                        <a:t>Precondición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La familia está activa. </a:t>
                      </a:r>
                      <a:endParaRPr sz="2800" u="none" cap="none" strike="noStrike">
                        <a:latin typeface="Arial"/>
                        <a:ea typeface="Arial"/>
                        <a:cs typeface="Arial"/>
                        <a:sym typeface="Arial"/>
                      </a:endParaRPr>
                    </a:p>
                  </a:txBody>
                  <a:tcPr marT="63500" marB="63500" marR="63500" marL="63500"/>
                </a:tc>
              </a:tr>
              <a:tr h="1093450">
                <a:tc>
                  <a:txBody>
                    <a:bodyPr/>
                    <a:lstStyle/>
                    <a:p>
                      <a:pPr indent="0" lvl="0" marL="0" marR="0" rtl="0" algn="l">
                        <a:lnSpc>
                          <a:spcPct val="100000"/>
                        </a:lnSpc>
                        <a:spcBef>
                          <a:spcPts val="0"/>
                        </a:spcBef>
                        <a:spcAft>
                          <a:spcPts val="0"/>
                        </a:spcAft>
                        <a:buNone/>
                      </a:pPr>
                      <a:r>
                        <a:rPr lang="es-ES" sz="2800" u="none" cap="none" strike="noStrike"/>
                        <a:t>Postcondición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muestran la información y los productos de la familia seleccionada </a:t>
                      </a:r>
                      <a:endParaRPr sz="2800" u="none" cap="none" strike="noStrike">
                        <a:latin typeface="Arial"/>
                        <a:ea typeface="Arial"/>
                        <a:cs typeface="Arial"/>
                        <a:sym typeface="Arial"/>
                      </a:endParaRPr>
                    </a:p>
                  </a:txBody>
                  <a:tcPr marT="63500" marB="63500" marR="63500" marL="63500"/>
                </a:tc>
              </a:tr>
            </a:tbl>
          </a:graphicData>
        </a:graphic>
      </p:graphicFrame>
      <p:sp>
        <p:nvSpPr>
          <p:cNvPr id="334" name="Google Shape;334;p21"/>
          <p:cNvSpPr/>
          <p:nvPr/>
        </p:nvSpPr>
        <p:spPr>
          <a:xfrm>
            <a:off x="2757178" y="7451625"/>
            <a:ext cx="8199681" cy="310854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normal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1. El usuario quiere consultar a una familia.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2. El sistema muestra las familias disponibles.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3. El usuario selecciona la familia deseada.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4. El sistema muestra la información de la familia.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alternativo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Extensión Consultar producto </a:t>
            </a:r>
            <a:endParaRPr b="0" i="0" sz="2800" u="none" cap="none" strike="noStrike">
              <a:solidFill>
                <a:schemeClr val="dk1"/>
              </a:solidFill>
              <a:latin typeface="Arial"/>
              <a:ea typeface="Arial"/>
              <a:cs typeface="Arial"/>
              <a:sym typeface="Arial"/>
            </a:endParaRPr>
          </a:p>
        </p:txBody>
      </p:sp>
      <p:graphicFrame>
        <p:nvGraphicFramePr>
          <p:cNvPr id="335" name="Google Shape;335;p21"/>
          <p:cNvGraphicFramePr/>
          <p:nvPr/>
        </p:nvGraphicFramePr>
        <p:xfrm>
          <a:off x="11992815" y="1113716"/>
          <a:ext cx="3000000" cy="3000000"/>
        </p:xfrm>
        <a:graphic>
          <a:graphicData uri="http://schemas.openxmlformats.org/drawingml/2006/table">
            <a:tbl>
              <a:tblPr>
                <a:noFill/>
                <a:tableStyleId>{3655144F-629A-4FCB-89D6-4CE1BBD24ADF}</a:tableStyleId>
              </a:tblPr>
              <a:tblGrid>
                <a:gridCol w="4946375"/>
                <a:gridCol w="4946375"/>
              </a:tblGrid>
              <a:tr h="716650">
                <a:tc>
                  <a:txBody>
                    <a:bodyPr/>
                    <a:lstStyle/>
                    <a:p>
                      <a:pPr indent="0" lvl="0" marL="0" marR="0" rtl="0" algn="l">
                        <a:lnSpc>
                          <a:spcPct val="100000"/>
                        </a:lnSpc>
                        <a:spcBef>
                          <a:spcPts val="0"/>
                        </a:spcBef>
                        <a:spcAft>
                          <a:spcPts val="0"/>
                        </a:spcAft>
                        <a:buNone/>
                      </a:pPr>
                      <a:r>
                        <a:rPr lang="es-ES" sz="2800" u="none" cap="none" strike="noStrike"/>
                        <a:t>Caso de uso</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Consulta producto</a:t>
                      </a:r>
                      <a:endParaRPr sz="2800" u="none" cap="none" strike="noStrike">
                        <a:latin typeface="Arial"/>
                        <a:ea typeface="Arial"/>
                        <a:cs typeface="Arial"/>
                        <a:sym typeface="Arial"/>
                      </a:endParaRPr>
                    </a:p>
                  </a:txBody>
                  <a:tcPr marT="63500" marB="63500" marR="63500" marL="63500"/>
                </a:tc>
              </a:tr>
              <a:tr h="716650">
                <a:tc>
                  <a:txBody>
                    <a:bodyPr/>
                    <a:lstStyle/>
                    <a:p>
                      <a:pPr indent="0" lvl="0" marL="0" marR="0" rtl="0" algn="l">
                        <a:lnSpc>
                          <a:spcPct val="100000"/>
                        </a:lnSpc>
                        <a:spcBef>
                          <a:spcPts val="0"/>
                        </a:spcBef>
                        <a:spcAft>
                          <a:spcPts val="0"/>
                        </a:spcAft>
                        <a:buNone/>
                      </a:pPr>
                      <a:r>
                        <a:rPr lang="es-ES" sz="2800" u="none" cap="none" strike="noStrike"/>
                        <a:t>Requisitos asociados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Tienda, fichas de productos </a:t>
                      </a:r>
                      <a:endParaRPr sz="2800" u="none" cap="none" strike="noStrike">
                        <a:latin typeface="Arial"/>
                        <a:ea typeface="Arial"/>
                        <a:cs typeface="Arial"/>
                        <a:sym typeface="Arial"/>
                      </a:endParaRPr>
                    </a:p>
                  </a:txBody>
                  <a:tcPr marT="63500" marB="63500" marR="63500" marL="63500"/>
                </a:tc>
              </a:tr>
              <a:tr h="716650">
                <a:tc>
                  <a:txBody>
                    <a:bodyPr/>
                    <a:lstStyle/>
                    <a:p>
                      <a:pPr indent="0" lvl="0" marL="0" marR="0" rtl="0" algn="l">
                        <a:lnSpc>
                          <a:spcPct val="100000"/>
                        </a:lnSpc>
                        <a:spcBef>
                          <a:spcPts val="0"/>
                        </a:spcBef>
                        <a:spcAft>
                          <a:spcPts val="0"/>
                        </a:spcAft>
                        <a:buNone/>
                      </a:pPr>
                      <a:r>
                        <a:rPr lang="es-ES" sz="2800" u="none" cap="none" strike="noStrike"/>
                        <a:t>Actor iniciador</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Visitante</a:t>
                      </a:r>
                      <a:endParaRPr sz="2800" u="none" cap="none" strike="noStrike">
                        <a:latin typeface="Arial"/>
                        <a:ea typeface="Arial"/>
                        <a:cs typeface="Arial"/>
                        <a:sym typeface="Arial"/>
                      </a:endParaRPr>
                    </a:p>
                  </a:txBody>
                  <a:tcPr marT="63500" marB="63500" marR="63500" marL="63500"/>
                </a:tc>
              </a:tr>
              <a:tr h="1562500">
                <a:tc>
                  <a:txBody>
                    <a:bodyPr/>
                    <a:lstStyle/>
                    <a:p>
                      <a:pPr indent="0" lvl="0" marL="0" marR="0" rtl="0" algn="l">
                        <a:lnSpc>
                          <a:spcPct val="100000"/>
                        </a:lnSpc>
                        <a:spcBef>
                          <a:spcPts val="0"/>
                        </a:spcBef>
                        <a:spcAft>
                          <a:spcPts val="0"/>
                        </a:spcAft>
                        <a:buNone/>
                      </a:pPr>
                      <a:r>
                        <a:rPr lang="es-ES" sz="2800" u="none" cap="none" strike="noStrike"/>
                        <a:t>Descripción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consulta la información de un producto El producto está activo, no es obsoleto y dispone de ficha. </a:t>
                      </a:r>
                      <a:endParaRPr sz="2800" u="none" cap="none" strike="noStrike">
                        <a:latin typeface="Arial"/>
                        <a:ea typeface="Arial"/>
                        <a:cs typeface="Arial"/>
                        <a:sym typeface="Arial"/>
                      </a:endParaRPr>
                    </a:p>
                  </a:txBody>
                  <a:tcPr marT="63500" marB="63500" marR="63500" marL="63500"/>
                </a:tc>
              </a:tr>
              <a:tr h="1139575">
                <a:tc>
                  <a:txBody>
                    <a:bodyPr/>
                    <a:lstStyle/>
                    <a:p>
                      <a:pPr indent="0" lvl="0" marL="0" marR="0" rtl="0" algn="l">
                        <a:lnSpc>
                          <a:spcPct val="100000"/>
                        </a:lnSpc>
                        <a:spcBef>
                          <a:spcPts val="0"/>
                        </a:spcBef>
                        <a:spcAft>
                          <a:spcPts val="0"/>
                        </a:spcAft>
                        <a:buNone/>
                      </a:pPr>
                      <a:r>
                        <a:rPr lang="es-ES" sz="2800" u="none" cap="none" strike="noStrike"/>
                        <a:t>Precondición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El producto está activo, no es obsoleto y dispone de ficha. </a:t>
                      </a:r>
                      <a:endParaRPr sz="2800" u="none" cap="none" strike="noStrike">
                        <a:latin typeface="Arial"/>
                        <a:ea typeface="Arial"/>
                        <a:cs typeface="Arial"/>
                        <a:sym typeface="Arial"/>
                      </a:endParaRPr>
                    </a:p>
                  </a:txBody>
                  <a:tcPr marT="63500" marB="63500" marR="63500" marL="63500"/>
                </a:tc>
              </a:tr>
              <a:tr h="1139575">
                <a:tc>
                  <a:txBody>
                    <a:bodyPr/>
                    <a:lstStyle/>
                    <a:p>
                      <a:pPr indent="0" lvl="0" marL="0" marR="0" rtl="0" algn="l">
                        <a:lnSpc>
                          <a:spcPct val="100000"/>
                        </a:lnSpc>
                        <a:spcBef>
                          <a:spcPts val="0"/>
                        </a:spcBef>
                        <a:spcAft>
                          <a:spcPts val="0"/>
                        </a:spcAft>
                        <a:buNone/>
                      </a:pPr>
                      <a:r>
                        <a:rPr lang="es-ES" sz="2800" u="none" cap="none" strike="noStrike"/>
                        <a:t>Postcondición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muestra la información del producto seleccionado </a:t>
                      </a:r>
                      <a:endParaRPr sz="2800" u="none" cap="none" strike="noStrike">
                        <a:latin typeface="Arial"/>
                        <a:ea typeface="Arial"/>
                        <a:cs typeface="Arial"/>
                        <a:sym typeface="Arial"/>
                      </a:endParaRPr>
                    </a:p>
                  </a:txBody>
                  <a:tcPr marT="63500" marB="63500" marR="63500" marL="63500"/>
                </a:tc>
              </a:tr>
            </a:tbl>
          </a:graphicData>
        </a:graphic>
      </p:graphicFrame>
      <p:sp>
        <p:nvSpPr>
          <p:cNvPr id="336" name="Google Shape;336;p21"/>
          <p:cNvSpPr/>
          <p:nvPr/>
        </p:nvSpPr>
        <p:spPr>
          <a:xfrm>
            <a:off x="11992815" y="7468534"/>
            <a:ext cx="9199749" cy="267765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normal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1. El usuario quiere consultar un producto.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2. El sistema muestra los productos disponibles.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3. El usuario selecciona el producto deseado. </a:t>
            </a:r>
            <a:endParaRPr b="0" i="1"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1" lang="es-ES" sz="2800" u="none" cap="none" strike="noStrike">
                <a:solidFill>
                  <a:schemeClr val="dk1"/>
                </a:solidFill>
                <a:latin typeface="Arial"/>
                <a:ea typeface="Arial"/>
                <a:cs typeface="Arial"/>
                <a:sym typeface="Arial"/>
              </a:rPr>
              <a:t>4. El sistema muestra la información del producto. </a:t>
            </a:r>
            <a:endParaRPr b="0" i="1"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1" lang="es-ES" sz="2800" u="none" cap="none" strike="noStrike">
                <a:solidFill>
                  <a:schemeClr val="dk1"/>
                </a:solidFill>
                <a:latin typeface="Arial"/>
                <a:ea typeface="Arial"/>
                <a:cs typeface="Arial"/>
                <a:sym typeface="Arial"/>
              </a:rPr>
              <a:t>Curso alternativo</a:t>
            </a:r>
            <a:endParaRPr b="0" i="1" sz="2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sp>
        <p:nvSpPr>
          <p:cNvPr id="341" name="Google Shape;341;p22"/>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342" name="Google Shape;342;p22"/>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3" name="Google Shape;343;p22"/>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344" name="Google Shape;344;p22"/>
          <p:cNvGraphicFramePr/>
          <p:nvPr/>
        </p:nvGraphicFramePr>
        <p:xfrm>
          <a:off x="2821919" y="613485"/>
          <a:ext cx="3000000" cy="3000000"/>
        </p:xfrm>
        <a:graphic>
          <a:graphicData uri="http://schemas.openxmlformats.org/drawingml/2006/table">
            <a:tbl>
              <a:tblPr>
                <a:noFill/>
                <a:tableStyleId>{3655144F-629A-4FCB-89D6-4CE1BBD24ADF}</a:tableStyleId>
              </a:tblPr>
              <a:tblGrid>
                <a:gridCol w="8647450"/>
                <a:gridCol w="8647450"/>
              </a:tblGrid>
              <a:tr h="705025">
                <a:tc>
                  <a:txBody>
                    <a:bodyPr/>
                    <a:lstStyle/>
                    <a:p>
                      <a:pPr indent="0" lvl="0" marL="0" marR="0" rtl="0" algn="l">
                        <a:lnSpc>
                          <a:spcPct val="100000"/>
                        </a:lnSpc>
                        <a:spcBef>
                          <a:spcPts val="0"/>
                        </a:spcBef>
                        <a:spcAft>
                          <a:spcPts val="0"/>
                        </a:spcAft>
                        <a:buNone/>
                      </a:pPr>
                      <a:r>
                        <a:rPr lang="es-ES" sz="2800" u="none" cap="none" strike="noStrike"/>
                        <a:t>Caso de uso</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Iniciar sesion </a:t>
                      </a:r>
                      <a:endParaRPr sz="2800" u="none" cap="none" strike="noStrike">
                        <a:latin typeface="Arial"/>
                        <a:ea typeface="Arial"/>
                        <a:cs typeface="Arial"/>
                        <a:sym typeface="Arial"/>
                      </a:endParaRPr>
                    </a:p>
                  </a:txBody>
                  <a:tcPr marT="63500" marB="63500" marR="63500" marL="63500"/>
                </a:tc>
              </a:tr>
              <a:tr h="705025">
                <a:tc>
                  <a:txBody>
                    <a:bodyPr/>
                    <a:lstStyle/>
                    <a:p>
                      <a:pPr indent="0" lvl="0" marL="0" marR="0" rtl="0" algn="l">
                        <a:lnSpc>
                          <a:spcPct val="100000"/>
                        </a:lnSpc>
                        <a:spcBef>
                          <a:spcPts val="0"/>
                        </a:spcBef>
                        <a:spcAft>
                          <a:spcPts val="0"/>
                        </a:spcAft>
                        <a:buNone/>
                      </a:pPr>
                      <a:r>
                        <a:rPr lang="es-ES" sz="2800" u="none" cap="none" strike="noStrike"/>
                        <a:t>Requisitos asociados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Tienda, registro de usuario </a:t>
                      </a:r>
                      <a:endParaRPr sz="2800" u="none" cap="none" strike="noStrike">
                        <a:latin typeface="Arial"/>
                        <a:ea typeface="Arial"/>
                        <a:cs typeface="Arial"/>
                        <a:sym typeface="Arial"/>
                      </a:endParaRPr>
                    </a:p>
                  </a:txBody>
                  <a:tcPr marT="63500" marB="63500" marR="63500" marL="63500"/>
                </a:tc>
              </a:tr>
              <a:tr h="705025">
                <a:tc>
                  <a:txBody>
                    <a:bodyPr/>
                    <a:lstStyle/>
                    <a:p>
                      <a:pPr indent="0" lvl="0" marL="0" marR="0" rtl="0" algn="l">
                        <a:lnSpc>
                          <a:spcPct val="100000"/>
                        </a:lnSpc>
                        <a:spcBef>
                          <a:spcPts val="0"/>
                        </a:spcBef>
                        <a:spcAft>
                          <a:spcPts val="0"/>
                        </a:spcAft>
                        <a:buNone/>
                      </a:pPr>
                      <a:r>
                        <a:rPr lang="es-ES" sz="2800" u="none" cap="none" strike="noStrike"/>
                        <a:t>Actor iniciador</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Cliente</a:t>
                      </a:r>
                      <a:endParaRPr sz="2800" u="none" cap="none" strike="noStrike">
                        <a:latin typeface="Arial"/>
                        <a:ea typeface="Arial"/>
                        <a:cs typeface="Arial"/>
                        <a:sym typeface="Arial"/>
                      </a:endParaRPr>
                    </a:p>
                  </a:txBody>
                  <a:tcPr marT="63500" marB="63500" marR="63500" marL="63500"/>
                </a:tc>
              </a:tr>
              <a:tr h="705025">
                <a:tc>
                  <a:txBody>
                    <a:bodyPr/>
                    <a:lstStyle/>
                    <a:p>
                      <a:pPr indent="0" lvl="0" marL="0" marR="0" rtl="0" algn="l">
                        <a:lnSpc>
                          <a:spcPct val="100000"/>
                        </a:lnSpc>
                        <a:spcBef>
                          <a:spcPts val="0"/>
                        </a:spcBef>
                        <a:spcAft>
                          <a:spcPts val="0"/>
                        </a:spcAft>
                        <a:buNone/>
                      </a:pPr>
                      <a:r>
                        <a:rPr lang="es-ES" sz="2800" u="none" cap="none" strike="noStrike"/>
                        <a:t>Descripción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El usuario inicia sesión en el sistema </a:t>
                      </a:r>
                      <a:endParaRPr sz="2800" u="none" cap="none" strike="noStrike">
                        <a:latin typeface="Arial"/>
                        <a:ea typeface="Arial"/>
                        <a:cs typeface="Arial"/>
                        <a:sym typeface="Arial"/>
                      </a:endParaRPr>
                    </a:p>
                  </a:txBody>
                  <a:tcPr marT="63500" marB="63500" marR="63500" marL="63500"/>
                </a:tc>
              </a:tr>
              <a:tr h="1121125">
                <a:tc>
                  <a:txBody>
                    <a:bodyPr/>
                    <a:lstStyle/>
                    <a:p>
                      <a:pPr indent="0" lvl="0" marL="0" marR="0" rtl="0" algn="l">
                        <a:lnSpc>
                          <a:spcPct val="100000"/>
                        </a:lnSpc>
                        <a:spcBef>
                          <a:spcPts val="0"/>
                        </a:spcBef>
                        <a:spcAft>
                          <a:spcPts val="0"/>
                        </a:spcAft>
                        <a:buNone/>
                      </a:pPr>
                      <a:r>
                        <a:rPr lang="es-ES" sz="2800" u="none" cap="none" strike="noStrike"/>
                        <a:t>Precondición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El visitante es identificado como cliente registrado de la tienda </a:t>
                      </a:r>
                      <a:endParaRPr sz="2800" u="none" cap="none" strike="noStrike">
                        <a:latin typeface="Arial"/>
                        <a:ea typeface="Arial"/>
                        <a:cs typeface="Arial"/>
                        <a:sym typeface="Arial"/>
                      </a:endParaRPr>
                    </a:p>
                  </a:txBody>
                  <a:tcPr marT="63500" marB="63500" marR="63500" marL="63500"/>
                </a:tc>
              </a:tr>
              <a:tr h="705025">
                <a:tc>
                  <a:txBody>
                    <a:bodyPr/>
                    <a:lstStyle/>
                    <a:p>
                      <a:pPr indent="0" lvl="0" marL="0" marR="0" rtl="0" algn="l">
                        <a:lnSpc>
                          <a:spcPct val="100000"/>
                        </a:lnSpc>
                        <a:spcBef>
                          <a:spcPts val="0"/>
                        </a:spcBef>
                        <a:spcAft>
                          <a:spcPts val="0"/>
                        </a:spcAft>
                        <a:buNone/>
                      </a:pPr>
                      <a:r>
                        <a:rPr lang="es-ES" sz="2800" u="none" cap="none" strike="noStrike"/>
                        <a:t>Postcondición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 </a:t>
                      </a:r>
                      <a:endParaRPr sz="2800" u="none" cap="none" strike="noStrike">
                        <a:latin typeface="Arial"/>
                        <a:ea typeface="Arial"/>
                        <a:cs typeface="Arial"/>
                        <a:sym typeface="Arial"/>
                      </a:endParaRPr>
                    </a:p>
                  </a:txBody>
                  <a:tcPr marT="63500" marB="63500" marR="63500" marL="63500"/>
                </a:tc>
              </a:tr>
            </a:tbl>
          </a:graphicData>
        </a:graphic>
      </p:graphicFrame>
      <p:sp>
        <p:nvSpPr>
          <p:cNvPr id="345" name="Google Shape;345;p22"/>
          <p:cNvSpPr/>
          <p:nvPr/>
        </p:nvSpPr>
        <p:spPr>
          <a:xfrm>
            <a:off x="2821919" y="5602734"/>
            <a:ext cx="17796860" cy="353943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normal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1. El usuario quiere identificarse en el sistema.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2. El sistema solicita el email del usuario y la contraseña.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3. El usuario introduce su email y contraseña.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4. El sistema valida los datos.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5. El sistema reconoce el usuario y recupera su información.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alternativo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2. Si no existe la cuenta o la contraseña es incorrecta, se muestra un mensaje de error y se vuelve al punto 3. </a:t>
            </a:r>
            <a:endParaRPr b="0" i="0" sz="2800" u="none" cap="none" strike="noStrike">
              <a:solidFill>
                <a:schemeClr val="dk1"/>
              </a:solidFill>
              <a:latin typeface="Arial"/>
              <a:ea typeface="Arial"/>
              <a:cs typeface="Arial"/>
              <a:sym typeface="Arial"/>
            </a:endParaRPr>
          </a:p>
        </p:txBody>
      </p:sp>
      <p:graphicFrame>
        <p:nvGraphicFramePr>
          <p:cNvPr id="346" name="Google Shape;346;p22"/>
          <p:cNvGraphicFramePr/>
          <p:nvPr/>
        </p:nvGraphicFramePr>
        <p:xfrm>
          <a:off x="2821919" y="9891954"/>
          <a:ext cx="3000000" cy="3000000"/>
        </p:xfrm>
        <a:graphic>
          <a:graphicData uri="http://schemas.openxmlformats.org/drawingml/2006/table">
            <a:tbl>
              <a:tblPr>
                <a:noFill/>
                <a:tableStyleId>{3655144F-629A-4FCB-89D6-4CE1BBD24ADF}</a:tableStyleId>
              </a:tblPr>
              <a:tblGrid>
                <a:gridCol w="8922450"/>
                <a:gridCol w="8614500"/>
              </a:tblGrid>
              <a:tr h="635025">
                <a:tc>
                  <a:txBody>
                    <a:bodyPr/>
                    <a:lstStyle/>
                    <a:p>
                      <a:pPr indent="0" lvl="0" marL="0" marR="0" rtl="0" algn="l">
                        <a:lnSpc>
                          <a:spcPct val="100000"/>
                        </a:lnSpc>
                        <a:spcBef>
                          <a:spcPts val="0"/>
                        </a:spcBef>
                        <a:spcAft>
                          <a:spcPts val="0"/>
                        </a:spcAft>
                        <a:buNone/>
                      </a:pPr>
                      <a:r>
                        <a:rPr lang="es-ES" sz="2800" u="none" cap="none" strike="noStrike"/>
                        <a:t>Caso de uso</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Cerrar sesión </a:t>
                      </a:r>
                      <a:endParaRPr sz="2800" u="none" cap="none" strike="noStrike">
                        <a:latin typeface="Arial"/>
                        <a:ea typeface="Arial"/>
                        <a:cs typeface="Arial"/>
                        <a:sym typeface="Arial"/>
                      </a:endParaRPr>
                    </a:p>
                  </a:txBody>
                  <a:tcPr marT="63500" marB="63500" marR="63500" marL="63500"/>
                </a:tc>
              </a:tr>
              <a:tr h="635025">
                <a:tc>
                  <a:txBody>
                    <a:bodyPr/>
                    <a:lstStyle/>
                    <a:p>
                      <a:pPr indent="0" lvl="0" marL="0" marR="0" rtl="0" algn="l">
                        <a:lnSpc>
                          <a:spcPct val="100000"/>
                        </a:lnSpc>
                        <a:spcBef>
                          <a:spcPts val="0"/>
                        </a:spcBef>
                        <a:spcAft>
                          <a:spcPts val="0"/>
                        </a:spcAft>
                        <a:buNone/>
                      </a:pPr>
                      <a:r>
                        <a:rPr lang="es-ES" sz="2800" u="none" cap="none" strike="noStrike"/>
                        <a:t>Requisitos asociados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Tienda, registro de usuario </a:t>
                      </a:r>
                      <a:endParaRPr sz="2800" u="none" cap="none" strike="noStrike">
                        <a:latin typeface="Arial"/>
                        <a:ea typeface="Arial"/>
                        <a:cs typeface="Arial"/>
                        <a:sym typeface="Arial"/>
                      </a:endParaRPr>
                    </a:p>
                  </a:txBody>
                  <a:tcPr marT="63500" marB="63500" marR="63500" marL="63500"/>
                </a:tc>
              </a:tr>
              <a:tr h="635025">
                <a:tc>
                  <a:txBody>
                    <a:bodyPr/>
                    <a:lstStyle/>
                    <a:p>
                      <a:pPr indent="0" lvl="0" marL="0" marR="0" rtl="0" algn="l">
                        <a:lnSpc>
                          <a:spcPct val="100000"/>
                        </a:lnSpc>
                        <a:spcBef>
                          <a:spcPts val="0"/>
                        </a:spcBef>
                        <a:spcAft>
                          <a:spcPts val="0"/>
                        </a:spcAft>
                        <a:buNone/>
                      </a:pPr>
                      <a:r>
                        <a:rPr lang="es-ES" sz="2800" u="none" cap="none" strike="noStrike"/>
                        <a:t>Actor iniciador</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Cliente</a:t>
                      </a:r>
                      <a:endParaRPr sz="2800" u="none" cap="none" strike="noStrike">
                        <a:latin typeface="Arial"/>
                        <a:ea typeface="Arial"/>
                        <a:cs typeface="Arial"/>
                        <a:sym typeface="Arial"/>
                      </a:endParaRPr>
                    </a:p>
                  </a:txBody>
                  <a:tcPr marT="63500" marB="63500" marR="63500" marL="63500"/>
                </a:tc>
              </a:tr>
              <a:tr h="635025">
                <a:tc>
                  <a:txBody>
                    <a:bodyPr/>
                    <a:lstStyle/>
                    <a:p>
                      <a:pPr indent="0" lvl="0" marL="0" marR="0" rtl="0" algn="l">
                        <a:lnSpc>
                          <a:spcPct val="100000"/>
                        </a:lnSpc>
                        <a:spcBef>
                          <a:spcPts val="0"/>
                        </a:spcBef>
                        <a:spcAft>
                          <a:spcPts val="0"/>
                        </a:spcAft>
                        <a:buNone/>
                      </a:pPr>
                      <a:r>
                        <a:rPr lang="es-ES" sz="2800" u="none" cap="none" strike="noStrike"/>
                        <a:t>Descripción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El cliente cierra sesión en el sistema</a:t>
                      </a:r>
                      <a:endParaRPr sz="2800" u="none" cap="none" strike="noStrike">
                        <a:latin typeface="Arial"/>
                        <a:ea typeface="Arial"/>
                        <a:cs typeface="Arial"/>
                        <a:sym typeface="Arial"/>
                      </a:endParaRPr>
                    </a:p>
                  </a:txBody>
                  <a:tcPr marT="63500" marB="63500" marR="63500" marL="63500"/>
                </a:tc>
              </a:tr>
              <a:tr h="635025">
                <a:tc>
                  <a:txBody>
                    <a:bodyPr/>
                    <a:lstStyle/>
                    <a:p>
                      <a:pPr indent="0" lvl="0" marL="0" marR="0" rtl="0" algn="l">
                        <a:lnSpc>
                          <a:spcPct val="100000"/>
                        </a:lnSpc>
                        <a:spcBef>
                          <a:spcPts val="0"/>
                        </a:spcBef>
                        <a:spcAft>
                          <a:spcPts val="0"/>
                        </a:spcAft>
                        <a:buNone/>
                      </a:pPr>
                      <a:r>
                        <a:rPr lang="es-ES" sz="2800" u="none" cap="none" strike="noStrike"/>
                        <a:t>Precondición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El cliente ha iniciado sesión</a:t>
                      </a:r>
                      <a:endParaRPr sz="2800" u="none" cap="none" strike="noStrike">
                        <a:latin typeface="Arial"/>
                        <a:ea typeface="Arial"/>
                        <a:cs typeface="Arial"/>
                        <a:sym typeface="Arial"/>
                      </a:endParaRPr>
                    </a:p>
                  </a:txBody>
                  <a:tcPr marT="63500" marB="63500" marR="63500" marL="63500"/>
                </a:tc>
              </a:tr>
              <a:tr h="1009800">
                <a:tc>
                  <a:txBody>
                    <a:bodyPr/>
                    <a:lstStyle/>
                    <a:p>
                      <a:pPr indent="0" lvl="0" marL="0" marR="0" rtl="0" algn="l">
                        <a:lnSpc>
                          <a:spcPct val="100000"/>
                        </a:lnSpc>
                        <a:spcBef>
                          <a:spcPts val="0"/>
                        </a:spcBef>
                        <a:spcAft>
                          <a:spcPts val="0"/>
                        </a:spcAft>
                        <a:buNone/>
                      </a:pPr>
                      <a:r>
                        <a:rPr lang="es-ES" sz="2800" u="none" cap="none" strike="noStrike"/>
                        <a:t>Postcondición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El usuario deja de ser identificado como cliente registrado de la tienda </a:t>
                      </a:r>
                      <a:endParaRPr sz="2800" u="none" cap="none" strike="noStrike">
                        <a:latin typeface="Arial"/>
                        <a:ea typeface="Arial"/>
                        <a:cs typeface="Arial"/>
                        <a:sym typeface="Arial"/>
                      </a:endParaRPr>
                    </a:p>
                  </a:txBody>
                  <a:tcPr marT="63500" marB="63500" marR="63500" marL="635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0" name="Shape 350"/>
        <p:cNvGrpSpPr/>
        <p:nvPr/>
      </p:nvGrpSpPr>
      <p:grpSpPr>
        <a:xfrm>
          <a:off x="0" y="0"/>
          <a:ext cx="0" cy="0"/>
          <a:chOff x="0" y="0"/>
          <a:chExt cx="0" cy="0"/>
        </a:xfrm>
      </p:grpSpPr>
      <p:sp>
        <p:nvSpPr>
          <p:cNvPr id="351" name="Google Shape;351;p23"/>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352" name="Google Shape;352;p23"/>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3" name="Google Shape;353;p23"/>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4" name="Google Shape;354;p23"/>
          <p:cNvSpPr/>
          <p:nvPr/>
        </p:nvSpPr>
        <p:spPr>
          <a:xfrm>
            <a:off x="2438400" y="591006"/>
            <a:ext cx="12192000"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Curso normal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1. El usuario quiere cerrar sesión en el sistema</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2. El sistema pide al usuario que confirme la acción.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3. El usuario confirma.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4. El sistema cierra la sesión del cliente.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Curso alternativo </a:t>
            </a:r>
            <a:endParaRPr b="0" i="0" sz="2800" u="none" cap="none" strike="noStrike">
              <a:solidFill>
                <a:srgbClr val="000000"/>
              </a:solidFill>
              <a:latin typeface="Arial"/>
              <a:ea typeface="Arial"/>
              <a:cs typeface="Arial"/>
              <a:sym typeface="Arial"/>
            </a:endParaRPr>
          </a:p>
        </p:txBody>
      </p:sp>
      <p:graphicFrame>
        <p:nvGraphicFramePr>
          <p:cNvPr id="355" name="Google Shape;355;p23"/>
          <p:cNvGraphicFramePr/>
          <p:nvPr/>
        </p:nvGraphicFramePr>
        <p:xfrm>
          <a:off x="2438400" y="4159785"/>
          <a:ext cx="3000000" cy="3000000"/>
        </p:xfrm>
        <a:graphic>
          <a:graphicData uri="http://schemas.openxmlformats.org/drawingml/2006/table">
            <a:tbl>
              <a:tblPr>
                <a:noFill/>
                <a:tableStyleId>{3655144F-629A-4FCB-89D6-4CE1BBD24ADF}</a:tableStyleId>
              </a:tblPr>
              <a:tblGrid>
                <a:gridCol w="9050850"/>
                <a:gridCol w="9050850"/>
              </a:tblGrid>
              <a:tr h="355600">
                <a:tc>
                  <a:txBody>
                    <a:bodyPr/>
                    <a:lstStyle/>
                    <a:p>
                      <a:pPr indent="0" lvl="0" marL="0" marR="0" rtl="0" algn="l">
                        <a:lnSpc>
                          <a:spcPct val="100000"/>
                        </a:lnSpc>
                        <a:spcBef>
                          <a:spcPts val="0"/>
                        </a:spcBef>
                        <a:spcAft>
                          <a:spcPts val="0"/>
                        </a:spcAft>
                        <a:buNone/>
                      </a:pPr>
                      <a:r>
                        <a:rPr lang="es-ES" sz="2800" u="none" cap="none" strike="noStrike"/>
                        <a:t>Caso de uso</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Consulta productos</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Requisitos asociados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Admin, productos</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Actor iniciador</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Administrador </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Descripción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Consulta de los datos de un producto</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Precondición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El administrador ha iniciado sesión El producto existe en el sistema </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Postcondición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Los datos del producto son mostrados por pantalla </a:t>
                      </a:r>
                      <a:endParaRPr sz="2800" u="none" cap="none" strike="noStrike">
                        <a:latin typeface="Arial"/>
                        <a:ea typeface="Arial"/>
                        <a:cs typeface="Arial"/>
                        <a:sym typeface="Arial"/>
                      </a:endParaRPr>
                    </a:p>
                  </a:txBody>
                  <a:tcPr marT="63500" marB="63500" marR="63500" marL="63500"/>
                </a:tc>
              </a:tr>
            </a:tbl>
          </a:graphicData>
        </a:graphic>
      </p:graphicFrame>
      <p:sp>
        <p:nvSpPr>
          <p:cNvPr id="356" name="Google Shape;356;p23"/>
          <p:cNvSpPr/>
          <p:nvPr/>
        </p:nvSpPr>
        <p:spPr>
          <a:xfrm>
            <a:off x="2438400" y="8799948"/>
            <a:ext cx="10083210" cy="310854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normal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1. El administrador quiere consultar los datos de un producto.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2. El sistema muestra todas los productos existentes.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3. El administrador selecciona el producto deseado.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4. El sistema muestra los datos del producto.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alternativo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0" name="Shape 360"/>
        <p:cNvGrpSpPr/>
        <p:nvPr/>
      </p:nvGrpSpPr>
      <p:grpSpPr>
        <a:xfrm>
          <a:off x="0" y="0"/>
          <a:ext cx="0" cy="0"/>
          <a:chOff x="0" y="0"/>
          <a:chExt cx="0" cy="0"/>
        </a:xfrm>
      </p:grpSpPr>
      <p:sp>
        <p:nvSpPr>
          <p:cNvPr id="361" name="Google Shape;361;p24"/>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362" name="Google Shape;362;p24"/>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3" name="Google Shape;363;p24"/>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aphicFrame>
        <p:nvGraphicFramePr>
          <p:cNvPr id="364" name="Google Shape;364;p24"/>
          <p:cNvGraphicFramePr/>
          <p:nvPr/>
        </p:nvGraphicFramePr>
        <p:xfrm>
          <a:off x="2983286" y="753334"/>
          <a:ext cx="3000000" cy="3000000"/>
        </p:xfrm>
        <a:graphic>
          <a:graphicData uri="http://schemas.openxmlformats.org/drawingml/2006/table">
            <a:tbl>
              <a:tblPr>
                <a:noFill/>
                <a:tableStyleId>{3655144F-629A-4FCB-89D6-4CE1BBD24ADF}</a:tableStyleId>
              </a:tblPr>
              <a:tblGrid>
                <a:gridCol w="7921300"/>
                <a:gridCol w="7921300"/>
              </a:tblGrid>
              <a:tr h="355600">
                <a:tc>
                  <a:txBody>
                    <a:bodyPr/>
                    <a:lstStyle/>
                    <a:p>
                      <a:pPr indent="0" lvl="0" marL="0" marR="0" rtl="0" algn="l">
                        <a:lnSpc>
                          <a:spcPct val="100000"/>
                        </a:lnSpc>
                        <a:spcBef>
                          <a:spcPts val="0"/>
                        </a:spcBef>
                        <a:spcAft>
                          <a:spcPts val="0"/>
                        </a:spcAft>
                        <a:buNone/>
                      </a:pPr>
                      <a:r>
                        <a:rPr lang="es-ES" sz="2800" u="none" cap="none" strike="noStrike"/>
                        <a:t>Caso de uso</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Modificación productos </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Requisitos asociados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Admin, productos</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Actor iniciador</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Administrador </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Descripción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Modificación de los datos de un producto</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Precondición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El administrador ha iniciado sesión El producto existe en el sistema </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Postcondición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Los datos del producto quedan actualizados en el sistema </a:t>
                      </a:r>
                      <a:endParaRPr sz="2800" u="none" cap="none" strike="noStrike">
                        <a:latin typeface="Arial"/>
                        <a:ea typeface="Arial"/>
                        <a:cs typeface="Arial"/>
                        <a:sym typeface="Arial"/>
                      </a:endParaRPr>
                    </a:p>
                  </a:txBody>
                  <a:tcPr marT="63500" marB="63500" marR="63500" marL="63500"/>
                </a:tc>
              </a:tr>
            </a:tbl>
          </a:graphicData>
        </a:graphic>
      </p:graphicFrame>
      <p:sp>
        <p:nvSpPr>
          <p:cNvPr id="365" name="Google Shape;365;p24"/>
          <p:cNvSpPr/>
          <p:nvPr/>
        </p:nvSpPr>
        <p:spPr>
          <a:xfrm>
            <a:off x="2983286" y="5227759"/>
            <a:ext cx="18699350" cy="310854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normal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1. El administrador quiere modificar los datos de un producto.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2. El administrador modifica los datos (Nombre, Descripción, Precio, Términos del vocabulario, Imagen, Fabricante).</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3. El sistema valida los nuevos datos.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4. El sistema registra los cambios introducidos en el producto.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Curso alternativo </a:t>
            </a:r>
            <a:endParaRPr b="0" i="0" sz="2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Arial"/>
              <a:buNone/>
            </a:pPr>
            <a:r>
              <a:rPr b="0" i="0" lang="es-ES" sz="2800" u="none" cap="none" strike="noStrike">
                <a:solidFill>
                  <a:schemeClr val="dk1"/>
                </a:solidFill>
                <a:latin typeface="Arial"/>
                <a:ea typeface="Arial"/>
                <a:cs typeface="Arial"/>
                <a:sym typeface="Arial"/>
              </a:rPr>
              <a:t>4. Si alguno de los datos introducidos no es válido, se muestra un mensaje de error y se vuelve al punto 3. </a:t>
            </a:r>
            <a:endParaRPr b="0" i="0" sz="2800" u="none" cap="none" strike="noStrike">
              <a:solidFill>
                <a:schemeClr val="dk1"/>
              </a:solidFill>
              <a:latin typeface="Arial"/>
              <a:ea typeface="Arial"/>
              <a:cs typeface="Arial"/>
              <a:sym typeface="Arial"/>
            </a:endParaRPr>
          </a:p>
        </p:txBody>
      </p:sp>
      <p:graphicFrame>
        <p:nvGraphicFramePr>
          <p:cNvPr id="366" name="Google Shape;366;p24"/>
          <p:cNvGraphicFramePr/>
          <p:nvPr/>
        </p:nvGraphicFramePr>
        <p:xfrm>
          <a:off x="2983286" y="9772393"/>
          <a:ext cx="3000000" cy="3000000"/>
        </p:xfrm>
        <a:graphic>
          <a:graphicData uri="http://schemas.openxmlformats.org/drawingml/2006/table">
            <a:tbl>
              <a:tblPr>
                <a:noFill/>
                <a:tableStyleId>{3655144F-629A-4FCB-89D6-4CE1BBD24ADF}</a:tableStyleId>
              </a:tblPr>
              <a:tblGrid>
                <a:gridCol w="8123000"/>
                <a:gridCol w="8123000"/>
              </a:tblGrid>
              <a:tr h="355600">
                <a:tc>
                  <a:txBody>
                    <a:bodyPr/>
                    <a:lstStyle/>
                    <a:p>
                      <a:pPr indent="0" lvl="0" marL="0" marR="0" rtl="0" algn="l">
                        <a:lnSpc>
                          <a:spcPct val="100000"/>
                        </a:lnSpc>
                        <a:spcBef>
                          <a:spcPts val="0"/>
                        </a:spcBef>
                        <a:spcAft>
                          <a:spcPts val="0"/>
                        </a:spcAft>
                        <a:buNone/>
                      </a:pPr>
                      <a:r>
                        <a:rPr lang="es-ES" sz="2800" u="none" cap="none" strike="noStrike"/>
                        <a:t>Caso de uso</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Agrupar producto</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Requisitos asociados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Admin, agrupaciones</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Actor iniciador</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Administrador </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Descripción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Inserción de un producto dentro de una agrupación </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Precondición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El administrador ha iniciado sesión El producto no pertenece a la agrupación </a:t>
                      </a:r>
                      <a:endParaRPr sz="2800" u="none" cap="none" strike="noStrike">
                        <a:latin typeface="Arial"/>
                        <a:ea typeface="Arial"/>
                        <a:cs typeface="Arial"/>
                        <a:sym typeface="Arial"/>
                      </a:endParaRPr>
                    </a:p>
                  </a:txBody>
                  <a:tcPr marT="63500" marB="63500" marR="63500" marL="63500"/>
                </a:tc>
              </a:tr>
              <a:tr h="355600">
                <a:tc>
                  <a:txBody>
                    <a:bodyPr/>
                    <a:lstStyle/>
                    <a:p>
                      <a:pPr indent="0" lvl="0" marL="0" marR="0" rtl="0" algn="l">
                        <a:lnSpc>
                          <a:spcPct val="100000"/>
                        </a:lnSpc>
                        <a:spcBef>
                          <a:spcPts val="0"/>
                        </a:spcBef>
                        <a:spcAft>
                          <a:spcPts val="0"/>
                        </a:spcAft>
                        <a:buNone/>
                      </a:pPr>
                      <a:r>
                        <a:rPr lang="es-ES" sz="2800" u="none" cap="none" strike="noStrike"/>
                        <a:t>Postcondición </a:t>
                      </a:r>
                      <a:endParaRPr sz="28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800" u="none" cap="none" strike="noStrike"/>
                        <a:t>Se registra la inserción del producto en la agrupación </a:t>
                      </a:r>
                      <a:endParaRPr sz="2800" u="none" cap="none" strike="noStrike">
                        <a:latin typeface="Arial"/>
                        <a:ea typeface="Arial"/>
                        <a:cs typeface="Arial"/>
                        <a:sym typeface="Arial"/>
                      </a:endParaRPr>
                    </a:p>
                  </a:txBody>
                  <a:tcPr marT="63500" marB="63500" marR="63500" marL="635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D5E6"/>
        </a:solidFill>
      </p:bgPr>
    </p:bg>
    <p:spTree>
      <p:nvGrpSpPr>
        <p:cNvPr id="56" name="Shape 56"/>
        <p:cNvGrpSpPr/>
        <p:nvPr/>
      </p:nvGrpSpPr>
      <p:grpSpPr>
        <a:xfrm>
          <a:off x="0" y="0"/>
          <a:ext cx="0" cy="0"/>
          <a:chOff x="0" y="0"/>
          <a:chExt cx="0" cy="0"/>
        </a:xfrm>
      </p:grpSpPr>
      <p:sp>
        <p:nvSpPr>
          <p:cNvPr id="57" name="Google Shape;57;g1379cade216_3_5"/>
          <p:cNvSpPr txBox="1"/>
          <p:nvPr/>
        </p:nvSpPr>
        <p:spPr>
          <a:xfrm>
            <a:off x="8767175" y="1856850"/>
            <a:ext cx="81327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8000">
                <a:latin typeface="Helvetica Neue"/>
                <a:ea typeface="Helvetica Neue"/>
                <a:cs typeface="Helvetica Neue"/>
                <a:sym typeface="Helvetica Neue"/>
              </a:rPr>
              <a:t>OBJETIVOS</a:t>
            </a:r>
            <a:endParaRPr sz="8000">
              <a:latin typeface="Helvetica Neue"/>
              <a:ea typeface="Helvetica Neue"/>
              <a:cs typeface="Helvetica Neue"/>
              <a:sym typeface="Helvetica Neue"/>
            </a:endParaRPr>
          </a:p>
        </p:txBody>
      </p:sp>
      <p:sp>
        <p:nvSpPr>
          <p:cNvPr id="58" name="Google Shape;58;g1379cade216_3_5"/>
          <p:cNvSpPr txBox="1"/>
          <p:nvPr/>
        </p:nvSpPr>
        <p:spPr>
          <a:xfrm>
            <a:off x="1598325" y="5829100"/>
            <a:ext cx="9989400" cy="4556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s-ES" sz="3200">
                <a:solidFill>
                  <a:schemeClr val="dk1"/>
                </a:solidFill>
              </a:rPr>
              <a:t> General</a:t>
            </a:r>
            <a:endParaRPr sz="3200">
              <a:solidFill>
                <a:schemeClr val="dk1"/>
              </a:solidFill>
            </a:endParaRPr>
          </a:p>
          <a:p>
            <a:pPr indent="0" lvl="0" marL="0" rtl="0" algn="just">
              <a:spcBef>
                <a:spcPts val="0"/>
              </a:spcBef>
              <a:spcAft>
                <a:spcPts val="0"/>
              </a:spcAft>
              <a:buNone/>
            </a:pPr>
            <a:br>
              <a:rPr lang="es-ES" sz="3200">
                <a:solidFill>
                  <a:schemeClr val="dk1"/>
                </a:solidFill>
              </a:rPr>
            </a:br>
            <a:r>
              <a:rPr lang="es-ES" sz="3200">
                <a:solidFill>
                  <a:schemeClr val="dk1"/>
                </a:solidFill>
              </a:rPr>
              <a:t>Crear un sistema de información por medio de un sitio web que simule un carrito de compras para la tienda de instrumentos musicales, que permita un modelo de ventas online y asuvez, con la opción  llevar un inventario en la web mediante una interfaz fácil de utilizar y que cuente con un manual para el cliente.</a:t>
            </a:r>
            <a:endParaRPr sz="3200">
              <a:solidFill>
                <a:schemeClr val="dk1"/>
              </a:solidFill>
            </a:endParaRPr>
          </a:p>
          <a:p>
            <a:pPr indent="0" lvl="0" marL="0" rtl="0" algn="l">
              <a:spcBef>
                <a:spcPts val="0"/>
              </a:spcBef>
              <a:spcAft>
                <a:spcPts val="0"/>
              </a:spcAft>
              <a:buNone/>
            </a:pPr>
            <a:br>
              <a:rPr lang="es-ES">
                <a:solidFill>
                  <a:schemeClr val="dk1"/>
                </a:solidFill>
              </a:rPr>
            </a:br>
            <a:endParaRPr/>
          </a:p>
        </p:txBody>
      </p:sp>
      <p:sp>
        <p:nvSpPr>
          <p:cNvPr id="59" name="Google Shape;59;g1379cade216_3_5"/>
          <p:cNvSpPr txBox="1"/>
          <p:nvPr/>
        </p:nvSpPr>
        <p:spPr>
          <a:xfrm>
            <a:off x="15007225" y="5182350"/>
            <a:ext cx="7251600" cy="658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200">
                <a:solidFill>
                  <a:schemeClr val="dk1"/>
                </a:solidFill>
              </a:rPr>
              <a:t>Objetivos Específicos</a:t>
            </a:r>
            <a:endParaRPr sz="3200">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Crear sitio web</a:t>
            </a:r>
            <a:endParaRPr>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Crear carro de compras</a:t>
            </a:r>
            <a:endParaRPr>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Ingresar al sistema (Loguearse)</a:t>
            </a:r>
            <a:endParaRPr>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Crear usuario</a:t>
            </a:r>
            <a:endParaRPr>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Recuperar contraseña</a:t>
            </a:r>
            <a:endParaRPr>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ingresar administrador</a:t>
            </a:r>
            <a:endParaRPr>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ingresar cliente </a:t>
            </a:r>
            <a:endParaRPr>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visualizar productos</a:t>
            </a:r>
            <a:endParaRPr>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Sistema para dar un mejor servicio al cliente</a:t>
            </a:r>
            <a:endParaRPr>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Botón de Chat Whatsapp</a:t>
            </a:r>
            <a:endParaRPr sz="3200">
              <a:solidFill>
                <a:schemeClr val="dk1"/>
              </a:solidFill>
            </a:endParaRPr>
          </a:p>
          <a:p>
            <a:pPr indent="-203200" lvl="0" marL="0" rtl="0" algn="l">
              <a:spcBef>
                <a:spcPts val="0"/>
              </a:spcBef>
              <a:spcAft>
                <a:spcPts val="0"/>
              </a:spcAft>
              <a:buClr>
                <a:schemeClr val="dk1"/>
              </a:buClr>
              <a:buSzPts val="3200"/>
              <a:buChar char="•"/>
            </a:pPr>
            <a:r>
              <a:rPr lang="es-ES" sz="3200">
                <a:solidFill>
                  <a:schemeClr val="dk1"/>
                </a:solidFill>
              </a:rPr>
              <a:t>Botón de búsqueda</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25"/>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372" name="Google Shape;372;p25"/>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3" name="Google Shape;373;p25"/>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4" name="Google Shape;374;p25"/>
          <p:cNvSpPr/>
          <p:nvPr/>
        </p:nvSpPr>
        <p:spPr>
          <a:xfrm>
            <a:off x="2492188" y="861095"/>
            <a:ext cx="121920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Curso normal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1. El administrador quiere añadir un producto en una agrupación.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2. El sistema muestra los productos que todavía no pertenecen a la agrupación. 3. El administrador selecciona el producto y le cambia el término de la categoría.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4. El sistema añade el producto en la nueva categoría y registra los cambios.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Curso alternativo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8" name="Shape 378"/>
        <p:cNvGrpSpPr/>
        <p:nvPr/>
      </p:nvGrpSpPr>
      <p:grpSpPr>
        <a:xfrm>
          <a:off x="0" y="0"/>
          <a:ext cx="0" cy="0"/>
          <a:chOff x="0" y="0"/>
          <a:chExt cx="0" cy="0"/>
        </a:xfrm>
      </p:grpSpPr>
      <p:sp>
        <p:nvSpPr>
          <p:cNvPr id="379" name="Google Shape;379;p26"/>
          <p:cNvSpPr txBox="1"/>
          <p:nvPr/>
        </p:nvSpPr>
        <p:spPr>
          <a:xfrm>
            <a:off x="21337664" y="14076946"/>
            <a:ext cx="1674420" cy="102984"/>
          </a:xfrm>
          <a:prstGeom prst="rect">
            <a:avLst/>
          </a:prstGeom>
          <a:noFill/>
          <a:ln>
            <a:noFill/>
          </a:ln>
        </p:spPr>
        <p:txBody>
          <a:bodyPr anchorCtr="0" anchor="ctr" bIns="71425" lIns="71425" spcFirstLastPara="1" rIns="71425" wrap="square" tIns="71425">
            <a:noAutofit/>
          </a:bodyPr>
          <a:lstStyle/>
          <a:p>
            <a:pPr indent="0" lvl="0" marL="0" marR="0" rtl="0" algn="ctr">
              <a:lnSpc>
                <a:spcPct val="100000"/>
              </a:lnSpc>
              <a:spcBef>
                <a:spcPts val="0"/>
              </a:spcBef>
              <a:spcAft>
                <a:spcPts val="0"/>
              </a:spcAft>
              <a:buClr>
                <a:schemeClr val="dk2"/>
              </a:buClr>
              <a:buSzPts val="2800"/>
              <a:buFont typeface="Helvetica Neue"/>
              <a:buNone/>
            </a:pPr>
            <a:r>
              <a:t/>
            </a:r>
            <a:endParaRPr b="0" i="0" sz="1400" u="none" cap="none" strike="noStrike">
              <a:solidFill>
                <a:srgbClr val="000000"/>
              </a:solidFill>
              <a:latin typeface="Arial"/>
              <a:ea typeface="Arial"/>
              <a:cs typeface="Arial"/>
              <a:sym typeface="Arial"/>
            </a:endParaRPr>
          </a:p>
        </p:txBody>
      </p:sp>
      <p:sp>
        <p:nvSpPr>
          <p:cNvPr id="380" name="Google Shape;380;p26"/>
          <p:cNvSpPr/>
          <p:nvPr/>
        </p:nvSpPr>
        <p:spPr>
          <a:xfrm>
            <a:off x="9145664" y="7451625"/>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1" name="Google Shape;381;p26"/>
          <p:cNvSpPr/>
          <p:nvPr/>
        </p:nvSpPr>
        <p:spPr>
          <a:xfrm>
            <a:off x="21700834" y="7372449"/>
            <a:ext cx="184731" cy="30777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D5E6"/>
        </a:solidFill>
      </p:bgPr>
    </p:bg>
    <p:spTree>
      <p:nvGrpSpPr>
        <p:cNvPr id="63" name="Shape 63"/>
        <p:cNvGrpSpPr/>
        <p:nvPr/>
      </p:nvGrpSpPr>
      <p:grpSpPr>
        <a:xfrm>
          <a:off x="0" y="0"/>
          <a:ext cx="0" cy="0"/>
          <a:chOff x="0" y="0"/>
          <a:chExt cx="0" cy="0"/>
        </a:xfrm>
      </p:grpSpPr>
      <p:sp>
        <p:nvSpPr>
          <p:cNvPr id="64" name="Google Shape;64;g1379cade216_3_16"/>
          <p:cNvSpPr txBox="1"/>
          <p:nvPr/>
        </p:nvSpPr>
        <p:spPr>
          <a:xfrm>
            <a:off x="8602625" y="2091925"/>
            <a:ext cx="10436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8400">
                <a:latin typeface="Helvetica Neue"/>
                <a:ea typeface="Helvetica Neue"/>
                <a:cs typeface="Helvetica Neue"/>
                <a:sym typeface="Helvetica Neue"/>
              </a:rPr>
              <a:t>ALCANCE</a:t>
            </a:r>
            <a:endParaRPr sz="8400">
              <a:latin typeface="Helvetica Neue"/>
              <a:ea typeface="Helvetica Neue"/>
              <a:cs typeface="Helvetica Neue"/>
              <a:sym typeface="Helvetica Neue"/>
            </a:endParaRPr>
          </a:p>
        </p:txBody>
      </p:sp>
      <p:sp>
        <p:nvSpPr>
          <p:cNvPr id="65" name="Google Shape;65;g1379cade216_3_16"/>
          <p:cNvSpPr txBox="1"/>
          <p:nvPr/>
        </p:nvSpPr>
        <p:spPr>
          <a:xfrm>
            <a:off x="5337275" y="7145375"/>
            <a:ext cx="14359500" cy="3155400"/>
          </a:xfrm>
          <a:prstGeom prst="rect">
            <a:avLst/>
          </a:prstGeom>
          <a:noFill/>
          <a:ln>
            <a:noFill/>
          </a:ln>
        </p:spPr>
        <p:txBody>
          <a:bodyPr anchorCtr="0" anchor="t" bIns="91425" lIns="91425" spcFirstLastPara="1" rIns="91425" wrap="square" tIns="91425">
            <a:spAutoFit/>
          </a:bodyPr>
          <a:lstStyle/>
          <a:p>
            <a:pPr indent="0" lvl="0" marL="0" rtl="0" algn="l">
              <a:lnSpc>
                <a:spcPct val="127500"/>
              </a:lnSpc>
              <a:spcBef>
                <a:spcPts val="0"/>
              </a:spcBef>
              <a:spcAft>
                <a:spcPts val="0"/>
              </a:spcAft>
              <a:buNone/>
            </a:pPr>
            <a:r>
              <a:rPr lang="es-ES" sz="4000">
                <a:solidFill>
                  <a:schemeClr val="dk1"/>
                </a:solidFill>
              </a:rPr>
              <a:t>Esta Especificación está dirigida al cliente para continuar con el desarrollo del aplicativo de ventas web y para profundizar en la automatización de este, tiene como objetivo gestionar los procesos de venas del cliente y visualizar sus productos </a:t>
            </a:r>
            <a:endParaRPr sz="40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D5E6"/>
        </a:solidFill>
      </p:bgPr>
    </p:bg>
    <p:spTree>
      <p:nvGrpSpPr>
        <p:cNvPr id="69" name="Shape 69"/>
        <p:cNvGrpSpPr/>
        <p:nvPr/>
      </p:nvGrpSpPr>
      <p:grpSpPr>
        <a:xfrm>
          <a:off x="0" y="0"/>
          <a:ext cx="0" cy="0"/>
          <a:chOff x="0" y="0"/>
          <a:chExt cx="0" cy="0"/>
        </a:xfrm>
      </p:grpSpPr>
      <p:sp>
        <p:nvSpPr>
          <p:cNvPr id="70" name="Google Shape;70;g137908ecc01_0_4"/>
          <p:cNvSpPr txBox="1"/>
          <p:nvPr/>
        </p:nvSpPr>
        <p:spPr>
          <a:xfrm>
            <a:off x="8602625" y="2091925"/>
            <a:ext cx="104361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8400">
                <a:latin typeface="Helvetica Neue"/>
                <a:ea typeface="Helvetica Neue"/>
                <a:cs typeface="Helvetica Neue"/>
                <a:sym typeface="Helvetica Neue"/>
              </a:rPr>
              <a:t>Justificación</a:t>
            </a:r>
            <a:endParaRPr sz="8400">
              <a:latin typeface="Helvetica Neue"/>
              <a:ea typeface="Helvetica Neue"/>
              <a:cs typeface="Helvetica Neue"/>
              <a:sym typeface="Helvetica Neue"/>
            </a:endParaRPr>
          </a:p>
        </p:txBody>
      </p:sp>
      <p:sp>
        <p:nvSpPr>
          <p:cNvPr id="71" name="Google Shape;71;g137908ecc01_0_4"/>
          <p:cNvSpPr txBox="1"/>
          <p:nvPr/>
        </p:nvSpPr>
        <p:spPr>
          <a:xfrm>
            <a:off x="4272050" y="6310475"/>
            <a:ext cx="14359500" cy="646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s-ES" sz="3200">
                <a:solidFill>
                  <a:schemeClr val="dk1"/>
                </a:solidFill>
              </a:rPr>
              <a:t>El proyecto se realiza con el fin de dar  un mayor margen de ganancias a nuestro cliente de la tienda mediante la creación de este sitio web con el cual podrá brindar una manera más fácil de vender sus productos, con la implementación de este sitio web se reducirían los tiempos de compra tanto para el cliente como para el futuro comprador ya que lo podría hacer desde su casa, así mismo la web tendría una mayor visibilidad reduciendo los costos de publicidad. El grupo selecciona este proyecto debido a que considera que como sociedad se debe promover el arte y la cultura, con este proyecto le estamos dando visibilidad a la música y a futuros entusiastas que lleguen a comprar su primer instrumento por la web.</a:t>
            </a:r>
            <a:endParaRPr sz="3200">
              <a:solidFill>
                <a:schemeClr val="dk1"/>
              </a:solidFill>
            </a:endParaRPr>
          </a:p>
          <a:p>
            <a:pPr indent="0" lvl="0" marL="0" rtl="0" algn="l">
              <a:lnSpc>
                <a:spcPct val="127500"/>
              </a:lnSpc>
              <a:spcBef>
                <a:spcPts val="0"/>
              </a:spcBef>
              <a:spcAft>
                <a:spcPts val="0"/>
              </a:spcAft>
              <a:buNone/>
            </a:pPr>
            <a:r>
              <a:t/>
            </a:r>
            <a:endParaRPr sz="4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D5E6"/>
        </a:solidFill>
      </p:bgPr>
    </p:bg>
    <p:spTree>
      <p:nvGrpSpPr>
        <p:cNvPr id="75" name="Shape 75"/>
        <p:cNvGrpSpPr/>
        <p:nvPr/>
      </p:nvGrpSpPr>
      <p:grpSpPr>
        <a:xfrm>
          <a:off x="0" y="0"/>
          <a:ext cx="0" cy="0"/>
          <a:chOff x="0" y="0"/>
          <a:chExt cx="0" cy="0"/>
        </a:xfrm>
      </p:grpSpPr>
      <p:sp>
        <p:nvSpPr>
          <p:cNvPr id="76" name="Google Shape;76;g1379cade216_3_33"/>
          <p:cNvSpPr txBox="1"/>
          <p:nvPr/>
        </p:nvSpPr>
        <p:spPr>
          <a:xfrm>
            <a:off x="9354775" y="1645325"/>
            <a:ext cx="7027800" cy="130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7300">
                <a:latin typeface="Helvetica Neue"/>
                <a:ea typeface="Helvetica Neue"/>
                <a:cs typeface="Helvetica Neue"/>
                <a:sym typeface="Helvetica Neue"/>
              </a:rPr>
              <a:t>LOGOTIPO</a:t>
            </a:r>
            <a:endParaRPr sz="7300">
              <a:latin typeface="Helvetica Neue"/>
              <a:ea typeface="Helvetica Neue"/>
              <a:cs typeface="Helvetica Neue"/>
              <a:sym typeface="Helvetica Neue"/>
            </a:endParaRPr>
          </a:p>
        </p:txBody>
      </p:sp>
      <p:pic>
        <p:nvPicPr>
          <p:cNvPr id="77" name="Google Shape;77;g1379cade216_3_33"/>
          <p:cNvPicPr preferRelativeResize="0"/>
          <p:nvPr/>
        </p:nvPicPr>
        <p:blipFill rotWithShape="1">
          <a:blip r:embed="rId3">
            <a:alphaModFix/>
          </a:blip>
          <a:srcRect b="0" l="0" r="0" t="0"/>
          <a:stretch/>
        </p:blipFill>
        <p:spPr>
          <a:xfrm>
            <a:off x="6504374" y="4931700"/>
            <a:ext cx="12728600" cy="7715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AD5E6"/>
        </a:solidFill>
      </p:bgPr>
    </p:bg>
    <p:spTree>
      <p:nvGrpSpPr>
        <p:cNvPr id="81" name="Shape 81"/>
        <p:cNvGrpSpPr/>
        <p:nvPr/>
      </p:nvGrpSpPr>
      <p:grpSpPr>
        <a:xfrm>
          <a:off x="0" y="0"/>
          <a:ext cx="0" cy="0"/>
          <a:chOff x="0" y="0"/>
          <a:chExt cx="0" cy="0"/>
        </a:xfrm>
      </p:grpSpPr>
      <p:sp>
        <p:nvSpPr>
          <p:cNvPr id="82" name="Google Shape;82;g1379cade216_3_23"/>
          <p:cNvSpPr txBox="1"/>
          <p:nvPr/>
        </p:nvSpPr>
        <p:spPr>
          <a:xfrm>
            <a:off x="8837675" y="2279925"/>
            <a:ext cx="6628200" cy="136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7700">
                <a:latin typeface="Helvetica Neue"/>
                <a:ea typeface="Helvetica Neue"/>
                <a:cs typeface="Helvetica Neue"/>
                <a:sym typeface="Helvetica Neue"/>
              </a:rPr>
              <a:t>SLOGAN</a:t>
            </a:r>
            <a:endParaRPr sz="8200">
              <a:latin typeface="Helvetica Neue"/>
              <a:ea typeface="Helvetica Neue"/>
              <a:cs typeface="Helvetica Neue"/>
              <a:sym typeface="Helvetica Neue"/>
            </a:endParaRPr>
          </a:p>
        </p:txBody>
      </p:sp>
      <p:pic>
        <p:nvPicPr>
          <p:cNvPr id="83" name="Google Shape;83;g1379cade216_3_23"/>
          <p:cNvPicPr preferRelativeResize="0"/>
          <p:nvPr/>
        </p:nvPicPr>
        <p:blipFill>
          <a:blip r:embed="rId3">
            <a:alphaModFix/>
          </a:blip>
          <a:stretch>
            <a:fillRect/>
          </a:stretch>
        </p:blipFill>
        <p:spPr>
          <a:xfrm>
            <a:off x="5802600" y="3763950"/>
            <a:ext cx="12460375" cy="10996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3"/>
          <p:cNvSpPr txBox="1"/>
          <p:nvPr/>
        </p:nvSpPr>
        <p:spPr>
          <a:xfrm>
            <a:off x="9383765" y="5776492"/>
            <a:ext cx="5957094" cy="2290068"/>
          </a:xfrm>
          <a:prstGeom prst="rect">
            <a:avLst/>
          </a:prstGeom>
          <a:noFill/>
          <a:ln>
            <a:noFill/>
          </a:ln>
        </p:spPr>
        <p:txBody>
          <a:bodyPr anchorCtr="0" anchor="b" bIns="71425" lIns="71425" spcFirstLastPara="1" rIns="71425" wrap="square" tIns="71425">
            <a:noAutofit/>
          </a:bodyPr>
          <a:lstStyle/>
          <a:p>
            <a:pPr indent="9651" lvl="0" marL="28955" marR="28955" rtl="0" algn="ctr">
              <a:lnSpc>
                <a:spcPct val="80000"/>
              </a:lnSpc>
              <a:spcBef>
                <a:spcPts val="0"/>
              </a:spcBef>
              <a:spcAft>
                <a:spcPts val="0"/>
              </a:spcAft>
              <a:buClr>
                <a:srgbClr val="434343"/>
              </a:buClr>
              <a:buSzPts val="16796"/>
              <a:buFont typeface="Calibri"/>
              <a:buNone/>
            </a:pPr>
            <a:r>
              <a:rPr b="1" i="0" lang="es-ES" sz="16796" u="none" cap="none" strike="noStrike">
                <a:solidFill>
                  <a:srgbClr val="434343"/>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89" name="Google Shape;89;p3"/>
          <p:cNvSpPr txBox="1"/>
          <p:nvPr/>
        </p:nvSpPr>
        <p:spPr>
          <a:xfrm>
            <a:off x="9383765" y="8502358"/>
            <a:ext cx="5431037" cy="1435736"/>
          </a:xfrm>
          <a:prstGeom prst="rect">
            <a:avLst/>
          </a:prstGeom>
          <a:noFill/>
          <a:ln>
            <a:noFill/>
          </a:ln>
        </p:spPr>
        <p:txBody>
          <a:bodyPr anchorCtr="0" anchor="ctr" bIns="71425" lIns="71425" spcFirstLastPara="1" rIns="71425" wrap="square" tIns="71425">
            <a:noAutofit/>
          </a:bodyPr>
          <a:lstStyle/>
          <a:p>
            <a:pPr indent="0" lvl="0" marL="0" marR="0" rtl="0" algn="l">
              <a:lnSpc>
                <a:spcPct val="127500"/>
              </a:lnSpc>
              <a:spcBef>
                <a:spcPts val="0"/>
              </a:spcBef>
              <a:spcAft>
                <a:spcPts val="0"/>
              </a:spcAft>
              <a:buClr>
                <a:srgbClr val="6C6C6C"/>
              </a:buClr>
              <a:buSzPts val="4000"/>
              <a:buFont typeface="Calibri"/>
              <a:buNone/>
            </a:pPr>
            <a:r>
              <a:rPr b="1" i="0" lang="es-ES" sz="4000" u="none" cap="none" strike="noStrike">
                <a:solidFill>
                  <a:srgbClr val="FFFFFF"/>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p:txBody>
      </p:sp>
      <p:sp>
        <p:nvSpPr>
          <p:cNvPr id="90" name="Google Shape;90;p3"/>
          <p:cNvSpPr/>
          <p:nvPr/>
        </p:nvSpPr>
        <p:spPr>
          <a:xfrm>
            <a:off x="1419724" y="677879"/>
            <a:ext cx="20116802" cy="4662815"/>
          </a:xfrm>
          <a:prstGeom prst="rect">
            <a:avLst/>
          </a:prstGeom>
          <a:noFill/>
          <a:ln>
            <a:noFill/>
          </a:ln>
        </p:spPr>
        <p:txBody>
          <a:bodyPr anchorCtr="0" anchor="t" bIns="45700" lIns="91425" spcFirstLastPara="1" rIns="91425" wrap="square" tIns="45700">
            <a:spAutoFit/>
          </a:bodyPr>
          <a:lstStyle/>
          <a:p>
            <a:pPr indent="0" lvl="0" marL="19050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190500" marR="0" rtl="0" algn="l">
              <a:lnSpc>
                <a:spcPct val="100000"/>
              </a:lnSpc>
              <a:spcBef>
                <a:spcPts val="0"/>
              </a:spcBef>
              <a:spcAft>
                <a:spcPts val="0"/>
              </a:spcAft>
              <a:buNone/>
            </a:pPr>
            <a:r>
              <a:rPr b="0" i="1" lang="es-ES" sz="2800" u="none" cap="none" strike="noStrike">
                <a:solidFill>
                  <a:srgbClr val="0000FF"/>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285750" lvl="1" marL="742950" marR="0" rtl="0" algn="l">
              <a:lnSpc>
                <a:spcPct val="100000"/>
              </a:lnSpc>
              <a:spcBef>
                <a:spcPts val="1200"/>
              </a:spcBef>
              <a:spcAft>
                <a:spcPts val="0"/>
              </a:spcAft>
              <a:buClr>
                <a:srgbClr val="000000"/>
              </a:buClr>
              <a:buSzPts val="2800"/>
              <a:buFont typeface="Arial"/>
              <a:buAutoNum type="arabicPeriod"/>
            </a:pPr>
            <a:r>
              <a:rPr b="1" i="0" lang="es-ES" sz="2800" u="none" cap="none" strike="noStrike">
                <a:solidFill>
                  <a:srgbClr val="000000"/>
                </a:solidFill>
                <a:latin typeface="Arial"/>
                <a:ea typeface="Arial"/>
                <a:cs typeface="Arial"/>
                <a:sym typeface="Arial"/>
              </a:rPr>
              <a:t>Propósito</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None/>
            </a:pPr>
            <a:r>
              <a:rPr b="0" i="0" lang="es-ES" sz="2800" u="none" cap="none" strike="noStrike">
                <a:solidFill>
                  <a:srgbClr val="000000"/>
                </a:solidFill>
                <a:latin typeface="Arial"/>
                <a:ea typeface="Arial"/>
                <a:cs typeface="Arial"/>
                <a:sym typeface="Arial"/>
              </a:rPr>
              <a:t>El presente documento tiene como propósito definir las especificaciones funcionales y no funcionales para avanzar en el desarrollo de un aplicativo de ventas web que permitirá gestionar los diferentes procesos de ventas. El aplicativo será utilizado por la empresa instruments Sound </a:t>
            </a:r>
            <a:endParaRPr b="0" i="0" sz="2800" u="none" cap="none" strike="noStrike">
              <a:solidFill>
                <a:srgbClr val="000000"/>
              </a:solidFill>
              <a:latin typeface="Arial"/>
              <a:ea typeface="Arial"/>
              <a:cs typeface="Arial"/>
              <a:sym typeface="Arial"/>
            </a:endParaRPr>
          </a:p>
          <a:p>
            <a:pPr indent="-285750" lvl="1" marL="742950" marR="0" rtl="0" algn="l">
              <a:lnSpc>
                <a:spcPct val="100000"/>
              </a:lnSpc>
              <a:spcBef>
                <a:spcPts val="1200"/>
              </a:spcBef>
              <a:spcAft>
                <a:spcPts val="0"/>
              </a:spcAft>
              <a:buClr>
                <a:srgbClr val="000000"/>
              </a:buClr>
              <a:buSzPts val="2800"/>
              <a:buFont typeface="Arial"/>
              <a:buAutoNum type="arabicPeriod"/>
            </a:pPr>
            <a:r>
              <a:rPr b="1" i="0" lang="es-ES" sz="2800" u="none" cap="none" strike="noStrike">
                <a:solidFill>
                  <a:srgbClr val="000000"/>
                </a:solidFill>
                <a:latin typeface="Arial"/>
                <a:ea typeface="Arial"/>
                <a:cs typeface="Arial"/>
                <a:sym typeface="Arial"/>
              </a:rPr>
              <a:t>Alcance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500"/>
              </a:spcBef>
              <a:spcAft>
                <a:spcPts val="0"/>
              </a:spcAft>
              <a:buNone/>
            </a:pPr>
            <a:r>
              <a:rPr b="0" i="0" lang="es-ES" sz="2800" u="none" cap="none" strike="noStrike">
                <a:solidFill>
                  <a:srgbClr val="000000"/>
                </a:solidFill>
                <a:latin typeface="Arial"/>
                <a:ea typeface="Arial"/>
                <a:cs typeface="Arial"/>
                <a:sym typeface="Arial"/>
              </a:rPr>
              <a:t>Esta Especificación está dirigida al cliente para continuar con el desarrollo del aplicativo de ventas web y para profundizar en la automatización de este, tiene como objetivo gestionar los procesos de venas del cliente y visualizar sus productos </a:t>
            </a:r>
            <a:endParaRPr b="0" i="0" sz="2800" u="none" cap="none" strike="noStrike">
              <a:solidFill>
                <a:srgbClr val="000000"/>
              </a:solidFill>
              <a:latin typeface="Arial"/>
              <a:ea typeface="Arial"/>
              <a:cs typeface="Arial"/>
              <a:sym typeface="Arial"/>
            </a:endParaRPr>
          </a:p>
        </p:txBody>
      </p:sp>
      <p:graphicFrame>
        <p:nvGraphicFramePr>
          <p:cNvPr id="91" name="Google Shape;91;p3"/>
          <p:cNvGraphicFramePr/>
          <p:nvPr/>
        </p:nvGraphicFramePr>
        <p:xfrm>
          <a:off x="1419725" y="5689768"/>
          <a:ext cx="3000000" cy="3000000"/>
        </p:xfrm>
        <a:graphic>
          <a:graphicData uri="http://schemas.openxmlformats.org/drawingml/2006/table">
            <a:tbl>
              <a:tblPr>
                <a:noFill/>
                <a:tableStyleId>{3655144F-629A-4FCB-89D6-4CE1BBD24ADF}</a:tableStyleId>
              </a:tblPr>
              <a:tblGrid>
                <a:gridCol w="3137175"/>
                <a:gridCol w="7522800"/>
              </a:tblGrid>
              <a:tr h="363000">
                <a:tc>
                  <a:txBody>
                    <a:bodyPr/>
                    <a:lstStyle/>
                    <a:p>
                      <a:pPr indent="0" lvl="0" marL="0" marR="0" rtl="0" algn="l">
                        <a:lnSpc>
                          <a:spcPct val="100000"/>
                        </a:lnSpc>
                        <a:spcBef>
                          <a:spcPts val="0"/>
                        </a:spcBef>
                        <a:spcAft>
                          <a:spcPts val="0"/>
                        </a:spcAft>
                        <a:buNone/>
                      </a:pPr>
                      <a:r>
                        <a:rPr lang="es-ES" sz="2400" u="none" cap="none" strike="noStrike"/>
                        <a:t>Nombre</a:t>
                      </a:r>
                      <a:endParaRPr sz="2400" u="none" cap="none" strike="noStrike">
                        <a:latin typeface="Arial"/>
                        <a:ea typeface="Arial"/>
                        <a:cs typeface="Arial"/>
                        <a:sym typeface="Arial"/>
                      </a:endParaRPr>
                    </a:p>
                  </a:txBody>
                  <a:tcPr marT="10800" marB="0" marR="25400" marL="25400"/>
                </a:tc>
                <a:tc>
                  <a:txBody>
                    <a:bodyPr/>
                    <a:lstStyle/>
                    <a:p>
                      <a:pPr indent="0" lvl="0" marL="0" marR="0" rtl="0" algn="l">
                        <a:lnSpc>
                          <a:spcPct val="100000"/>
                        </a:lnSpc>
                        <a:spcBef>
                          <a:spcPts val="0"/>
                        </a:spcBef>
                        <a:spcAft>
                          <a:spcPts val="0"/>
                        </a:spcAft>
                        <a:buNone/>
                      </a:pPr>
                      <a:r>
                        <a:rPr lang="es-ES" sz="2400" u="none" cap="none" strike="noStrike"/>
                        <a:t>NICOLAS TRIANA ZAPATA</a:t>
                      </a:r>
                      <a:endParaRPr sz="2400" u="none" cap="none" strike="noStrike">
                        <a:latin typeface="Arial"/>
                        <a:ea typeface="Arial"/>
                        <a:cs typeface="Arial"/>
                        <a:sym typeface="Arial"/>
                      </a:endParaRPr>
                    </a:p>
                  </a:txBody>
                  <a:tcPr marT="10800" marB="0" marR="25400" marL="25400"/>
                </a:tc>
              </a:tr>
              <a:tr h="363000">
                <a:tc>
                  <a:txBody>
                    <a:bodyPr/>
                    <a:lstStyle/>
                    <a:p>
                      <a:pPr indent="0" lvl="0" marL="0" marR="0" rtl="0" algn="l">
                        <a:lnSpc>
                          <a:spcPct val="100000"/>
                        </a:lnSpc>
                        <a:spcBef>
                          <a:spcPts val="0"/>
                        </a:spcBef>
                        <a:spcAft>
                          <a:spcPts val="0"/>
                        </a:spcAft>
                        <a:buNone/>
                      </a:pPr>
                      <a:r>
                        <a:rPr lang="es-ES" sz="2400" u="none" cap="none" strike="noStrike"/>
                        <a:t>Rol</a:t>
                      </a:r>
                      <a:endParaRPr sz="2400" u="none" cap="none" strike="noStrike">
                        <a:latin typeface="Arial"/>
                        <a:ea typeface="Arial"/>
                        <a:cs typeface="Arial"/>
                        <a:sym typeface="Arial"/>
                      </a:endParaRPr>
                    </a:p>
                  </a:txBody>
                  <a:tcPr marT="10800" marB="0" marR="25400" marL="25400"/>
                </a:tc>
                <a:tc>
                  <a:txBody>
                    <a:bodyPr/>
                    <a:lstStyle/>
                    <a:p>
                      <a:pPr indent="0" lvl="0" marL="0" marR="0" rtl="0" algn="l">
                        <a:lnSpc>
                          <a:spcPct val="100000"/>
                        </a:lnSpc>
                        <a:spcBef>
                          <a:spcPts val="0"/>
                        </a:spcBef>
                        <a:spcAft>
                          <a:spcPts val="0"/>
                        </a:spcAft>
                        <a:buNone/>
                      </a:pPr>
                      <a:r>
                        <a:rPr lang="es-ES" sz="2400" u="none" cap="none" strike="noStrike"/>
                        <a:t>Analista y desarrollador de software </a:t>
                      </a:r>
                      <a:endParaRPr sz="2400" u="none" cap="none" strike="noStrike">
                        <a:latin typeface="Arial"/>
                        <a:ea typeface="Arial"/>
                        <a:cs typeface="Arial"/>
                        <a:sym typeface="Arial"/>
                      </a:endParaRPr>
                    </a:p>
                  </a:txBody>
                  <a:tcPr marT="10800" marB="0" marR="25400" marL="25400"/>
                </a:tc>
              </a:tr>
              <a:tr h="717025">
                <a:tc>
                  <a:txBody>
                    <a:bodyPr/>
                    <a:lstStyle/>
                    <a:p>
                      <a:pPr indent="0" lvl="0" marL="0" marR="0" rtl="0" algn="l">
                        <a:lnSpc>
                          <a:spcPct val="100000"/>
                        </a:lnSpc>
                        <a:spcBef>
                          <a:spcPts val="0"/>
                        </a:spcBef>
                        <a:spcAft>
                          <a:spcPts val="0"/>
                        </a:spcAft>
                        <a:buNone/>
                      </a:pPr>
                      <a:r>
                        <a:rPr lang="es-ES" sz="2400" u="none" cap="none" strike="noStrike"/>
                        <a:t>Categoría profesional</a:t>
                      </a:r>
                      <a:endParaRPr sz="2400" u="none" cap="none" strike="noStrike">
                        <a:latin typeface="Arial"/>
                        <a:ea typeface="Arial"/>
                        <a:cs typeface="Arial"/>
                        <a:sym typeface="Arial"/>
                      </a:endParaRPr>
                    </a:p>
                  </a:txBody>
                  <a:tcPr marT="10800" marB="0" marR="25400" marL="25400"/>
                </a:tc>
                <a:tc>
                  <a:txBody>
                    <a:bodyPr/>
                    <a:lstStyle/>
                    <a:p>
                      <a:pPr indent="0" lvl="0" marL="0" marR="0" rtl="0" algn="l">
                        <a:lnSpc>
                          <a:spcPct val="100000"/>
                        </a:lnSpc>
                        <a:spcBef>
                          <a:spcPts val="0"/>
                        </a:spcBef>
                        <a:spcAft>
                          <a:spcPts val="0"/>
                        </a:spcAft>
                        <a:buNone/>
                      </a:pPr>
                      <a:r>
                        <a:rPr lang="es-ES" sz="2400" u="none" cap="none" strike="noStrike"/>
                        <a:t>Técnico en programación de software </a:t>
                      </a:r>
                      <a:endParaRPr sz="2400" u="none" cap="none" strike="noStrike">
                        <a:latin typeface="Arial"/>
                        <a:ea typeface="Arial"/>
                        <a:cs typeface="Arial"/>
                        <a:sym typeface="Arial"/>
                      </a:endParaRPr>
                    </a:p>
                  </a:txBody>
                  <a:tcPr marT="10800" marB="0" marR="25400" marL="25400"/>
                </a:tc>
              </a:tr>
              <a:tr h="363000">
                <a:tc>
                  <a:txBody>
                    <a:bodyPr/>
                    <a:lstStyle/>
                    <a:p>
                      <a:pPr indent="0" lvl="0" marL="0" marR="0" rtl="0" algn="l">
                        <a:lnSpc>
                          <a:spcPct val="100000"/>
                        </a:lnSpc>
                        <a:spcBef>
                          <a:spcPts val="0"/>
                        </a:spcBef>
                        <a:spcAft>
                          <a:spcPts val="0"/>
                        </a:spcAft>
                        <a:buNone/>
                      </a:pPr>
                      <a:r>
                        <a:rPr lang="es-ES" sz="2400" u="none" cap="none" strike="noStrike"/>
                        <a:t>Responsabilidades</a:t>
                      </a:r>
                      <a:endParaRPr sz="2400" u="none" cap="none" strike="noStrike">
                        <a:latin typeface="Arial"/>
                        <a:ea typeface="Arial"/>
                        <a:cs typeface="Arial"/>
                        <a:sym typeface="Arial"/>
                      </a:endParaRPr>
                    </a:p>
                  </a:txBody>
                  <a:tcPr marT="10800" marB="0" marR="25400" marL="25400"/>
                </a:tc>
                <a:tc>
                  <a:txBody>
                    <a:bodyPr/>
                    <a:lstStyle/>
                    <a:p>
                      <a:pPr indent="0" lvl="0" marL="0" marR="0" rtl="0" algn="l">
                        <a:lnSpc>
                          <a:spcPct val="100000"/>
                        </a:lnSpc>
                        <a:spcBef>
                          <a:spcPts val="0"/>
                        </a:spcBef>
                        <a:spcAft>
                          <a:spcPts val="0"/>
                        </a:spcAft>
                        <a:buNone/>
                      </a:pPr>
                      <a:r>
                        <a:rPr lang="es-ES" sz="2400" u="none" cap="none" strike="noStrike"/>
                        <a:t>Analizar y desarrollar </a:t>
                      </a:r>
                      <a:endParaRPr sz="2400" u="none" cap="none" strike="noStrike">
                        <a:latin typeface="Arial"/>
                        <a:ea typeface="Arial"/>
                        <a:cs typeface="Arial"/>
                        <a:sym typeface="Arial"/>
                      </a:endParaRPr>
                    </a:p>
                  </a:txBody>
                  <a:tcPr marT="10800" marB="0" marR="25400" marL="25400"/>
                </a:tc>
              </a:tr>
              <a:tr h="717025">
                <a:tc>
                  <a:txBody>
                    <a:bodyPr/>
                    <a:lstStyle/>
                    <a:p>
                      <a:pPr indent="0" lvl="0" marL="0" marR="0" rtl="0" algn="l">
                        <a:lnSpc>
                          <a:spcPct val="100000"/>
                        </a:lnSpc>
                        <a:spcBef>
                          <a:spcPts val="0"/>
                        </a:spcBef>
                        <a:spcAft>
                          <a:spcPts val="0"/>
                        </a:spcAft>
                        <a:buNone/>
                      </a:pPr>
                      <a:r>
                        <a:rPr lang="es-ES" sz="2400" u="none" cap="none" strike="noStrike"/>
                        <a:t>Información de contacto</a:t>
                      </a:r>
                      <a:endParaRPr sz="2400" u="none" cap="none" strike="noStrike">
                        <a:latin typeface="Arial"/>
                        <a:ea typeface="Arial"/>
                        <a:cs typeface="Arial"/>
                        <a:sym typeface="Arial"/>
                      </a:endParaRPr>
                    </a:p>
                  </a:txBody>
                  <a:tcPr marT="10800" marB="0" marR="25400" marL="254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10800" marB="0" marR="25400" marL="25400"/>
                </a:tc>
              </a:tr>
              <a:tr h="607275">
                <a:tc>
                  <a:txBody>
                    <a:bodyPr/>
                    <a:lstStyle/>
                    <a:p>
                      <a:pPr indent="0" lvl="0" marL="0" marR="0" rtl="0" algn="l">
                        <a:lnSpc>
                          <a:spcPct val="100000"/>
                        </a:lnSpc>
                        <a:spcBef>
                          <a:spcPts val="0"/>
                        </a:spcBef>
                        <a:spcAft>
                          <a:spcPts val="0"/>
                        </a:spcAft>
                        <a:buNone/>
                      </a:pPr>
                      <a:r>
                        <a:rPr lang="es-ES" sz="2400" u="none" cap="none" strike="noStrike"/>
                        <a:t>Aprobación</a:t>
                      </a:r>
                      <a:endParaRPr sz="2400" u="none" cap="none" strike="noStrike">
                        <a:latin typeface="Arial"/>
                        <a:ea typeface="Arial"/>
                        <a:cs typeface="Arial"/>
                        <a:sym typeface="Arial"/>
                      </a:endParaRPr>
                    </a:p>
                  </a:txBody>
                  <a:tcPr marT="10800" marB="0" marR="25400" marL="254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10800" marB="0" marR="25400" marL="25400"/>
                </a:tc>
              </a:tr>
            </a:tbl>
          </a:graphicData>
        </a:graphic>
      </p:graphicFrame>
      <p:graphicFrame>
        <p:nvGraphicFramePr>
          <p:cNvPr id="92" name="Google Shape;92;p3"/>
          <p:cNvGraphicFramePr/>
          <p:nvPr/>
        </p:nvGraphicFramePr>
        <p:xfrm>
          <a:off x="12296275" y="5689767"/>
          <a:ext cx="3000000" cy="3000000"/>
        </p:xfrm>
        <a:graphic>
          <a:graphicData uri="http://schemas.openxmlformats.org/drawingml/2006/table">
            <a:tbl>
              <a:tblPr>
                <a:noFill/>
                <a:tableStyleId>{3655144F-629A-4FCB-89D6-4CE1BBD24ADF}</a:tableStyleId>
              </a:tblPr>
              <a:tblGrid>
                <a:gridCol w="3500775"/>
                <a:gridCol w="8049550"/>
              </a:tblGrid>
              <a:tr h="462625">
                <a:tc>
                  <a:txBody>
                    <a:bodyPr/>
                    <a:lstStyle/>
                    <a:p>
                      <a:pPr indent="0" lvl="0" marL="0" marR="0" rtl="0" algn="l">
                        <a:lnSpc>
                          <a:spcPct val="100000"/>
                        </a:lnSpc>
                        <a:spcBef>
                          <a:spcPts val="0"/>
                        </a:spcBef>
                        <a:spcAft>
                          <a:spcPts val="0"/>
                        </a:spcAft>
                        <a:buNone/>
                      </a:pPr>
                      <a:r>
                        <a:rPr lang="es-ES" sz="2400" u="none" cap="none" strike="noStrike"/>
                        <a:t>Nombre</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DIEGO ALEXANDER VALERO MONCALEANO </a:t>
                      </a:r>
                      <a:endParaRPr sz="2400" u="none" cap="none" strike="noStrike">
                        <a:latin typeface="Arial"/>
                        <a:ea typeface="Arial"/>
                        <a:cs typeface="Arial"/>
                        <a:sym typeface="Arial"/>
                      </a:endParaRPr>
                    </a:p>
                  </a:txBody>
                  <a:tcPr marT="63500" marB="63500" marR="63500" marL="63500"/>
                </a:tc>
              </a:tr>
              <a:tr h="462625">
                <a:tc>
                  <a:txBody>
                    <a:bodyPr/>
                    <a:lstStyle/>
                    <a:p>
                      <a:pPr indent="0" lvl="0" marL="0" marR="0" rtl="0" algn="l">
                        <a:lnSpc>
                          <a:spcPct val="100000"/>
                        </a:lnSpc>
                        <a:spcBef>
                          <a:spcPts val="0"/>
                        </a:spcBef>
                        <a:spcAft>
                          <a:spcPts val="0"/>
                        </a:spcAft>
                        <a:buNone/>
                      </a:pPr>
                      <a:r>
                        <a:rPr lang="es-ES" sz="2400" u="none" cap="none" strike="noStrike"/>
                        <a:t>Rol</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Analista y desarrollador de software </a:t>
                      </a:r>
                      <a:endParaRPr sz="2400" u="none" cap="none" strike="noStrike">
                        <a:latin typeface="Arial"/>
                        <a:ea typeface="Arial"/>
                        <a:cs typeface="Arial"/>
                        <a:sym typeface="Arial"/>
                      </a:endParaRPr>
                    </a:p>
                  </a:txBody>
                  <a:tcPr marT="10800" marB="0" marR="25400" marL="25400"/>
                </a:tc>
              </a:tr>
              <a:tr h="677925">
                <a:tc>
                  <a:txBody>
                    <a:bodyPr/>
                    <a:lstStyle/>
                    <a:p>
                      <a:pPr indent="0" lvl="0" marL="0" marR="0" rtl="0" algn="l">
                        <a:lnSpc>
                          <a:spcPct val="100000"/>
                        </a:lnSpc>
                        <a:spcBef>
                          <a:spcPts val="0"/>
                        </a:spcBef>
                        <a:spcAft>
                          <a:spcPts val="0"/>
                        </a:spcAft>
                        <a:buNone/>
                      </a:pPr>
                      <a:r>
                        <a:rPr lang="es-ES" sz="2400" u="none" cap="none" strike="noStrike"/>
                        <a:t>Categoría Profesional</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Técnico en programación de software </a:t>
                      </a:r>
                      <a:endParaRPr sz="2400" u="none" cap="none" strike="noStrike">
                        <a:latin typeface="Arial"/>
                        <a:ea typeface="Arial"/>
                        <a:cs typeface="Arial"/>
                        <a:sym typeface="Arial"/>
                      </a:endParaRPr>
                    </a:p>
                  </a:txBody>
                  <a:tcPr marT="10800" marB="0" marR="25400" marL="25400"/>
                </a:tc>
              </a:tr>
              <a:tr h="462625">
                <a:tc>
                  <a:txBody>
                    <a:bodyPr/>
                    <a:lstStyle/>
                    <a:p>
                      <a:pPr indent="0" lvl="0" marL="0" marR="0" rtl="0" algn="l">
                        <a:lnSpc>
                          <a:spcPct val="100000"/>
                        </a:lnSpc>
                        <a:spcBef>
                          <a:spcPts val="0"/>
                        </a:spcBef>
                        <a:spcAft>
                          <a:spcPts val="0"/>
                        </a:spcAft>
                        <a:buNone/>
                      </a:pPr>
                      <a:r>
                        <a:rPr lang="es-ES" sz="2400" u="none" cap="none" strike="noStrike"/>
                        <a:t>Responsabilidades</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Analizar y desarrollar </a:t>
                      </a:r>
                      <a:endParaRPr sz="2400" u="none" cap="none" strike="noStrike">
                        <a:latin typeface="Arial"/>
                        <a:ea typeface="Arial"/>
                        <a:cs typeface="Arial"/>
                        <a:sym typeface="Arial"/>
                      </a:endParaRPr>
                    </a:p>
                  </a:txBody>
                  <a:tcPr marT="10800" marB="0" marR="25400" marL="25400"/>
                </a:tc>
              </a:tr>
              <a:tr h="677925">
                <a:tc>
                  <a:txBody>
                    <a:bodyPr/>
                    <a:lstStyle/>
                    <a:p>
                      <a:pPr indent="0" lvl="0" marL="0" marR="0" rtl="0" algn="l">
                        <a:lnSpc>
                          <a:spcPct val="100000"/>
                        </a:lnSpc>
                        <a:spcBef>
                          <a:spcPts val="0"/>
                        </a:spcBef>
                        <a:spcAft>
                          <a:spcPts val="0"/>
                        </a:spcAft>
                        <a:buNone/>
                      </a:pPr>
                      <a:r>
                        <a:rPr lang="es-ES" sz="2400" u="none" cap="none" strike="noStrike"/>
                        <a:t>Información de contacto</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sng" cap="none" strike="noStrike">
                          <a:solidFill>
                            <a:schemeClr val="hlink"/>
                          </a:solidFill>
                          <a:hlinkClick r:id="rId4"/>
                        </a:rPr>
                        <a:t>Valero22diego@gmail.com</a:t>
                      </a:r>
                      <a:r>
                        <a:rPr lang="es-ES" sz="2400" u="none" cap="none" strike="noStrike"/>
                        <a:t> </a:t>
                      </a:r>
                      <a:endParaRPr sz="2400" u="none" cap="none" strike="noStrike">
                        <a:latin typeface="Arial"/>
                        <a:ea typeface="Arial"/>
                        <a:cs typeface="Arial"/>
                        <a:sym typeface="Arial"/>
                      </a:endParaRPr>
                    </a:p>
                  </a:txBody>
                  <a:tcPr marT="63500" marB="63500" marR="63500" marL="63500"/>
                </a:tc>
              </a:tr>
              <a:tr h="462625">
                <a:tc>
                  <a:txBody>
                    <a:bodyPr/>
                    <a:lstStyle/>
                    <a:p>
                      <a:pPr indent="0" lvl="0" marL="0" marR="0" rtl="0" algn="l">
                        <a:lnSpc>
                          <a:spcPct val="100000"/>
                        </a:lnSpc>
                        <a:spcBef>
                          <a:spcPts val="0"/>
                        </a:spcBef>
                        <a:spcAft>
                          <a:spcPts val="0"/>
                        </a:spcAft>
                        <a:buNone/>
                      </a:pPr>
                      <a:r>
                        <a:rPr lang="es-ES" sz="2400" u="none" cap="none" strike="noStrike"/>
                        <a:t>Aprobación</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bl>
          </a:graphicData>
        </a:graphic>
      </p:graphicFrame>
      <p:graphicFrame>
        <p:nvGraphicFramePr>
          <p:cNvPr id="93" name="Google Shape;93;p3"/>
          <p:cNvGraphicFramePr/>
          <p:nvPr/>
        </p:nvGraphicFramePr>
        <p:xfrm>
          <a:off x="1419724" y="8886049"/>
          <a:ext cx="3000000" cy="3000000"/>
        </p:xfrm>
        <a:graphic>
          <a:graphicData uri="http://schemas.openxmlformats.org/drawingml/2006/table">
            <a:tbl>
              <a:tblPr>
                <a:noFill/>
                <a:tableStyleId>{3655144F-629A-4FCB-89D6-4CE1BBD24ADF}</a:tableStyleId>
              </a:tblPr>
              <a:tblGrid>
                <a:gridCol w="3272475"/>
                <a:gridCol w="7387525"/>
              </a:tblGrid>
              <a:tr h="479150">
                <a:tc>
                  <a:txBody>
                    <a:bodyPr/>
                    <a:lstStyle/>
                    <a:p>
                      <a:pPr indent="0" lvl="0" marL="0" marR="0" rtl="0" algn="l">
                        <a:lnSpc>
                          <a:spcPct val="100000"/>
                        </a:lnSpc>
                        <a:spcBef>
                          <a:spcPts val="0"/>
                        </a:spcBef>
                        <a:spcAft>
                          <a:spcPts val="0"/>
                        </a:spcAft>
                        <a:buNone/>
                      </a:pPr>
                      <a:r>
                        <a:rPr lang="es-ES" sz="2400" u="none" cap="none" strike="noStrike"/>
                        <a:t>Nombre</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LUCERO KATERINE RINCON GONZALEZ</a:t>
                      </a:r>
                      <a:endParaRPr sz="2400" u="none" cap="none" strike="noStrike">
                        <a:latin typeface="Arial"/>
                        <a:ea typeface="Arial"/>
                        <a:cs typeface="Arial"/>
                        <a:sym typeface="Arial"/>
                      </a:endParaRPr>
                    </a:p>
                  </a:txBody>
                  <a:tcPr marT="63500" marB="63500" marR="63500" marL="63500"/>
                </a:tc>
              </a:tr>
              <a:tr h="479150">
                <a:tc>
                  <a:txBody>
                    <a:bodyPr/>
                    <a:lstStyle/>
                    <a:p>
                      <a:pPr indent="0" lvl="0" marL="0" marR="0" rtl="0" algn="l">
                        <a:lnSpc>
                          <a:spcPct val="100000"/>
                        </a:lnSpc>
                        <a:spcBef>
                          <a:spcPts val="0"/>
                        </a:spcBef>
                        <a:spcAft>
                          <a:spcPts val="0"/>
                        </a:spcAft>
                        <a:buNone/>
                      </a:pPr>
                      <a:r>
                        <a:rPr lang="es-ES" sz="2400" u="none" cap="none" strike="noStrike"/>
                        <a:t>Rol</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Analista y desarrollador de software </a:t>
                      </a:r>
                      <a:endParaRPr sz="2400" u="none" cap="none" strike="noStrike">
                        <a:latin typeface="Arial"/>
                        <a:ea typeface="Arial"/>
                        <a:cs typeface="Arial"/>
                        <a:sym typeface="Arial"/>
                      </a:endParaRPr>
                    </a:p>
                  </a:txBody>
                  <a:tcPr marT="10800" marB="0" marR="25400" marL="25400"/>
                </a:tc>
              </a:tr>
              <a:tr h="637150">
                <a:tc>
                  <a:txBody>
                    <a:bodyPr/>
                    <a:lstStyle/>
                    <a:p>
                      <a:pPr indent="0" lvl="0" marL="0" marR="0" rtl="0" algn="l">
                        <a:lnSpc>
                          <a:spcPct val="100000"/>
                        </a:lnSpc>
                        <a:spcBef>
                          <a:spcPts val="0"/>
                        </a:spcBef>
                        <a:spcAft>
                          <a:spcPts val="0"/>
                        </a:spcAft>
                        <a:buNone/>
                      </a:pPr>
                      <a:r>
                        <a:rPr lang="es-ES" sz="2400" u="none" cap="none" strike="noStrike"/>
                        <a:t>Categoría Profesional</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Técnico en programación de software </a:t>
                      </a:r>
                      <a:endParaRPr sz="2400" u="none" cap="none" strike="noStrike">
                        <a:latin typeface="Arial"/>
                        <a:ea typeface="Arial"/>
                        <a:cs typeface="Arial"/>
                        <a:sym typeface="Arial"/>
                      </a:endParaRPr>
                    </a:p>
                  </a:txBody>
                  <a:tcPr marT="10800" marB="0" marR="25400" marL="25400"/>
                </a:tc>
              </a:tr>
              <a:tr h="479150">
                <a:tc>
                  <a:txBody>
                    <a:bodyPr/>
                    <a:lstStyle/>
                    <a:p>
                      <a:pPr indent="0" lvl="0" marL="0" marR="0" rtl="0" algn="l">
                        <a:lnSpc>
                          <a:spcPct val="100000"/>
                        </a:lnSpc>
                        <a:spcBef>
                          <a:spcPts val="0"/>
                        </a:spcBef>
                        <a:spcAft>
                          <a:spcPts val="0"/>
                        </a:spcAft>
                        <a:buNone/>
                      </a:pPr>
                      <a:r>
                        <a:rPr lang="es-ES" sz="2400" u="none" cap="none" strike="noStrike"/>
                        <a:t>Responsabilidades</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Analizar y desarrollar </a:t>
                      </a:r>
                      <a:endParaRPr sz="2400" u="none" cap="none" strike="noStrike">
                        <a:latin typeface="Arial"/>
                        <a:ea typeface="Arial"/>
                        <a:cs typeface="Arial"/>
                        <a:sym typeface="Arial"/>
                      </a:endParaRPr>
                    </a:p>
                  </a:txBody>
                  <a:tcPr marT="10800" marB="0" marR="25400" marL="25400"/>
                </a:tc>
              </a:tr>
              <a:tr h="834800">
                <a:tc>
                  <a:txBody>
                    <a:bodyPr/>
                    <a:lstStyle/>
                    <a:p>
                      <a:pPr indent="0" lvl="0" marL="0" marR="0" rtl="0" algn="l">
                        <a:lnSpc>
                          <a:spcPct val="100000"/>
                        </a:lnSpc>
                        <a:spcBef>
                          <a:spcPts val="0"/>
                        </a:spcBef>
                        <a:spcAft>
                          <a:spcPts val="0"/>
                        </a:spcAft>
                        <a:buNone/>
                      </a:pPr>
                      <a:r>
                        <a:rPr lang="es-ES" sz="2400" u="none" cap="none" strike="noStrike"/>
                        <a:t>Información de contacto</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lkrincon88@misena. edu.co</a:t>
                      </a:r>
                      <a:endParaRPr sz="2400" u="none" cap="none" strike="noStrike">
                        <a:latin typeface="Arial"/>
                        <a:ea typeface="Arial"/>
                        <a:cs typeface="Arial"/>
                        <a:sym typeface="Arial"/>
                      </a:endParaRPr>
                    </a:p>
                  </a:txBody>
                  <a:tcPr marT="63500" marB="63500" marR="63500" marL="63500"/>
                </a:tc>
              </a:tr>
              <a:tr h="479150">
                <a:tc>
                  <a:txBody>
                    <a:bodyPr/>
                    <a:lstStyle/>
                    <a:p>
                      <a:pPr indent="0" lvl="0" marL="0" marR="0" rtl="0" algn="l">
                        <a:lnSpc>
                          <a:spcPct val="100000"/>
                        </a:lnSpc>
                        <a:spcBef>
                          <a:spcPts val="0"/>
                        </a:spcBef>
                        <a:spcAft>
                          <a:spcPts val="0"/>
                        </a:spcAft>
                        <a:buNone/>
                      </a:pPr>
                      <a:r>
                        <a:rPr lang="es-ES" sz="2400" u="none" cap="none" strike="noStrike"/>
                        <a:t>Aprobación</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bl>
          </a:graphicData>
        </a:graphic>
      </p:graphicFrame>
      <p:graphicFrame>
        <p:nvGraphicFramePr>
          <p:cNvPr id="94" name="Google Shape;94;p3"/>
          <p:cNvGraphicFramePr/>
          <p:nvPr/>
        </p:nvGraphicFramePr>
        <p:xfrm>
          <a:off x="12299906" y="9005813"/>
          <a:ext cx="3000000" cy="3000000"/>
        </p:xfrm>
        <a:graphic>
          <a:graphicData uri="http://schemas.openxmlformats.org/drawingml/2006/table">
            <a:tbl>
              <a:tblPr>
                <a:noFill/>
                <a:tableStyleId>{3655144F-629A-4FCB-89D6-4CE1BBD24ADF}</a:tableStyleId>
              </a:tblPr>
              <a:tblGrid>
                <a:gridCol w="3588875"/>
                <a:gridCol w="7957825"/>
              </a:tblGrid>
              <a:tr h="541525">
                <a:tc>
                  <a:txBody>
                    <a:bodyPr/>
                    <a:lstStyle/>
                    <a:p>
                      <a:pPr indent="0" lvl="0" marL="0" marR="0" rtl="0" algn="l">
                        <a:lnSpc>
                          <a:spcPct val="100000"/>
                        </a:lnSpc>
                        <a:spcBef>
                          <a:spcPts val="0"/>
                        </a:spcBef>
                        <a:spcAft>
                          <a:spcPts val="0"/>
                        </a:spcAft>
                        <a:buNone/>
                      </a:pPr>
                      <a:r>
                        <a:rPr lang="es-ES" sz="2400" u="none" cap="none" strike="noStrike"/>
                        <a:t>Nombre</a:t>
                      </a:r>
                      <a:endParaRPr sz="2400" u="none" cap="none" strike="noStrike">
                        <a:latin typeface="Arial"/>
                        <a:ea typeface="Arial"/>
                        <a:cs typeface="Arial"/>
                        <a:sym typeface="Arial"/>
                      </a:endParaRPr>
                    </a:p>
                  </a:txBody>
                  <a:tcPr marT="63500" marB="63500" marR="63500" marL="63500"/>
                </a:tc>
                <a:tc>
                  <a:txBody>
                    <a:bodyPr/>
                    <a:lstStyle/>
                    <a:p>
                      <a:pPr indent="0" lvl="0" marL="0" marR="0" rtl="0" algn="ctr">
                        <a:lnSpc>
                          <a:spcPct val="115000"/>
                        </a:lnSpc>
                        <a:spcBef>
                          <a:spcPts val="0"/>
                        </a:spcBef>
                        <a:spcAft>
                          <a:spcPts val="0"/>
                        </a:spcAft>
                        <a:buNone/>
                      </a:pPr>
                      <a:r>
                        <a:rPr lang="es-ES" sz="2400" u="none" cap="none" strike="noStrike"/>
                        <a:t>VALERIA HERNANDEZ GARZÓN</a:t>
                      </a:r>
                      <a:endParaRPr sz="2400" u="none" cap="none" strike="noStrike">
                        <a:latin typeface="Arial"/>
                        <a:ea typeface="Arial"/>
                        <a:cs typeface="Arial"/>
                        <a:sym typeface="Arial"/>
                      </a:endParaRPr>
                    </a:p>
                  </a:txBody>
                  <a:tcPr marT="63500" marB="63500" marR="63500" marL="63500"/>
                </a:tc>
              </a:tr>
              <a:tr h="507300">
                <a:tc>
                  <a:txBody>
                    <a:bodyPr/>
                    <a:lstStyle/>
                    <a:p>
                      <a:pPr indent="0" lvl="0" marL="0" marR="0" rtl="0" algn="l">
                        <a:lnSpc>
                          <a:spcPct val="100000"/>
                        </a:lnSpc>
                        <a:spcBef>
                          <a:spcPts val="0"/>
                        </a:spcBef>
                        <a:spcAft>
                          <a:spcPts val="0"/>
                        </a:spcAft>
                        <a:buNone/>
                      </a:pPr>
                      <a:r>
                        <a:rPr lang="es-ES" sz="2400" u="none" cap="none" strike="noStrike"/>
                        <a:t>Rol</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Analista y desarrollador de software </a:t>
                      </a:r>
                      <a:endParaRPr sz="2400" u="none" cap="none" strike="noStrike">
                        <a:latin typeface="Arial"/>
                        <a:ea typeface="Arial"/>
                        <a:cs typeface="Arial"/>
                        <a:sym typeface="Arial"/>
                      </a:endParaRPr>
                    </a:p>
                  </a:txBody>
                  <a:tcPr marT="10800" marB="0" marR="25400" marL="25400"/>
                </a:tc>
              </a:tr>
              <a:tr h="507300">
                <a:tc>
                  <a:txBody>
                    <a:bodyPr/>
                    <a:lstStyle/>
                    <a:p>
                      <a:pPr indent="0" lvl="0" marL="0" marR="0" rtl="0" algn="l">
                        <a:lnSpc>
                          <a:spcPct val="100000"/>
                        </a:lnSpc>
                        <a:spcBef>
                          <a:spcPts val="0"/>
                        </a:spcBef>
                        <a:spcAft>
                          <a:spcPts val="0"/>
                        </a:spcAft>
                        <a:buNone/>
                      </a:pPr>
                      <a:r>
                        <a:rPr lang="es-ES" sz="2400" u="none" cap="none" strike="noStrike"/>
                        <a:t>Categoría Profesional</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Técnico en programación de software </a:t>
                      </a:r>
                      <a:endParaRPr sz="2400" u="none" cap="none" strike="noStrike">
                        <a:latin typeface="Arial"/>
                        <a:ea typeface="Arial"/>
                        <a:cs typeface="Arial"/>
                        <a:sym typeface="Arial"/>
                      </a:endParaRPr>
                    </a:p>
                  </a:txBody>
                  <a:tcPr marT="10800" marB="0" marR="25400" marL="25400"/>
                </a:tc>
              </a:tr>
              <a:tr h="507300">
                <a:tc>
                  <a:txBody>
                    <a:bodyPr/>
                    <a:lstStyle/>
                    <a:p>
                      <a:pPr indent="0" lvl="0" marL="0" marR="0" rtl="0" algn="l">
                        <a:lnSpc>
                          <a:spcPct val="100000"/>
                        </a:lnSpc>
                        <a:spcBef>
                          <a:spcPts val="0"/>
                        </a:spcBef>
                        <a:spcAft>
                          <a:spcPts val="0"/>
                        </a:spcAft>
                        <a:buNone/>
                      </a:pPr>
                      <a:r>
                        <a:rPr lang="es-ES" sz="2400" u="none" cap="none" strike="noStrike"/>
                        <a:t>Responsabilidades</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Analizar y desarrollar </a:t>
                      </a:r>
                      <a:endParaRPr sz="2400" u="none" cap="none" strike="noStrike">
                        <a:latin typeface="Arial"/>
                        <a:ea typeface="Arial"/>
                        <a:cs typeface="Arial"/>
                        <a:sym typeface="Arial"/>
                      </a:endParaRPr>
                    </a:p>
                  </a:txBody>
                  <a:tcPr marT="10800" marB="0" marR="25400" marL="25400"/>
                </a:tc>
              </a:tr>
              <a:tr h="698125">
                <a:tc>
                  <a:txBody>
                    <a:bodyPr/>
                    <a:lstStyle/>
                    <a:p>
                      <a:pPr indent="0" lvl="0" marL="0" marR="0" rtl="0" algn="l">
                        <a:lnSpc>
                          <a:spcPct val="100000"/>
                        </a:lnSpc>
                        <a:spcBef>
                          <a:spcPts val="0"/>
                        </a:spcBef>
                        <a:spcAft>
                          <a:spcPts val="0"/>
                        </a:spcAft>
                        <a:buNone/>
                      </a:pPr>
                      <a:r>
                        <a:rPr lang="es-ES" sz="2400" u="none" cap="none" strike="noStrike"/>
                        <a:t>Información de contacto</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r h="507300">
                <a:tc>
                  <a:txBody>
                    <a:bodyPr/>
                    <a:lstStyle/>
                    <a:p>
                      <a:pPr indent="0" lvl="0" marL="0" marR="0" rtl="0" algn="l">
                        <a:lnSpc>
                          <a:spcPct val="100000"/>
                        </a:lnSpc>
                        <a:spcBef>
                          <a:spcPts val="0"/>
                        </a:spcBef>
                        <a:spcAft>
                          <a:spcPts val="0"/>
                        </a:spcAft>
                        <a:buNone/>
                      </a:pPr>
                      <a:r>
                        <a:rPr lang="es-ES" sz="2400" u="none" cap="none" strike="noStrike"/>
                        <a:t>Aprobación</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bl>
          </a:graphicData>
        </a:graphic>
      </p:graphicFrame>
      <p:graphicFrame>
        <p:nvGraphicFramePr>
          <p:cNvPr id="95" name="Google Shape;95;p3"/>
          <p:cNvGraphicFramePr/>
          <p:nvPr/>
        </p:nvGraphicFramePr>
        <p:xfrm>
          <a:off x="1419723" y="12259727"/>
          <a:ext cx="3000000" cy="3000000"/>
        </p:xfrm>
        <a:graphic>
          <a:graphicData uri="http://schemas.openxmlformats.org/drawingml/2006/table">
            <a:tbl>
              <a:tblPr>
                <a:noFill/>
                <a:tableStyleId>{3655144F-629A-4FCB-89D6-4CE1BBD24ADF}</a:tableStyleId>
              </a:tblPr>
              <a:tblGrid>
                <a:gridCol w="3313275"/>
                <a:gridCol w="7346700"/>
              </a:tblGrid>
              <a:tr h="408725">
                <a:tc>
                  <a:txBody>
                    <a:bodyPr/>
                    <a:lstStyle/>
                    <a:p>
                      <a:pPr indent="0" lvl="0" marL="0" marR="0" rtl="0" algn="l">
                        <a:lnSpc>
                          <a:spcPct val="100000"/>
                        </a:lnSpc>
                        <a:spcBef>
                          <a:spcPts val="0"/>
                        </a:spcBef>
                        <a:spcAft>
                          <a:spcPts val="0"/>
                        </a:spcAft>
                        <a:buNone/>
                      </a:pPr>
                      <a:r>
                        <a:rPr lang="es-ES" sz="2400" u="none" cap="none" strike="noStrike"/>
                        <a:t>Nombre</a:t>
                      </a:r>
                      <a:endParaRPr sz="2400" u="none" cap="none" strike="noStrike">
                        <a:latin typeface="Arial"/>
                        <a:ea typeface="Arial"/>
                        <a:cs typeface="Arial"/>
                        <a:sym typeface="Arial"/>
                      </a:endParaRPr>
                    </a:p>
                  </a:txBody>
                  <a:tcPr marT="63500" marB="63500" marR="63500" marL="63500"/>
                </a:tc>
                <a:tc>
                  <a:txBody>
                    <a:bodyPr/>
                    <a:lstStyle/>
                    <a:p>
                      <a:pPr indent="0" lvl="0" marL="0" marR="0" rtl="0" algn="ctr">
                        <a:lnSpc>
                          <a:spcPct val="115000"/>
                        </a:lnSpc>
                        <a:spcBef>
                          <a:spcPts val="0"/>
                        </a:spcBef>
                        <a:spcAft>
                          <a:spcPts val="0"/>
                        </a:spcAft>
                        <a:buNone/>
                      </a:pPr>
                      <a:r>
                        <a:rPr lang="es-ES" sz="2400" u="none" cap="none" strike="noStrike"/>
                        <a:t>LUIS TUNAROSA</a:t>
                      </a:r>
                      <a:endParaRPr sz="2400" u="none" cap="none" strike="noStrike">
                        <a:latin typeface="Arial"/>
                        <a:ea typeface="Arial"/>
                        <a:cs typeface="Arial"/>
                        <a:sym typeface="Arial"/>
                      </a:endParaRPr>
                    </a:p>
                  </a:txBody>
                  <a:tcPr marT="63500" marB="63500" marR="63500" marL="63500"/>
                </a:tc>
              </a:tr>
              <a:tr h="501975">
                <a:tc>
                  <a:txBody>
                    <a:bodyPr/>
                    <a:lstStyle/>
                    <a:p>
                      <a:pPr indent="0" lvl="0" marL="0" marR="0" rtl="0" algn="l">
                        <a:lnSpc>
                          <a:spcPct val="100000"/>
                        </a:lnSpc>
                        <a:spcBef>
                          <a:spcPts val="0"/>
                        </a:spcBef>
                        <a:spcAft>
                          <a:spcPts val="0"/>
                        </a:spcAft>
                        <a:buNone/>
                      </a:pPr>
                      <a:r>
                        <a:rPr lang="es-ES" sz="2400" u="none" cap="none" strike="noStrike"/>
                        <a:t>Rol</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Analista y desarrollador de software </a:t>
                      </a:r>
                      <a:endParaRPr sz="2400" u="none" cap="none" strike="noStrike">
                        <a:latin typeface="Arial"/>
                        <a:ea typeface="Arial"/>
                        <a:cs typeface="Arial"/>
                        <a:sym typeface="Arial"/>
                      </a:endParaRPr>
                    </a:p>
                  </a:txBody>
                  <a:tcPr marT="10800" marB="0" marR="25400" marL="25400"/>
                </a:tc>
              </a:tr>
              <a:tr h="630450">
                <a:tc>
                  <a:txBody>
                    <a:bodyPr/>
                    <a:lstStyle/>
                    <a:p>
                      <a:pPr indent="0" lvl="0" marL="0" marR="0" rtl="0" algn="l">
                        <a:lnSpc>
                          <a:spcPct val="100000"/>
                        </a:lnSpc>
                        <a:spcBef>
                          <a:spcPts val="0"/>
                        </a:spcBef>
                        <a:spcAft>
                          <a:spcPts val="0"/>
                        </a:spcAft>
                        <a:buNone/>
                      </a:pPr>
                      <a:r>
                        <a:rPr lang="es-ES" sz="2400" u="none" cap="none" strike="noStrike"/>
                        <a:t>Categoría Profesional</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Técnico en programación de software </a:t>
                      </a:r>
                      <a:endParaRPr sz="2400" u="none" cap="none" strike="noStrike">
                        <a:latin typeface="Arial"/>
                        <a:ea typeface="Arial"/>
                        <a:cs typeface="Arial"/>
                        <a:sym typeface="Arial"/>
                      </a:endParaRPr>
                    </a:p>
                  </a:txBody>
                  <a:tcPr marT="10800" marB="0" marR="25400" marL="25400"/>
                </a:tc>
              </a:tr>
              <a:tr h="396475">
                <a:tc>
                  <a:txBody>
                    <a:bodyPr/>
                    <a:lstStyle/>
                    <a:p>
                      <a:pPr indent="0" lvl="0" marL="0" marR="0" rtl="0" algn="l">
                        <a:lnSpc>
                          <a:spcPct val="100000"/>
                        </a:lnSpc>
                        <a:spcBef>
                          <a:spcPts val="0"/>
                        </a:spcBef>
                        <a:spcAft>
                          <a:spcPts val="0"/>
                        </a:spcAft>
                        <a:buNone/>
                      </a:pPr>
                      <a:r>
                        <a:rPr lang="es-ES" sz="2400" u="none" cap="none" strike="noStrike"/>
                        <a:t>Responsabilidades</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Analizar y desarrollar </a:t>
                      </a:r>
                      <a:endParaRPr sz="2400" u="none" cap="none" strike="noStrike">
                        <a:latin typeface="Arial"/>
                        <a:ea typeface="Arial"/>
                        <a:cs typeface="Arial"/>
                        <a:sym typeface="Arial"/>
                      </a:endParaRPr>
                    </a:p>
                  </a:txBody>
                  <a:tcPr marT="10800" marB="0" marR="25400" marL="25400"/>
                </a:tc>
              </a:tr>
              <a:tr h="630450">
                <a:tc>
                  <a:txBody>
                    <a:bodyPr/>
                    <a:lstStyle/>
                    <a:p>
                      <a:pPr indent="0" lvl="0" marL="0" marR="0" rtl="0" algn="l">
                        <a:lnSpc>
                          <a:spcPct val="100000"/>
                        </a:lnSpc>
                        <a:spcBef>
                          <a:spcPts val="0"/>
                        </a:spcBef>
                        <a:spcAft>
                          <a:spcPts val="0"/>
                        </a:spcAft>
                        <a:buNone/>
                      </a:pPr>
                      <a:r>
                        <a:rPr lang="es-ES" sz="2400" u="none" cap="none" strike="noStrike"/>
                        <a:t>Información de contacto</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r h="396475">
                <a:tc>
                  <a:txBody>
                    <a:bodyPr/>
                    <a:lstStyle/>
                    <a:p>
                      <a:pPr indent="0" lvl="0" marL="0" marR="0" rtl="0" algn="l">
                        <a:lnSpc>
                          <a:spcPct val="100000"/>
                        </a:lnSpc>
                        <a:spcBef>
                          <a:spcPts val="0"/>
                        </a:spcBef>
                        <a:spcAft>
                          <a:spcPts val="0"/>
                        </a:spcAft>
                        <a:buNone/>
                      </a:pPr>
                      <a:r>
                        <a:rPr lang="es-ES" sz="2400" u="none" cap="none" strike="noStrike"/>
                        <a:t>Aprobación</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bl>
          </a:graphicData>
        </a:graphic>
      </p:graphicFrame>
      <p:sp>
        <p:nvSpPr>
          <p:cNvPr id="96" name="Google Shape;96;p3"/>
          <p:cNvSpPr/>
          <p:nvPr/>
        </p:nvSpPr>
        <p:spPr>
          <a:xfrm>
            <a:off x="8397290" y="11681410"/>
            <a:ext cx="2438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4"/>
          <p:cNvSpPr/>
          <p:nvPr/>
        </p:nvSpPr>
        <p:spPr>
          <a:xfrm>
            <a:off x="200526" y="504250"/>
            <a:ext cx="12192000" cy="830997"/>
          </a:xfrm>
          <a:prstGeom prst="rect">
            <a:avLst/>
          </a:prstGeom>
          <a:noFill/>
          <a:ln>
            <a:noFill/>
          </a:ln>
        </p:spPr>
        <p:txBody>
          <a:bodyPr anchorCtr="0" anchor="t" bIns="45700" lIns="91425" spcFirstLastPara="1" rIns="91425" wrap="square" tIns="45700">
            <a:spAutoFit/>
          </a:bodyPr>
          <a:lstStyle/>
          <a:p>
            <a:pPr indent="-152400" lvl="1" marL="457200" marR="0" rtl="0" algn="l">
              <a:lnSpc>
                <a:spcPct val="100000"/>
              </a:lnSpc>
              <a:spcBef>
                <a:spcPts val="0"/>
              </a:spcBef>
              <a:spcAft>
                <a:spcPts val="0"/>
              </a:spcAft>
              <a:buClr>
                <a:srgbClr val="000000"/>
              </a:buClr>
              <a:buSzPts val="2400"/>
              <a:buFont typeface="Arial"/>
              <a:buAutoNum type="arabicPeriod"/>
            </a:pPr>
            <a:r>
              <a:rPr b="1" i="0" lang="es-ES" sz="2400" u="none" cap="none" strike="noStrike">
                <a:solidFill>
                  <a:srgbClr val="000000"/>
                </a:solidFill>
                <a:latin typeface="Arial"/>
                <a:ea typeface="Arial"/>
                <a:cs typeface="Arial"/>
                <a:sym typeface="Arial"/>
              </a:rPr>
              <a:t>Definiciones, acrónimos y abreviaturas</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Arial"/>
              <a:ea typeface="Arial"/>
              <a:cs typeface="Arial"/>
              <a:sym typeface="Arial"/>
            </a:endParaRPr>
          </a:p>
        </p:txBody>
      </p:sp>
      <p:graphicFrame>
        <p:nvGraphicFramePr>
          <p:cNvPr id="102" name="Google Shape;102;p4"/>
          <p:cNvGraphicFramePr/>
          <p:nvPr/>
        </p:nvGraphicFramePr>
        <p:xfrm>
          <a:off x="1102041" y="1078543"/>
          <a:ext cx="3000000" cy="3000000"/>
        </p:xfrm>
        <a:graphic>
          <a:graphicData uri="http://schemas.openxmlformats.org/drawingml/2006/table">
            <a:tbl>
              <a:tblPr>
                <a:noFill/>
                <a:tableStyleId>{3655144F-629A-4FCB-89D6-4CE1BBD24ADF}</a:tableStyleId>
              </a:tblPr>
              <a:tblGrid>
                <a:gridCol w="2808275"/>
                <a:gridCol w="2809350"/>
                <a:gridCol w="2785275"/>
              </a:tblGrid>
              <a:tr h="326100">
                <a:tc>
                  <a:txBody>
                    <a:bodyPr/>
                    <a:lstStyle/>
                    <a:p>
                      <a:pPr indent="0" lvl="0" marL="0" marR="0" rtl="0" algn="l">
                        <a:lnSpc>
                          <a:spcPct val="100000"/>
                        </a:lnSpc>
                        <a:spcBef>
                          <a:spcPts val="0"/>
                        </a:spcBef>
                        <a:spcAft>
                          <a:spcPts val="0"/>
                        </a:spcAft>
                        <a:buNone/>
                      </a:pPr>
                      <a:r>
                        <a:rPr lang="es-ES" sz="2400" u="none" cap="none" strike="noStrike"/>
                        <a:t>Nombre </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Descripción </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r h="903425">
                <a:tc>
                  <a:txBody>
                    <a:bodyPr/>
                    <a:lstStyle/>
                    <a:p>
                      <a:pPr indent="0" lvl="0" marL="0" marR="0" rtl="0" algn="l">
                        <a:lnSpc>
                          <a:spcPct val="100000"/>
                        </a:lnSpc>
                        <a:spcBef>
                          <a:spcPts val="0"/>
                        </a:spcBef>
                        <a:spcAft>
                          <a:spcPts val="0"/>
                        </a:spcAft>
                        <a:buNone/>
                      </a:pPr>
                      <a:r>
                        <a:rPr lang="es-ES" sz="2400" u="none" cap="none" strike="noStrike"/>
                        <a:t>Cliente </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Persona que va a utilizar para realizar las compras a través de un sitio web   </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r h="1288325">
                <a:tc>
                  <a:txBody>
                    <a:bodyPr/>
                    <a:lstStyle/>
                    <a:p>
                      <a:pPr indent="0" lvl="0" marL="0" marR="0" rtl="0" algn="l">
                        <a:lnSpc>
                          <a:spcPct val="100000"/>
                        </a:lnSpc>
                        <a:spcBef>
                          <a:spcPts val="0"/>
                        </a:spcBef>
                        <a:spcAft>
                          <a:spcPts val="0"/>
                        </a:spcAft>
                        <a:buNone/>
                      </a:pPr>
                      <a:r>
                        <a:rPr lang="es-ES" sz="2400" u="none" cap="none" strike="noStrike"/>
                        <a:t>Administrador </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Persona que se encarga de administrar la ventas, productos y clientes de la empresa en el sitio web </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r h="903425">
                <a:tc>
                  <a:txBody>
                    <a:bodyPr/>
                    <a:lstStyle/>
                    <a:p>
                      <a:pPr indent="0" lvl="0" marL="0" marR="0" rtl="0" algn="l">
                        <a:lnSpc>
                          <a:spcPct val="100000"/>
                        </a:lnSpc>
                        <a:spcBef>
                          <a:spcPts val="0"/>
                        </a:spcBef>
                        <a:spcAft>
                          <a:spcPts val="0"/>
                        </a:spcAft>
                        <a:buNone/>
                      </a:pPr>
                      <a:r>
                        <a:rPr lang="es-ES" sz="2400" u="none" cap="none" strike="noStrike"/>
                        <a:t>RF Y RNF </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Requerimientos funcionales y Requerimientos no funcionales </a:t>
                      </a:r>
                      <a:endParaRPr sz="2400" u="none" cap="none" strike="noStrike">
                        <a:latin typeface="Arial"/>
                        <a:ea typeface="Arial"/>
                        <a:cs typeface="Arial"/>
                        <a:sym typeface="Arial"/>
                      </a:endParaRPr>
                    </a:p>
                  </a:txBody>
                  <a:tcPr marT="63500" marB="63500" marR="63500" marL="63500"/>
                </a:tc>
                <a:tc>
                  <a:txBody>
                    <a:bodyPr/>
                    <a:lstStyle/>
                    <a:p>
                      <a:pPr indent="0" lvl="0" marL="0" marR="0" rtl="0" algn="l">
                        <a:lnSpc>
                          <a:spcPct val="100000"/>
                        </a:lnSpc>
                        <a:spcBef>
                          <a:spcPts val="0"/>
                        </a:spcBef>
                        <a:spcAft>
                          <a:spcPts val="0"/>
                        </a:spcAft>
                        <a:buNone/>
                      </a:pPr>
                      <a:r>
                        <a:rPr lang="es-ES" sz="2400" u="none" cap="none" strike="noStrike"/>
                        <a:t> </a:t>
                      </a:r>
                      <a:endParaRPr sz="2400" u="none" cap="none" strike="noStrike">
                        <a:latin typeface="Arial"/>
                        <a:ea typeface="Arial"/>
                        <a:cs typeface="Arial"/>
                        <a:sym typeface="Arial"/>
                      </a:endParaRPr>
                    </a:p>
                  </a:txBody>
                  <a:tcPr marT="63500" marB="63500" marR="63500" marL="63500"/>
                </a:tc>
              </a:tr>
            </a:tbl>
          </a:graphicData>
        </a:graphic>
      </p:graphicFrame>
      <p:sp>
        <p:nvSpPr>
          <p:cNvPr id="103" name="Google Shape;103;p4"/>
          <p:cNvSpPr/>
          <p:nvPr/>
        </p:nvSpPr>
        <p:spPr>
          <a:xfrm>
            <a:off x="10406462" y="1078543"/>
            <a:ext cx="12192000" cy="5301451"/>
          </a:xfrm>
          <a:prstGeom prst="rect">
            <a:avLst/>
          </a:prstGeom>
          <a:noFill/>
          <a:ln>
            <a:noFill/>
          </a:ln>
        </p:spPr>
        <p:txBody>
          <a:bodyPr anchorCtr="0" anchor="t" bIns="45700" lIns="91425" spcFirstLastPara="1" rIns="91425" wrap="square" tIns="45700">
            <a:spAutoFit/>
          </a:bodyPr>
          <a:lstStyle/>
          <a:p>
            <a:pPr indent="-285750" lvl="1" marL="742950" marR="0" rtl="0" algn="l">
              <a:lnSpc>
                <a:spcPct val="100000"/>
              </a:lnSpc>
              <a:spcBef>
                <a:spcPts val="0"/>
              </a:spcBef>
              <a:spcAft>
                <a:spcPts val="0"/>
              </a:spcAft>
              <a:buClr>
                <a:srgbClr val="000000"/>
              </a:buClr>
              <a:buSzPts val="2800"/>
              <a:buFont typeface="Arial"/>
              <a:buAutoNum type="arabicPeriod"/>
            </a:pPr>
            <a:r>
              <a:rPr b="1" i="0" lang="es-ES" sz="2800" u="none" cap="none" strike="noStrike">
                <a:solidFill>
                  <a:srgbClr val="000000"/>
                </a:solidFill>
                <a:latin typeface="Arial"/>
                <a:ea typeface="Arial"/>
                <a:cs typeface="Arial"/>
                <a:sym typeface="Arial"/>
              </a:rPr>
              <a:t>Resumen</a:t>
            </a:r>
            <a:endParaRPr b="0" i="0" sz="2800" u="none" cap="none" strike="noStrike">
              <a:solidFill>
                <a:srgbClr val="000000"/>
              </a:solidFill>
              <a:latin typeface="Arial"/>
              <a:ea typeface="Arial"/>
              <a:cs typeface="Arial"/>
              <a:sym typeface="Arial"/>
            </a:endParaRPr>
          </a:p>
          <a:p>
            <a:pPr indent="0" lvl="0" marL="381000" marR="0" rtl="0" algn="l">
              <a:lnSpc>
                <a:spcPct val="100000"/>
              </a:lnSpc>
              <a:spcBef>
                <a:spcPts val="300"/>
              </a:spcBef>
              <a:spcAft>
                <a:spcPts val="0"/>
              </a:spcAft>
              <a:buNone/>
            </a:pPr>
            <a:r>
              <a:rPr b="0" i="0" lang="es-ES"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270510" marR="0" rtl="0" algn="l">
              <a:lnSpc>
                <a:spcPct val="100000"/>
              </a:lnSpc>
              <a:spcBef>
                <a:spcPts val="0"/>
              </a:spcBef>
              <a:spcAft>
                <a:spcPts val="0"/>
              </a:spcAft>
              <a:buNone/>
            </a:pPr>
            <a:r>
              <a:rPr b="0" i="1" lang="es-ES" sz="2800" u="none" cap="none" strike="noStrike">
                <a:solidFill>
                  <a:srgbClr val="000000"/>
                </a:solidFill>
                <a:latin typeface="Arial"/>
                <a:ea typeface="Arial"/>
                <a:cs typeface="Arial"/>
                <a:sym typeface="Arial"/>
              </a:rPr>
              <a:t>Este documento se dará a conocer todo lo que tiene que ver con las especificaciones del software, también vamos a evidenciar el propósito de la elaboración de este documento, el alcance, donde está dirigido el sistema de información, y también el objeto que, planteado para la realización del sitio web, el personal involucrados donde se definen las personas involucradas en la creación de este documento y el aplicativo la definición de los términos a utilizar, con sus abreviaturas. Una tabla de referencias, donde se especifica el documento relacionado con la elaboración de los requisitos, en este caso, la plantilla IEEE830 y un resumen, en donde se ve todo lo que se trata en este documento </a:t>
            </a:r>
            <a:endParaRPr b="0" i="0" sz="2800" u="none" cap="none" strike="noStrike">
              <a:solidFill>
                <a:srgbClr val="000000"/>
              </a:solidFill>
              <a:latin typeface="Arial"/>
              <a:ea typeface="Arial"/>
              <a:cs typeface="Arial"/>
              <a:sym typeface="Arial"/>
            </a:endParaRPr>
          </a:p>
        </p:txBody>
      </p:sp>
      <p:sp>
        <p:nvSpPr>
          <p:cNvPr id="104" name="Google Shape;104;p4"/>
          <p:cNvSpPr/>
          <p:nvPr/>
        </p:nvSpPr>
        <p:spPr>
          <a:xfrm>
            <a:off x="1102041" y="8749382"/>
            <a:ext cx="22094843" cy="15773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s-ES" sz="1400" u="none" cap="none" strike="noStrike">
                <a:solidFill>
                  <a:srgbClr val="000000"/>
                </a:solidFill>
                <a:latin typeface="Arial"/>
                <a:ea typeface="Arial"/>
                <a:cs typeface="Arial"/>
                <a:sym typeface="Arial"/>
              </a:rPr>
              <a:t> </a:t>
            </a:r>
            <a:r>
              <a:rPr b="1" i="0" lang="es-ES" sz="2800" u="none" cap="none" strike="noStrike">
                <a:solidFill>
                  <a:srgbClr val="000000"/>
                </a:solidFill>
                <a:latin typeface="Arial"/>
                <a:ea typeface="Arial"/>
                <a:cs typeface="Arial"/>
                <a:sym typeface="Arial"/>
              </a:rPr>
              <a:t>Descripción general</a:t>
            </a:r>
            <a:r>
              <a:rPr b="0" i="0" lang="es-ES" sz="2800" u="none" cap="none" strike="noStrike">
                <a:solidFill>
                  <a:srgbClr val="000000"/>
                </a:solidFill>
                <a:latin typeface="Arial"/>
                <a:ea typeface="Arial"/>
                <a:cs typeface="Arial"/>
                <a:sym typeface="Arial"/>
              </a:rPr>
              <a:t> </a:t>
            </a:r>
            <a:endParaRPr/>
          </a:p>
          <a:p>
            <a:pPr indent="0" lvl="0" marL="0" marR="0" rtl="0" algn="l">
              <a:lnSpc>
                <a:spcPct val="100000"/>
              </a:lnSpc>
              <a:spcBef>
                <a:spcPts val="1500"/>
              </a:spcBef>
              <a:spcAft>
                <a:spcPts val="0"/>
              </a:spcAft>
              <a:buNone/>
            </a:pPr>
            <a:r>
              <a:rPr b="0" i="1" lang="es-ES" sz="2800" u="none" cap="none" strike="noStrike">
                <a:solidFill>
                  <a:srgbClr val="000000"/>
                </a:solidFill>
                <a:latin typeface="Arial"/>
                <a:ea typeface="Arial"/>
                <a:cs typeface="Arial"/>
                <a:sym typeface="Arial"/>
              </a:rPr>
              <a:t>Este sitio web ofrece un sistema de información que simula un carrito de compras, permitiendo ventas online y la administración de un inventario para una tienda de instrumentos musicales.</a:t>
            </a:r>
            <a:r>
              <a:rPr b="0" i="0" lang="es-ES" sz="2800" u="none" cap="none" strike="noStrike">
                <a:solidFill>
                  <a:srgbClr val="0000FF"/>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
        <p:nvSpPr>
          <p:cNvPr id="105" name="Google Shape;105;p4"/>
          <p:cNvSpPr/>
          <p:nvPr/>
        </p:nvSpPr>
        <p:spPr>
          <a:xfrm>
            <a:off x="850232" y="10453694"/>
            <a:ext cx="21748230" cy="1815882"/>
          </a:xfrm>
          <a:prstGeom prst="rect">
            <a:avLst/>
          </a:prstGeom>
          <a:noFill/>
          <a:ln>
            <a:noFill/>
          </a:ln>
        </p:spPr>
        <p:txBody>
          <a:bodyPr anchorCtr="0" anchor="t" bIns="45700" lIns="91425" spcFirstLastPara="1" rIns="91425" wrap="square" tIns="45700">
            <a:spAutoFit/>
          </a:bodyPr>
          <a:lstStyle/>
          <a:p>
            <a:pPr indent="0" lvl="1" marL="381000" marR="0" rtl="0" algn="l">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Perspectiva del producto</a:t>
            </a:r>
            <a:endParaRPr b="0" i="0" sz="2800" u="none" cap="none" strike="noStrike">
              <a:solidFill>
                <a:srgbClr val="000000"/>
              </a:solidFill>
              <a:latin typeface="Arial"/>
              <a:ea typeface="Arial"/>
              <a:cs typeface="Arial"/>
              <a:sym typeface="Arial"/>
            </a:endParaRPr>
          </a:p>
          <a:p>
            <a:pPr indent="0" lvl="0" marL="381000" marR="0" rtl="0" algn="l">
              <a:lnSpc>
                <a:spcPct val="100000"/>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270510" marR="0" rtl="0" algn="l">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 El sitio web será usado en navegadores, además, el cliente o usuario podrá acceder al aplicativo desde cualquier dispositivo              (celular, Tablet, computadora) </a:t>
            </a:r>
            <a:endParaRPr b="0" i="0" sz="2800" u="none" cap="none" strike="noStrike">
              <a:solidFill>
                <a:srgbClr val="000000"/>
              </a:solidFill>
              <a:latin typeface="Arial"/>
              <a:ea typeface="Arial"/>
              <a:cs typeface="Arial"/>
              <a:sym typeface="Arial"/>
            </a:endParaRPr>
          </a:p>
        </p:txBody>
      </p:sp>
      <p:sp>
        <p:nvSpPr>
          <p:cNvPr id="106" name="Google Shape;106;p4"/>
          <p:cNvSpPr/>
          <p:nvPr/>
        </p:nvSpPr>
        <p:spPr>
          <a:xfrm>
            <a:off x="1102041" y="12651508"/>
            <a:ext cx="20410422" cy="2285241"/>
          </a:xfrm>
          <a:prstGeom prst="rect">
            <a:avLst/>
          </a:prstGeom>
          <a:noFill/>
          <a:ln>
            <a:noFill/>
          </a:ln>
        </p:spPr>
        <p:txBody>
          <a:bodyPr anchorCtr="0" anchor="t" bIns="45700" lIns="91425" spcFirstLastPara="1" rIns="91425" wrap="square" tIns="45700">
            <a:spAutoFit/>
          </a:bodyPr>
          <a:lstStyle/>
          <a:p>
            <a:pPr indent="0" lvl="1" marL="457200" marR="0" rtl="0" algn="just">
              <a:lnSpc>
                <a:spcPct val="100000"/>
              </a:lnSpc>
              <a:spcBef>
                <a:spcPts val="0"/>
              </a:spcBef>
              <a:spcAft>
                <a:spcPts val="0"/>
              </a:spcAft>
              <a:buNone/>
            </a:pPr>
            <a:r>
              <a:rPr b="1" i="0" lang="es-ES" sz="2800" u="none" cap="none" strike="noStrike">
                <a:solidFill>
                  <a:srgbClr val="000000"/>
                </a:solidFill>
                <a:latin typeface="Arial"/>
                <a:ea typeface="Arial"/>
                <a:cs typeface="Arial"/>
                <a:sym typeface="Arial"/>
              </a:rPr>
              <a:t>Funcionalidad del producto</a:t>
            </a:r>
            <a:endParaRPr b="0" i="0" sz="2800" u="none" cap="none" strike="noStrike">
              <a:solidFill>
                <a:srgbClr val="000000"/>
              </a:solidFill>
              <a:latin typeface="Arial"/>
              <a:ea typeface="Arial"/>
              <a:cs typeface="Arial"/>
              <a:sym typeface="Arial"/>
            </a:endParaRPr>
          </a:p>
          <a:p>
            <a:pPr indent="0" lvl="0" marL="0" marR="0" rtl="0" algn="just">
              <a:lnSpc>
                <a:spcPct val="100000"/>
              </a:lnSpc>
              <a:spcBef>
                <a:spcPts val="300"/>
              </a:spcBef>
              <a:spcAft>
                <a:spcPts val="0"/>
              </a:spcAft>
              <a:buNone/>
            </a:pPr>
            <a:r>
              <a:rPr b="0" i="1" lang="es-ES" sz="2800" u="none" cap="none" strike="noStrike">
                <a:solidFill>
                  <a:srgbClr val="0000FF"/>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0" lvl="0" marL="270510" marR="0" rtl="0" algn="just">
              <a:lnSpc>
                <a:spcPct val="100000"/>
              </a:lnSpc>
              <a:spcBef>
                <a:spcPts val="0"/>
              </a:spcBef>
              <a:spcAft>
                <a:spcPts val="0"/>
              </a:spcAft>
              <a:buNone/>
            </a:pPr>
            <a:r>
              <a:rPr b="0" i="0" lang="es-ES" sz="2800" u="none" cap="none" strike="noStrike">
                <a:solidFill>
                  <a:srgbClr val="000000"/>
                </a:solidFill>
                <a:latin typeface="Arial"/>
                <a:ea typeface="Arial"/>
                <a:cs typeface="Arial"/>
                <a:sym typeface="Arial"/>
              </a:rPr>
              <a:t>El aplicativo web a grandes rasgos poseerá diferentes funcionalidades entre la cuales vamos hacer factura manual de los productos vendidos, gestionar el stock de los productos, consultar el estado de los productos adquiridos por los clientes, el registro de los datos del con tanto del cliente, llevar un control detallado de las ventas etc.</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DIEGO VALERO</dc:creator>
</cp:coreProperties>
</file>