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2" r:id="rId15"/>
    <p:sldId id="268" r:id="rId16"/>
    <p:sldId id="269" r:id="rId17"/>
    <p:sldId id="270" r:id="rId18"/>
    <p:sldId id="271" r:id="rId19"/>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s-ES" sz="6000" b="0" strike="noStrike" spc="-1">
                <a:solidFill>
                  <a:srgbClr val="FFFFFF"/>
                </a:solidFill>
                <a:latin typeface="Calibri Light"/>
              </a:rPr>
              <a:t>Haga clic para modificar el estilo de título del patrón</a:t>
            </a:r>
            <a:endParaRPr lang="en-US" sz="6000" b="0" strike="noStrike" spc="-1">
              <a:solidFill>
                <a:srgbClr val="FFFFFF"/>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BAEE8CE-BCA3-4880-A60E-24AAE53CC23D}" type="datetime1">
              <a:rPr lang="es-ES" sz="1200" b="0" strike="noStrike" spc="-1">
                <a:solidFill>
                  <a:srgbClr val="FFFFFF"/>
                </a:solidFill>
                <a:latin typeface="Calibri"/>
              </a:rPr>
              <a:t>28/09/2020</a:t>
            </a:fld>
            <a:endParaRPr lang="es-E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s-ES" sz="1200" b="0" strike="noStrike" spc="-1">
                <a:solidFill>
                  <a:srgbClr val="FFFFFF"/>
                </a:solidFill>
                <a:latin typeface="Calibri"/>
              </a:rPr>
              <a:t>etreter</a:t>
            </a:r>
            <a:endParaRPr lang="es-ES"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24F6A07F-E748-4968-B63F-E2BECB97D6A0}" type="slidenum">
              <a:rPr lang="es-ES" sz="1200" b="0" strike="noStrike" spc="-1">
                <a:solidFill>
                  <a:srgbClr val="FFFFFF"/>
                </a:solidFill>
                <a:latin typeface="Calibri"/>
              </a:rPr>
              <a:t>‹Nº›</a:t>
            </a:fld>
            <a:endParaRPr lang="es-E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Pulse para editar el formato de texto del esquema</a:t>
            </a:r>
          </a:p>
          <a:p>
            <a:pPr marL="864000" lvl="1" indent="-324000">
              <a:spcBef>
                <a:spcPts val="1134"/>
              </a:spcBef>
              <a:buClr>
                <a:srgbClr val="FFFFFF"/>
              </a:buClr>
              <a:buSzPct val="75000"/>
              <a:buFont typeface="Symbol" charset="2"/>
              <a:buChar char=""/>
            </a:pPr>
            <a:r>
              <a:rPr lang="en-US" sz="2000" b="0" strike="noStrike" spc="-1">
                <a:solidFill>
                  <a:srgbClr val="FFFFFF"/>
                </a:solidFill>
                <a:latin typeface="Calibri"/>
              </a:rPr>
              <a:t>Segundo nivel del esquema</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Calibri"/>
              </a:rPr>
              <a:t>Tercer nivel del esquema</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Calibri"/>
              </a:rPr>
              <a:t>Cuarto nivel del esquema</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alibri"/>
              </a:rPr>
              <a:t>Quinto nivel del esquema</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alibri"/>
              </a:rPr>
              <a:t>Sexto nivel del esquema</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s-ES" sz="4400" b="0" strike="noStrike" spc="-1">
                <a:solidFill>
                  <a:srgbClr val="FFFFFF"/>
                </a:solidFill>
                <a:latin typeface="Calibri Light"/>
              </a:rPr>
              <a:t>Haga clic para modificar el estilo de título del patrón</a:t>
            </a:r>
            <a:endParaRPr lang="en-US" sz="4400" b="0" strike="noStrike" spc="-1">
              <a:solidFill>
                <a:srgbClr val="FFFFFF"/>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FFFFFF"/>
              </a:buClr>
              <a:buFont typeface="Arial"/>
              <a:buChar char="•"/>
            </a:pPr>
            <a:r>
              <a:rPr lang="es-ES" sz="2800" b="0" strike="noStrike" spc="-1">
                <a:solidFill>
                  <a:srgbClr val="FFFFFF"/>
                </a:solidFill>
                <a:latin typeface="Calibri"/>
              </a:rPr>
              <a:t>Haga clic para modificar los estilos de texto del patrón</a:t>
            </a:r>
            <a:endParaRPr lang="en-US" sz="2800" b="0" strike="noStrike" spc="-1">
              <a:solidFill>
                <a:srgbClr val="FFFFFF"/>
              </a:solidFill>
              <a:latin typeface="Calibri"/>
            </a:endParaRPr>
          </a:p>
          <a:p>
            <a:pPr marL="685800" lvl="1" indent="-228240">
              <a:lnSpc>
                <a:spcPct val="90000"/>
              </a:lnSpc>
              <a:spcBef>
                <a:spcPts val="499"/>
              </a:spcBef>
              <a:buClr>
                <a:srgbClr val="FFFFFF"/>
              </a:buClr>
              <a:buFont typeface="Arial"/>
              <a:buChar char="•"/>
            </a:pPr>
            <a:r>
              <a:rPr lang="es-ES" sz="2400" b="0" strike="noStrike" spc="-1">
                <a:solidFill>
                  <a:srgbClr val="FFFFFF"/>
                </a:solidFill>
                <a:latin typeface="Calibri"/>
              </a:rPr>
              <a:t>Segundo nivel</a:t>
            </a:r>
            <a:endParaRPr lang="en-US" sz="2400" b="0" strike="noStrike" spc="-1">
              <a:solidFill>
                <a:srgbClr val="FFFFFF"/>
              </a:solidFill>
              <a:latin typeface="Calibri"/>
            </a:endParaRPr>
          </a:p>
          <a:p>
            <a:pPr marL="1143000" lvl="2" indent="-228240">
              <a:lnSpc>
                <a:spcPct val="90000"/>
              </a:lnSpc>
              <a:spcBef>
                <a:spcPts val="499"/>
              </a:spcBef>
              <a:buClr>
                <a:srgbClr val="FFFFFF"/>
              </a:buClr>
              <a:buFont typeface="Arial"/>
              <a:buChar char="•"/>
            </a:pPr>
            <a:r>
              <a:rPr lang="es-ES" sz="2000" b="0" strike="noStrike" spc="-1">
                <a:solidFill>
                  <a:srgbClr val="FFFFFF"/>
                </a:solidFill>
                <a:latin typeface="Calibri"/>
              </a:rPr>
              <a:t>Tercer nivel</a:t>
            </a:r>
            <a:endParaRPr lang="en-US" sz="2000" b="0" strike="noStrike" spc="-1">
              <a:solidFill>
                <a:srgbClr val="FFFFFF"/>
              </a:solidFill>
              <a:latin typeface="Calibri"/>
            </a:endParaRPr>
          </a:p>
          <a:p>
            <a:pPr marL="1600200" lvl="3" indent="-228240">
              <a:lnSpc>
                <a:spcPct val="90000"/>
              </a:lnSpc>
              <a:spcBef>
                <a:spcPts val="499"/>
              </a:spcBef>
              <a:buClr>
                <a:srgbClr val="FFFFFF"/>
              </a:buClr>
              <a:buFont typeface="Arial"/>
              <a:buChar char="•"/>
            </a:pPr>
            <a:r>
              <a:rPr lang="es-ES" sz="1800" b="0" strike="noStrike" spc="-1">
                <a:solidFill>
                  <a:srgbClr val="FFFFFF"/>
                </a:solidFill>
                <a:latin typeface="Calibri"/>
              </a:rPr>
              <a:t>Cuarto nivel</a:t>
            </a:r>
            <a:endParaRPr lang="en-US" sz="1800" b="0" strike="noStrike" spc="-1">
              <a:solidFill>
                <a:srgbClr val="FFFFFF"/>
              </a:solidFill>
              <a:latin typeface="Calibri"/>
            </a:endParaRPr>
          </a:p>
          <a:p>
            <a:pPr marL="2057400" lvl="4" indent="-228240">
              <a:lnSpc>
                <a:spcPct val="90000"/>
              </a:lnSpc>
              <a:spcBef>
                <a:spcPts val="499"/>
              </a:spcBef>
              <a:buClr>
                <a:srgbClr val="FFFFFF"/>
              </a:buClr>
              <a:buFont typeface="Arial"/>
              <a:buChar char="•"/>
            </a:pPr>
            <a:r>
              <a:rPr lang="es-ES" sz="1800" b="0" strike="noStrike" spc="-1">
                <a:solidFill>
                  <a:srgbClr val="FFFFFF"/>
                </a:solidFill>
                <a:latin typeface="Calibri"/>
              </a:rPr>
              <a:t>Quinto nivel</a:t>
            </a:r>
            <a:endParaRPr lang="en-US" sz="1800" b="0" strike="noStrike" spc="-1">
              <a:solidFill>
                <a:srgbClr val="FFFFFF"/>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4E342EB8-B345-4530-A664-9DD3C14FDAE0}" type="datetime1">
              <a:rPr lang="es-ES" sz="1200" b="0" strike="noStrike" spc="-1">
                <a:solidFill>
                  <a:srgbClr val="FFFFFF"/>
                </a:solidFill>
                <a:latin typeface="Calibri"/>
              </a:rPr>
              <a:t>28/09/2020</a:t>
            </a:fld>
            <a:endParaRPr lang="es-E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s-ES" sz="1200" b="0" strike="noStrike" spc="-1">
                <a:solidFill>
                  <a:srgbClr val="FFFFFF"/>
                </a:solidFill>
                <a:latin typeface="Calibri"/>
              </a:rPr>
              <a:t>etreter</a:t>
            </a:r>
            <a:endParaRPr lang="es-ES"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C7E57A6-C52E-461C-9725-3EAC2A61A107}" type="slidenum">
              <a:rPr lang="es-ES" sz="1200" b="0" strike="noStrike" spc="-1">
                <a:solidFill>
                  <a:srgbClr val="FFFFFF"/>
                </a:solidFill>
                <a:latin typeface="Calibri"/>
              </a:rPr>
              <a:t>‹Nº›</a:t>
            </a:fld>
            <a:endParaRPr lang="es-E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medium.com/" TargetMode="External"/><Relationship Id="rId3" Type="http://schemas.openxmlformats.org/officeDocument/2006/relationships/hyperlink" Target="https://stackoverflow.com/" TargetMode="External"/><Relationship Id="rId7" Type="http://schemas.openxmlformats.org/officeDocument/2006/relationships/hyperlink" Target="https://realpython.com/" TargetMode="External"/><Relationship Id="rId12" Type="http://schemas.openxmlformats.org/officeDocument/2006/relationships/hyperlink" Target="https://miriadax.net/home" TargetMode="Externa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devguide.python.org/documenting/" TargetMode="External"/><Relationship Id="rId11" Type="http://schemas.openxmlformats.org/officeDocument/2006/relationships/hyperlink" Target="https://es.coursera.org/" TargetMode="External"/><Relationship Id="rId5" Type="http://schemas.openxmlformats.org/officeDocument/2006/relationships/hyperlink" Target="https://www.python.org/doc/" TargetMode="External"/><Relationship Id="rId10" Type="http://schemas.openxmlformats.org/officeDocument/2006/relationships/hyperlink" Target="https://www.udemy.com/" TargetMode="External"/><Relationship Id="rId4" Type="http://schemas.openxmlformats.org/officeDocument/2006/relationships/hyperlink" Target="https://www.google.es/" TargetMode="External"/><Relationship Id="rId9" Type="http://schemas.openxmlformats.org/officeDocument/2006/relationships/hyperlink" Target="https://www.edx.org/searc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onnemartin/data-science-ipython-notebooks"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hyperlink" Target="https://github.com/ggerard/Data-Science--Cheat-Sheet-1" TargetMode="External"/><Relationship Id="rId4" Type="http://schemas.openxmlformats.org/officeDocument/2006/relationships/hyperlink" Target="https://github.com/FavioVazquez/ds-cheatshee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earning.oreilly.com/playlists/03576629-4091-4c66-b7f1-5eb72bdabfe9"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wilio.com/quest/download"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2" name="Imagen 4"/>
          <p:cNvPicPr/>
          <p:nvPr/>
        </p:nvPicPr>
        <p:blipFill>
          <a:blip r:embed="rId2"/>
          <a:stretch/>
        </p:blipFill>
        <p:spPr>
          <a:xfrm>
            <a:off x="5291280" y="5396040"/>
            <a:ext cx="6375240" cy="791280"/>
          </a:xfrm>
          <a:prstGeom prst="rect">
            <a:avLst/>
          </a:prstGeom>
          <a:ln w="0">
            <a:noFill/>
          </a:ln>
        </p:spPr>
      </p:pic>
      <p:sp>
        <p:nvSpPr>
          <p:cNvPr id="83" name="CustomShape 1"/>
          <p:cNvSpPr/>
          <p:nvPr/>
        </p:nvSpPr>
        <p:spPr>
          <a:xfrm>
            <a:off x="360360" y="235440"/>
            <a:ext cx="11471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400" b="0" i="1" strike="noStrike" spc="-1">
                <a:solidFill>
                  <a:srgbClr val="FFFFFF"/>
                </a:solidFill>
                <a:latin typeface="Calibri"/>
              </a:rPr>
              <a:t>Data Science Bootcamp			Septiembre 2020			Madrid</a:t>
            </a:r>
            <a:endParaRPr lang="es-ES" sz="1400" b="0" strike="noStrike" spc="-1">
              <a:latin typeface="Arial"/>
            </a:endParaRPr>
          </a:p>
        </p:txBody>
      </p:sp>
      <p:sp>
        <p:nvSpPr>
          <p:cNvPr id="84" name="CustomShape 2"/>
          <p:cNvSpPr/>
          <p:nvPr/>
        </p:nvSpPr>
        <p:spPr>
          <a:xfrm>
            <a:off x="360360" y="1145160"/>
            <a:ext cx="9605520" cy="23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5400" b="0" strike="noStrike" spc="-1">
                <a:solidFill>
                  <a:srgbClr val="FFFFFF"/>
                </a:solidFill>
                <a:latin typeface="Segoe UI"/>
              </a:rPr>
              <a:t>Data Science Bootcamp</a:t>
            </a:r>
            <a:endParaRPr lang="es-ES" sz="5400" b="0" strike="noStrike" spc="-1">
              <a:latin typeface="Arial"/>
            </a:endParaRPr>
          </a:p>
          <a:p>
            <a:pPr>
              <a:lnSpc>
                <a:spcPct val="100000"/>
              </a:lnSpc>
            </a:pPr>
            <a:r>
              <a:rPr lang="es-ES" sz="3200" b="0" i="1" strike="noStrike" spc="-1">
                <a:solidFill>
                  <a:srgbClr val="FFFFFF"/>
                </a:solidFill>
                <a:latin typeface="Segoe UI"/>
              </a:rPr>
              <a:t>Ramp Up</a:t>
            </a:r>
            <a:endParaRPr lang="es-ES" sz="3200" b="0" strike="noStrike" spc="-1">
              <a:latin typeface="Arial"/>
            </a:endParaRPr>
          </a:p>
          <a:p>
            <a:pPr>
              <a:lnSpc>
                <a:spcPct val="100000"/>
              </a:lnSpc>
            </a:pPr>
            <a:endParaRPr lang="es-ES" sz="3200" b="0" strike="noStrike" spc="-1">
              <a:latin typeface="Arial"/>
            </a:endParaRPr>
          </a:p>
          <a:p>
            <a:pPr>
              <a:lnSpc>
                <a:spcPct val="100000"/>
              </a:lnSpc>
            </a:pPr>
            <a:r>
              <a:rPr lang="es-ES" sz="3200" b="0" i="1" strike="noStrike" spc="-1">
                <a:solidFill>
                  <a:srgbClr val="FFFFFF"/>
                </a:solidFill>
                <a:latin typeface="Segoe UI"/>
              </a:rPr>
              <a:t>Apoyo</a:t>
            </a:r>
            <a:endParaRPr lang="es-ES"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2239200" y="1106280"/>
            <a:ext cx="8200800" cy="2493720"/>
          </a:xfrm>
          <a:prstGeom prst="rect">
            <a:avLst/>
          </a:prstGeom>
          <a:noFill/>
          <a:ln w="0">
            <a:noFill/>
          </a:ln>
        </p:spPr>
        <p:txBody>
          <a:bodyPr anchor="ctr">
            <a:normAutofit/>
          </a:bodyPr>
          <a:lstStyle/>
          <a:p>
            <a:pPr algn="ctr">
              <a:lnSpc>
                <a:spcPct val="90000"/>
              </a:lnSpc>
            </a:pPr>
            <a:r>
              <a:rPr lang="es-ES" sz="6600" b="0" strike="noStrike" spc="-1">
                <a:solidFill>
                  <a:srgbClr val="FFFFFF"/>
                </a:solidFill>
                <a:latin typeface="Segoe UI"/>
              </a:rPr>
              <a:t>MATERIAL EXTRA</a:t>
            </a:r>
            <a:endParaRPr lang="en-US" sz="6600" b="0" strike="noStrike" spc="-1">
              <a:solidFill>
                <a:srgbClr val="FFFFFF"/>
              </a:solidFill>
              <a:latin typeface="Calibri"/>
            </a:endParaRPr>
          </a:p>
        </p:txBody>
      </p:sp>
      <p:pic>
        <p:nvPicPr>
          <p:cNvPr id="123" name="Imagen 5_5"/>
          <p:cNvPicPr/>
          <p:nvPr/>
        </p:nvPicPr>
        <p:blipFill>
          <a:blip r:embed="rId2"/>
          <a:stretch/>
        </p:blipFill>
        <p:spPr>
          <a:xfrm>
            <a:off x="9310320" y="6092280"/>
            <a:ext cx="2402280" cy="2980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a:solidFill>
                  <a:srgbClr val="FFFFFF"/>
                </a:solidFill>
                <a:latin typeface="Segoe UI"/>
              </a:rPr>
              <a:t>Links interesantes</a:t>
            </a:r>
            <a:endParaRPr lang="en-US" sz="3600" b="0" strike="noStrike" spc="-1">
              <a:solidFill>
                <a:srgbClr val="FFFFFF"/>
              </a:solidFill>
              <a:latin typeface="Calibri"/>
            </a:endParaRPr>
          </a:p>
        </p:txBody>
      </p:sp>
      <p:sp>
        <p:nvSpPr>
          <p:cNvPr id="125"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26" name="Imagen 5_1"/>
          <p:cNvPicPr/>
          <p:nvPr/>
        </p:nvPicPr>
        <p:blipFill>
          <a:blip r:embed="rId2"/>
          <a:stretch/>
        </p:blipFill>
        <p:spPr>
          <a:xfrm>
            <a:off x="9310320" y="6092280"/>
            <a:ext cx="2402280" cy="298080"/>
          </a:xfrm>
          <a:prstGeom prst="rect">
            <a:avLst/>
          </a:prstGeom>
          <a:ln w="0">
            <a:noFill/>
          </a:ln>
        </p:spPr>
      </p:pic>
      <p:sp>
        <p:nvSpPr>
          <p:cNvPr id="127" name="CustomShape 3"/>
          <p:cNvSpPr/>
          <p:nvPr/>
        </p:nvSpPr>
        <p:spPr>
          <a:xfrm>
            <a:off x="285840" y="1797840"/>
            <a:ext cx="36295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Documentación</a:t>
            </a:r>
            <a:endParaRPr lang="es-ES" sz="2400" b="0" strike="noStrike" spc="-1">
              <a:latin typeface="Arial"/>
            </a:endParaRPr>
          </a:p>
        </p:txBody>
      </p:sp>
      <p:sp>
        <p:nvSpPr>
          <p:cNvPr id="128" name="CustomShape 4"/>
          <p:cNvSpPr/>
          <p:nvPr/>
        </p:nvSpPr>
        <p:spPr>
          <a:xfrm>
            <a:off x="4281120" y="1797840"/>
            <a:ext cx="36295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Resolución de dudas</a:t>
            </a:r>
            <a:endParaRPr lang="es-ES" sz="2400" b="0" strike="noStrike" spc="-1">
              <a:latin typeface="Arial"/>
            </a:endParaRPr>
          </a:p>
        </p:txBody>
      </p:sp>
      <p:sp>
        <p:nvSpPr>
          <p:cNvPr id="129" name="CustomShape 5"/>
          <p:cNvSpPr/>
          <p:nvPr/>
        </p:nvSpPr>
        <p:spPr>
          <a:xfrm>
            <a:off x="7996680" y="1797840"/>
            <a:ext cx="36295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Cursos online</a:t>
            </a:r>
            <a:endParaRPr lang="es-ES" sz="2400" b="0" strike="noStrike" spc="-1">
              <a:latin typeface="Arial"/>
            </a:endParaRPr>
          </a:p>
        </p:txBody>
      </p:sp>
      <p:sp>
        <p:nvSpPr>
          <p:cNvPr id="130" name="CustomShape 6"/>
          <p:cNvSpPr/>
          <p:nvPr/>
        </p:nvSpPr>
        <p:spPr>
          <a:xfrm>
            <a:off x="4662000" y="2398680"/>
            <a:ext cx="3005640" cy="228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1600" b="0" strike="noStrike" spc="-1">
                <a:solidFill>
                  <a:srgbClr val="F2F2F2"/>
                </a:solidFill>
                <a:latin typeface="Calibri"/>
              </a:rPr>
              <a:t>Página de comunidad de resolución de dudas</a:t>
            </a: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3"/>
              </a:rPr>
              <a:t>https://stackoverflow.com/</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strike="noStrike" spc="-1">
                <a:solidFill>
                  <a:srgbClr val="F2F2F2"/>
                </a:solidFill>
                <a:latin typeface="Calibri"/>
              </a:rPr>
              <a:t>Siempre encontrarás a alguien que se ha topado con el mismo error que tu</a:t>
            </a: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4"/>
              </a:rPr>
              <a:t>https://www.google.es/</a:t>
            </a:r>
            <a:endParaRPr lang="es-ES" sz="1600" b="0" strike="noStrike" spc="-1">
              <a:latin typeface="Arial"/>
            </a:endParaRPr>
          </a:p>
        </p:txBody>
      </p:sp>
      <p:sp>
        <p:nvSpPr>
          <p:cNvPr id="131" name="CustomShape 7"/>
          <p:cNvSpPr/>
          <p:nvPr/>
        </p:nvSpPr>
        <p:spPr>
          <a:xfrm>
            <a:off x="360000" y="2506680"/>
            <a:ext cx="3779280" cy="252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s-ES" sz="1600" b="0" u="sng" strike="noStrike" spc="-1">
                <a:solidFill>
                  <a:srgbClr val="49A1FA"/>
                </a:solidFill>
                <a:uFillTx/>
                <a:latin typeface="Calibri"/>
                <a:hlinkClick r:id="rId5"/>
              </a:rPr>
              <a:t>https://www.python.org/doc/</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6"/>
              </a:rPr>
              <a:t>https://devguide.python.org/documenting/</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strike="noStrike" spc="-1">
                <a:solidFill>
                  <a:srgbClr val="F2F2F2"/>
                </a:solidFill>
                <a:latin typeface="Calibri"/>
              </a:rPr>
              <a:t>Buenos tutoriales y artículos</a:t>
            </a: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7"/>
              </a:rPr>
              <a:t>https://realpython.com/</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strike="noStrike" spc="-1">
                <a:solidFill>
                  <a:srgbClr val="F2F2F2"/>
                </a:solidFill>
                <a:latin typeface="Calibri"/>
              </a:rPr>
              <a:t>Suele tener muy buenos artículos</a:t>
            </a: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8"/>
              </a:rPr>
              <a:t>https://medium.com/</a:t>
            </a:r>
            <a:endParaRPr lang="es-ES" sz="1600" b="0" strike="noStrike" spc="-1">
              <a:latin typeface="Arial"/>
            </a:endParaRPr>
          </a:p>
          <a:p>
            <a:pPr algn="ctr">
              <a:lnSpc>
                <a:spcPct val="100000"/>
              </a:lnSpc>
            </a:pPr>
            <a:endParaRPr lang="es-ES" sz="1600" b="0" strike="noStrike" spc="-1">
              <a:latin typeface="Arial"/>
            </a:endParaRPr>
          </a:p>
        </p:txBody>
      </p:sp>
      <p:sp>
        <p:nvSpPr>
          <p:cNvPr id="132" name="CustomShape 8"/>
          <p:cNvSpPr/>
          <p:nvPr/>
        </p:nvSpPr>
        <p:spPr>
          <a:xfrm>
            <a:off x="8358480" y="2398680"/>
            <a:ext cx="2905920" cy="1793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1600" b="0" u="sng" strike="noStrike" spc="-1">
                <a:solidFill>
                  <a:srgbClr val="49A1FA"/>
                </a:solidFill>
                <a:uFillTx/>
                <a:latin typeface="Calibri"/>
                <a:hlinkClick r:id="rId9"/>
              </a:rPr>
              <a:t>https://www.edx.org/search</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10"/>
              </a:rPr>
              <a:t>https://www.udemy.com/</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11"/>
              </a:rPr>
              <a:t>https://es.coursera.org/</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12"/>
              </a:rPr>
              <a:t>https://miriadax.net/home</a:t>
            </a:r>
            <a:endParaRPr lang="es-ES"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a:solidFill>
                  <a:srgbClr val="FFFFFF"/>
                </a:solidFill>
                <a:latin typeface="Segoe UI"/>
              </a:rPr>
              <a:t>GitHubs interesantes</a:t>
            </a:r>
            <a:endParaRPr lang="en-US" sz="3600" b="0" strike="noStrike" spc="-1">
              <a:solidFill>
                <a:srgbClr val="FFFFFF"/>
              </a:solidFill>
              <a:latin typeface="Calibri"/>
            </a:endParaRPr>
          </a:p>
        </p:txBody>
      </p:sp>
      <p:sp>
        <p:nvSpPr>
          <p:cNvPr id="134"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35" name="Imagen 5"/>
          <p:cNvPicPr/>
          <p:nvPr/>
        </p:nvPicPr>
        <p:blipFill>
          <a:blip r:embed="rId2"/>
          <a:stretch/>
        </p:blipFill>
        <p:spPr>
          <a:xfrm>
            <a:off x="9310320" y="6092280"/>
            <a:ext cx="2402280" cy="298080"/>
          </a:xfrm>
          <a:prstGeom prst="rect">
            <a:avLst/>
          </a:prstGeom>
          <a:ln w="0">
            <a:noFill/>
          </a:ln>
        </p:spPr>
      </p:pic>
      <p:sp>
        <p:nvSpPr>
          <p:cNvPr id="136" name="CustomShape 3"/>
          <p:cNvSpPr/>
          <p:nvPr/>
        </p:nvSpPr>
        <p:spPr>
          <a:xfrm>
            <a:off x="3420000" y="1869480"/>
            <a:ext cx="5631120" cy="1550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s-ES" sz="1600" b="0" u="sng" strike="noStrike" spc="-1">
                <a:solidFill>
                  <a:srgbClr val="49A1FA"/>
                </a:solidFill>
                <a:uFillTx/>
                <a:latin typeface="Calibri"/>
                <a:hlinkClick r:id="rId3"/>
              </a:rPr>
              <a:t>https://github.com/donnemartin/data-science-ipython-notebooks</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4"/>
              </a:rPr>
              <a:t>https://github.com/FavioVazquez/ds-cheatsheets</a:t>
            </a:r>
            <a:endParaRPr lang="es-ES" sz="1600" b="0" strike="noStrike" spc="-1">
              <a:latin typeface="Arial"/>
            </a:endParaRPr>
          </a:p>
          <a:p>
            <a:pPr algn="ctr">
              <a:lnSpc>
                <a:spcPct val="100000"/>
              </a:lnSpc>
            </a:pPr>
            <a:endParaRPr lang="es-ES" sz="1600" b="0" strike="noStrike" spc="-1">
              <a:latin typeface="Arial"/>
            </a:endParaRPr>
          </a:p>
          <a:p>
            <a:pPr algn="ctr">
              <a:lnSpc>
                <a:spcPct val="100000"/>
              </a:lnSpc>
            </a:pPr>
            <a:r>
              <a:rPr lang="es-ES" sz="1600" b="0" u="sng" strike="noStrike" spc="-1">
                <a:solidFill>
                  <a:srgbClr val="49A1FA"/>
                </a:solidFill>
                <a:uFillTx/>
                <a:latin typeface="Calibri"/>
                <a:hlinkClick r:id="rId5"/>
              </a:rPr>
              <a:t>https://github.com/ggerard/Data-Science--Cheat-Sheet-1</a:t>
            </a:r>
            <a:endParaRPr lang="es-ES" sz="1600" b="0" strike="noStrike" spc="-1">
              <a:latin typeface="Arial"/>
            </a:endParaRPr>
          </a:p>
          <a:p>
            <a:pPr algn="ctr">
              <a:lnSpc>
                <a:spcPct val="100000"/>
              </a:lnSpc>
            </a:pPr>
            <a:endParaRPr lang="es-ES"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dirty="0">
                <a:solidFill>
                  <a:srgbClr val="FFFFFF"/>
                </a:solidFill>
                <a:latin typeface="Segoe UI"/>
              </a:rPr>
              <a:t>O’Reilly </a:t>
            </a:r>
            <a:r>
              <a:rPr lang="es-ES" sz="3600" b="0" strike="noStrike" spc="-1" dirty="0" err="1">
                <a:solidFill>
                  <a:srgbClr val="FFFFFF"/>
                </a:solidFill>
                <a:latin typeface="Segoe UI"/>
              </a:rPr>
              <a:t>Playlists</a:t>
            </a:r>
            <a:endParaRPr lang="en-US" sz="3600" b="0" strike="noStrike" spc="-1" dirty="0">
              <a:solidFill>
                <a:srgbClr val="FFFFFF"/>
              </a:solidFill>
              <a:latin typeface="Calibri"/>
            </a:endParaRPr>
          </a:p>
        </p:txBody>
      </p:sp>
      <p:sp>
        <p:nvSpPr>
          <p:cNvPr id="134"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35" name="Imagen 5"/>
          <p:cNvPicPr/>
          <p:nvPr/>
        </p:nvPicPr>
        <p:blipFill>
          <a:blip r:embed="rId2"/>
          <a:stretch/>
        </p:blipFill>
        <p:spPr>
          <a:xfrm>
            <a:off x="9310320" y="6092280"/>
            <a:ext cx="2402280" cy="298080"/>
          </a:xfrm>
          <a:prstGeom prst="rect">
            <a:avLst/>
          </a:prstGeom>
          <a:ln w="0">
            <a:noFill/>
          </a:ln>
        </p:spPr>
      </p:pic>
      <p:sp>
        <p:nvSpPr>
          <p:cNvPr id="2" name="CuadroTexto 1">
            <a:extLst>
              <a:ext uri="{FF2B5EF4-FFF2-40B4-BE49-F238E27FC236}">
                <a16:creationId xmlns:a16="http://schemas.microsoft.com/office/drawing/2014/main" id="{345E097D-23EE-4D86-94F5-CA7E66B80862}"/>
              </a:ext>
            </a:extLst>
          </p:cNvPr>
          <p:cNvSpPr txBox="1"/>
          <p:nvPr/>
        </p:nvSpPr>
        <p:spPr>
          <a:xfrm>
            <a:off x="999460" y="2041451"/>
            <a:ext cx="5656521" cy="1754326"/>
          </a:xfrm>
          <a:prstGeom prst="rect">
            <a:avLst/>
          </a:prstGeom>
          <a:noFill/>
        </p:spPr>
        <p:txBody>
          <a:bodyPr wrap="square" rtlCol="0">
            <a:spAutoFit/>
          </a:bodyPr>
          <a:lstStyle/>
          <a:p>
            <a:r>
              <a:rPr lang="es-ES" dirty="0">
                <a:solidFill>
                  <a:schemeClr val="bg1"/>
                </a:solidFill>
              </a:rPr>
              <a:t>Python</a:t>
            </a:r>
          </a:p>
          <a:p>
            <a:endParaRPr lang="es-ES" dirty="0">
              <a:solidFill>
                <a:schemeClr val="bg1"/>
              </a:solidFill>
            </a:endParaRPr>
          </a:p>
          <a:p>
            <a:r>
              <a:rPr lang="es-ES" dirty="0">
                <a:solidFill>
                  <a:schemeClr val="bg1"/>
                </a:solidFill>
              </a:rPr>
              <a:t>Matemáticas para Data </a:t>
            </a:r>
            <a:r>
              <a:rPr lang="es-ES" dirty="0" err="1">
                <a:solidFill>
                  <a:schemeClr val="bg1"/>
                </a:solidFill>
              </a:rPr>
              <a:t>Science</a:t>
            </a:r>
            <a:endParaRPr lang="es-ES" dirty="0">
              <a:solidFill>
                <a:schemeClr val="bg1"/>
              </a:solidFill>
            </a:endParaRPr>
          </a:p>
          <a:p>
            <a:r>
              <a:rPr lang="es-ES">
                <a:solidFill>
                  <a:schemeClr val="bg1"/>
                </a:solidFill>
                <a:hlinkClick r:id="rId3"/>
              </a:rPr>
              <a:t>https://learning.oreilly.com/playlists/03576629-4091-4c66-b7f1-5eb72bdabfe9</a:t>
            </a:r>
            <a:endParaRPr lang="es-ES">
              <a:solidFill>
                <a:schemeClr val="bg1"/>
              </a:solidFill>
            </a:endParaRPr>
          </a:p>
          <a:p>
            <a:endParaRPr lang="es-ES" dirty="0">
              <a:solidFill>
                <a:schemeClr val="bg1"/>
              </a:solidFill>
            </a:endParaRPr>
          </a:p>
        </p:txBody>
      </p:sp>
    </p:spTree>
    <p:extLst>
      <p:ext uri="{BB962C8B-B14F-4D97-AF65-F5344CB8AC3E}">
        <p14:creationId xmlns:p14="http://schemas.microsoft.com/office/powerpoint/2010/main" val="32381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dirty="0">
                <a:solidFill>
                  <a:srgbClr val="FFFFFF"/>
                </a:solidFill>
                <a:latin typeface="Segoe UI"/>
              </a:rPr>
              <a:t>TOP Sitios</a:t>
            </a:r>
            <a:endParaRPr lang="en-US" sz="3600" b="0" strike="noStrike" spc="-1" dirty="0">
              <a:solidFill>
                <a:srgbClr val="FFFFFF"/>
              </a:solidFill>
              <a:latin typeface="Calibri"/>
            </a:endParaRPr>
          </a:p>
        </p:txBody>
      </p:sp>
      <p:sp>
        <p:nvSpPr>
          <p:cNvPr id="138"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39" name="Imagen 5_7"/>
          <p:cNvPicPr/>
          <p:nvPr/>
        </p:nvPicPr>
        <p:blipFill>
          <a:blip r:embed="rId2"/>
          <a:stretch/>
        </p:blipFill>
        <p:spPr>
          <a:xfrm>
            <a:off x="9310320" y="6092280"/>
            <a:ext cx="2402280" cy="298080"/>
          </a:xfrm>
          <a:prstGeom prst="rect">
            <a:avLst/>
          </a:prstGeom>
          <a:ln w="0">
            <a:noFill/>
          </a:ln>
        </p:spPr>
      </p:pic>
      <p:sp>
        <p:nvSpPr>
          <p:cNvPr id="140" name="TextShape 3"/>
          <p:cNvSpPr txBox="1"/>
          <p:nvPr/>
        </p:nvSpPr>
        <p:spPr>
          <a:xfrm>
            <a:off x="540000" y="1754280"/>
            <a:ext cx="2520000" cy="4545720"/>
          </a:xfrm>
          <a:prstGeom prst="rect">
            <a:avLst/>
          </a:prstGeom>
          <a:noFill/>
          <a:ln w="0">
            <a:noFill/>
          </a:ln>
        </p:spPr>
        <p:txBody>
          <a:bodyPr lIns="90000" tIns="45000" rIns="90000" bIns="45000">
            <a:noAutofit/>
          </a:bodyPr>
          <a:lstStyle/>
          <a:p>
            <a:r>
              <a:rPr lang="es-ES" sz="1800" b="0" strike="noStrike" spc="-1">
                <a:solidFill>
                  <a:schemeClr val="bg1"/>
                </a:solidFill>
                <a:latin typeface="Arial"/>
              </a:rPr>
              <a:t>Sites for Free Online Education</a:t>
            </a:r>
          </a:p>
          <a:p>
            <a:endParaRPr lang="es-ES" sz="1800" b="0" strike="noStrike" spc="-1">
              <a:solidFill>
                <a:schemeClr val="bg1"/>
              </a:solidFill>
              <a:latin typeface="Arial"/>
            </a:endParaRPr>
          </a:p>
          <a:p>
            <a:r>
              <a:rPr lang="es-ES" sz="1800" b="0" strike="noStrike" spc="-1">
                <a:solidFill>
                  <a:schemeClr val="bg1"/>
                </a:solidFill>
                <a:latin typeface="Arial"/>
              </a:rPr>
              <a:t>1. Coursera</a:t>
            </a:r>
          </a:p>
          <a:p>
            <a:r>
              <a:rPr lang="es-ES" sz="1800" b="0" strike="noStrike" spc="-1">
                <a:solidFill>
                  <a:schemeClr val="bg1"/>
                </a:solidFill>
                <a:latin typeface="Arial"/>
              </a:rPr>
              <a:t>2. edX</a:t>
            </a:r>
          </a:p>
          <a:p>
            <a:r>
              <a:rPr lang="es-ES" sz="1800" b="0" strike="noStrike" spc="-1">
                <a:solidFill>
                  <a:schemeClr val="bg1"/>
                </a:solidFill>
                <a:latin typeface="Arial"/>
              </a:rPr>
              <a:t>3. Khan Academy</a:t>
            </a:r>
          </a:p>
          <a:p>
            <a:r>
              <a:rPr lang="es-ES" sz="1800" b="0" strike="noStrike" spc="-1">
                <a:solidFill>
                  <a:schemeClr val="bg1"/>
                </a:solidFill>
                <a:latin typeface="Arial"/>
              </a:rPr>
              <a:t>4. Udemy</a:t>
            </a:r>
          </a:p>
          <a:p>
            <a:r>
              <a:rPr lang="es-ES" sz="1800" b="0" strike="noStrike" spc="-1">
                <a:solidFill>
                  <a:schemeClr val="bg1"/>
                </a:solidFill>
                <a:latin typeface="Arial"/>
              </a:rPr>
              <a:t>5. iTunesU Free Courses</a:t>
            </a:r>
          </a:p>
          <a:p>
            <a:r>
              <a:rPr lang="es-ES" sz="1800" b="0" strike="noStrike" spc="-1">
                <a:solidFill>
                  <a:schemeClr val="bg1"/>
                </a:solidFill>
                <a:latin typeface="Arial"/>
              </a:rPr>
              <a:t>6. MIT OpenCourseWare</a:t>
            </a:r>
          </a:p>
          <a:p>
            <a:r>
              <a:rPr lang="es-ES" sz="1800" b="0" strike="noStrike" spc="-1">
                <a:solidFill>
                  <a:schemeClr val="bg1"/>
                </a:solidFill>
                <a:latin typeface="Arial"/>
              </a:rPr>
              <a:t>7. Stanford Online</a:t>
            </a:r>
          </a:p>
          <a:p>
            <a:r>
              <a:rPr lang="es-ES" sz="1800" b="0" strike="noStrike" spc="-1">
                <a:solidFill>
                  <a:schemeClr val="bg1"/>
                </a:solidFill>
                <a:latin typeface="Arial"/>
              </a:rPr>
              <a:t>8. Codecademy</a:t>
            </a:r>
          </a:p>
          <a:p>
            <a:r>
              <a:rPr lang="es-ES" sz="1800" b="0" strike="noStrike" spc="-1">
                <a:solidFill>
                  <a:schemeClr val="bg1"/>
                </a:solidFill>
                <a:latin typeface="Arial"/>
              </a:rPr>
              <a:t>9. ict iitr</a:t>
            </a:r>
          </a:p>
          <a:p>
            <a:r>
              <a:rPr lang="es-ES" sz="1800" b="0" strike="noStrike" spc="-1">
                <a:solidFill>
                  <a:schemeClr val="bg1"/>
                </a:solidFill>
                <a:latin typeface="Arial"/>
              </a:rPr>
              <a:t>10 ict iitk</a:t>
            </a:r>
          </a:p>
          <a:p>
            <a:r>
              <a:rPr lang="es-ES" sz="1800" b="0" strike="noStrike" spc="-1">
                <a:solidFill>
                  <a:schemeClr val="bg1"/>
                </a:solidFill>
                <a:latin typeface="Arial"/>
              </a:rPr>
              <a:t>11 NPTEL</a:t>
            </a:r>
          </a:p>
        </p:txBody>
      </p:sp>
      <p:sp>
        <p:nvSpPr>
          <p:cNvPr id="141" name="TextShape 4"/>
          <p:cNvSpPr txBox="1"/>
          <p:nvPr/>
        </p:nvSpPr>
        <p:spPr>
          <a:xfrm>
            <a:off x="3420000" y="1754280"/>
            <a:ext cx="2520000" cy="4545720"/>
          </a:xfrm>
          <a:prstGeom prst="rect">
            <a:avLst/>
          </a:prstGeom>
          <a:noFill/>
          <a:ln w="0">
            <a:noFill/>
          </a:ln>
        </p:spPr>
        <p:txBody>
          <a:bodyPr lIns="90000" tIns="45000" rIns="90000" bIns="45000">
            <a:noAutofit/>
          </a:bodyPr>
          <a:lstStyle/>
          <a:p>
            <a:r>
              <a:rPr lang="es-ES" sz="1800" b="0" strike="noStrike" spc="-1" dirty="0" err="1">
                <a:solidFill>
                  <a:schemeClr val="bg1"/>
                </a:solidFill>
                <a:latin typeface="Arial"/>
              </a:rPr>
              <a:t>Sites</a:t>
            </a:r>
            <a:r>
              <a:rPr lang="es-ES" sz="1800" b="0" strike="noStrike" spc="-1" dirty="0">
                <a:solidFill>
                  <a:schemeClr val="bg1"/>
                </a:solidFill>
                <a:latin typeface="Arial"/>
              </a:rPr>
              <a:t> </a:t>
            </a:r>
            <a:r>
              <a:rPr lang="es-ES" sz="1800" b="0" strike="noStrike" spc="-1" dirty="0" err="1">
                <a:solidFill>
                  <a:schemeClr val="bg1"/>
                </a:solidFill>
                <a:latin typeface="Arial"/>
              </a:rPr>
              <a:t>to</a:t>
            </a:r>
            <a:r>
              <a:rPr lang="es-ES" sz="1800" b="0" strike="noStrike" spc="-1" dirty="0">
                <a:solidFill>
                  <a:schemeClr val="bg1"/>
                </a:solidFill>
                <a:latin typeface="Arial"/>
              </a:rPr>
              <a:t> </a:t>
            </a:r>
            <a:r>
              <a:rPr lang="es-ES" sz="1800" b="0" strike="noStrike" spc="-1" dirty="0" err="1">
                <a:solidFill>
                  <a:schemeClr val="bg1"/>
                </a:solidFill>
                <a:latin typeface="Arial"/>
              </a:rPr>
              <a:t>review</a:t>
            </a:r>
            <a:r>
              <a:rPr lang="es-ES" sz="1800" b="0" strike="noStrike" spc="-1" dirty="0">
                <a:solidFill>
                  <a:schemeClr val="bg1"/>
                </a:solidFill>
                <a:latin typeface="Arial"/>
              </a:rPr>
              <a:t> </a:t>
            </a:r>
            <a:r>
              <a:rPr lang="es-ES" sz="1800" b="0" strike="noStrike" spc="-1" dirty="0" err="1">
                <a:solidFill>
                  <a:schemeClr val="bg1"/>
                </a:solidFill>
                <a:latin typeface="Arial"/>
              </a:rPr>
              <a:t>your</a:t>
            </a:r>
            <a:r>
              <a:rPr lang="es-ES" sz="1800" b="0" strike="noStrike" spc="-1" dirty="0">
                <a:solidFill>
                  <a:schemeClr val="bg1"/>
                </a:solidFill>
                <a:latin typeface="Arial"/>
              </a:rPr>
              <a:t> resume </a:t>
            </a:r>
            <a:r>
              <a:rPr lang="es-ES" sz="1800" b="0" strike="noStrike" spc="-1" dirty="0" err="1">
                <a:solidFill>
                  <a:schemeClr val="bg1"/>
                </a:solidFill>
                <a:latin typeface="Arial"/>
              </a:rPr>
              <a:t>for</a:t>
            </a:r>
            <a:r>
              <a:rPr lang="es-ES" sz="1800" b="0" strike="noStrike" spc="-1" dirty="0">
                <a:solidFill>
                  <a:schemeClr val="bg1"/>
                </a:solidFill>
                <a:latin typeface="Arial"/>
              </a:rPr>
              <a:t> free</a:t>
            </a:r>
          </a:p>
          <a:p>
            <a:endParaRPr lang="es-ES" sz="1800" b="0" strike="noStrike" spc="-1" dirty="0">
              <a:solidFill>
                <a:schemeClr val="bg1"/>
              </a:solidFill>
              <a:latin typeface="Arial"/>
            </a:endParaRPr>
          </a:p>
          <a:p>
            <a:r>
              <a:rPr lang="es-ES" sz="1800" b="0" strike="noStrike" spc="-1" dirty="0">
                <a:solidFill>
                  <a:schemeClr val="bg1"/>
                </a:solidFill>
                <a:latin typeface="Arial"/>
              </a:rPr>
              <a:t>1. </a:t>
            </a:r>
            <a:r>
              <a:rPr lang="es-ES" sz="1800" b="0" strike="noStrike" spc="-1" dirty="0" err="1">
                <a:solidFill>
                  <a:schemeClr val="bg1"/>
                </a:solidFill>
                <a:latin typeface="Arial"/>
              </a:rPr>
              <a:t>Zety</a:t>
            </a:r>
            <a:r>
              <a:rPr lang="es-ES" sz="1800" b="0" strike="noStrike" spc="-1" dirty="0">
                <a:solidFill>
                  <a:schemeClr val="bg1"/>
                </a:solidFill>
                <a:latin typeface="Arial"/>
              </a:rPr>
              <a:t> Resume </a:t>
            </a:r>
            <a:r>
              <a:rPr lang="es-ES" sz="1800" b="0" strike="noStrike" spc="-1" dirty="0" err="1">
                <a:solidFill>
                  <a:schemeClr val="bg1"/>
                </a:solidFill>
                <a:latin typeface="Arial"/>
              </a:rPr>
              <a:t>Builder</a:t>
            </a:r>
            <a:endParaRPr lang="es-ES" sz="1800" b="0" strike="noStrike" spc="-1" dirty="0">
              <a:solidFill>
                <a:schemeClr val="bg1"/>
              </a:solidFill>
              <a:latin typeface="Arial"/>
            </a:endParaRPr>
          </a:p>
          <a:p>
            <a:r>
              <a:rPr lang="es-ES" sz="1800" b="0" strike="noStrike" spc="-1" dirty="0">
                <a:solidFill>
                  <a:schemeClr val="bg1"/>
                </a:solidFill>
                <a:latin typeface="Arial"/>
              </a:rPr>
              <a:t>2. </a:t>
            </a:r>
            <a:r>
              <a:rPr lang="es-ES" sz="1800" b="0" strike="noStrike" spc="-1" dirty="0" err="1">
                <a:solidFill>
                  <a:schemeClr val="bg1"/>
                </a:solidFill>
                <a:latin typeface="Arial"/>
              </a:rPr>
              <a:t>Resumonk</a:t>
            </a:r>
            <a:endParaRPr lang="es-ES" sz="1800" b="0" strike="noStrike" spc="-1" dirty="0">
              <a:solidFill>
                <a:schemeClr val="bg1"/>
              </a:solidFill>
              <a:latin typeface="Arial"/>
            </a:endParaRPr>
          </a:p>
          <a:p>
            <a:r>
              <a:rPr lang="es-ES" sz="1800" b="0" strike="noStrike" spc="-1" dirty="0">
                <a:solidFill>
                  <a:schemeClr val="bg1"/>
                </a:solidFill>
                <a:latin typeface="Arial"/>
              </a:rPr>
              <a:t>3. Resume </a:t>
            </a:r>
            <a:r>
              <a:rPr lang="es-ES" sz="1800" b="0" strike="noStrike" spc="-1" dirty="0" err="1">
                <a:solidFill>
                  <a:schemeClr val="bg1"/>
                </a:solidFill>
                <a:latin typeface="Arial"/>
              </a:rPr>
              <a:t>dot</a:t>
            </a:r>
            <a:r>
              <a:rPr lang="es-ES" sz="1800" b="0" strike="noStrike" spc="-1" dirty="0">
                <a:solidFill>
                  <a:schemeClr val="bg1"/>
                </a:solidFill>
                <a:latin typeface="Arial"/>
              </a:rPr>
              <a:t> </a:t>
            </a:r>
            <a:r>
              <a:rPr lang="es-ES" sz="1800" b="0" strike="noStrike" spc="-1" dirty="0" err="1">
                <a:solidFill>
                  <a:schemeClr val="bg1"/>
                </a:solidFill>
                <a:latin typeface="Arial"/>
              </a:rPr>
              <a:t>com</a:t>
            </a:r>
            <a:endParaRPr lang="es-ES" sz="1800" b="0" strike="noStrike" spc="-1" dirty="0">
              <a:solidFill>
                <a:schemeClr val="bg1"/>
              </a:solidFill>
              <a:latin typeface="Arial"/>
            </a:endParaRPr>
          </a:p>
          <a:p>
            <a:r>
              <a:rPr lang="es-ES" sz="1800" b="0" strike="noStrike" spc="-1" dirty="0">
                <a:solidFill>
                  <a:schemeClr val="bg1"/>
                </a:solidFill>
                <a:latin typeface="Arial"/>
              </a:rPr>
              <a:t>4. </a:t>
            </a:r>
            <a:r>
              <a:rPr lang="es-ES" sz="1800" b="0" strike="noStrike" spc="-1" dirty="0" err="1">
                <a:solidFill>
                  <a:schemeClr val="bg1"/>
                </a:solidFill>
                <a:latin typeface="Arial"/>
              </a:rPr>
              <a:t>VisualCV</a:t>
            </a:r>
            <a:endParaRPr lang="es-ES" sz="1800" b="0" strike="noStrike" spc="-1" dirty="0">
              <a:solidFill>
                <a:schemeClr val="bg1"/>
              </a:solidFill>
              <a:latin typeface="Arial"/>
            </a:endParaRPr>
          </a:p>
          <a:p>
            <a:r>
              <a:rPr lang="es-ES" sz="1800" b="0" strike="noStrike" spc="-1" dirty="0">
                <a:solidFill>
                  <a:schemeClr val="bg1"/>
                </a:solidFill>
                <a:latin typeface="Arial"/>
              </a:rPr>
              <a:t>5. </a:t>
            </a:r>
            <a:r>
              <a:rPr lang="es-ES" sz="1800" b="0" strike="noStrike" spc="-1" dirty="0" err="1">
                <a:solidFill>
                  <a:schemeClr val="bg1"/>
                </a:solidFill>
                <a:latin typeface="Arial"/>
              </a:rPr>
              <a:t>Cvmaker</a:t>
            </a:r>
            <a:endParaRPr lang="es-ES" sz="1800" b="0" strike="noStrike" spc="-1" dirty="0">
              <a:solidFill>
                <a:schemeClr val="bg1"/>
              </a:solidFill>
              <a:latin typeface="Arial"/>
            </a:endParaRPr>
          </a:p>
          <a:p>
            <a:r>
              <a:rPr lang="es-ES" sz="1800" b="0" strike="noStrike" spc="-1" dirty="0">
                <a:solidFill>
                  <a:schemeClr val="bg1"/>
                </a:solidFill>
                <a:latin typeface="Arial"/>
              </a:rPr>
              <a:t>6. </a:t>
            </a:r>
            <a:r>
              <a:rPr lang="es-ES" sz="1800" b="0" strike="noStrike" spc="-1" dirty="0" err="1">
                <a:solidFill>
                  <a:schemeClr val="bg1"/>
                </a:solidFill>
                <a:latin typeface="Arial"/>
              </a:rPr>
              <a:t>ResumUP</a:t>
            </a:r>
            <a:endParaRPr lang="es-ES" sz="1800" b="0" strike="noStrike" spc="-1" dirty="0">
              <a:solidFill>
                <a:schemeClr val="bg1"/>
              </a:solidFill>
              <a:latin typeface="Arial"/>
            </a:endParaRPr>
          </a:p>
          <a:p>
            <a:r>
              <a:rPr lang="es-ES" sz="1800" b="0" strike="noStrike" spc="-1" dirty="0">
                <a:solidFill>
                  <a:schemeClr val="bg1"/>
                </a:solidFill>
                <a:latin typeface="Arial"/>
              </a:rPr>
              <a:t>7. Resume </a:t>
            </a:r>
            <a:r>
              <a:rPr lang="es-ES" sz="1800" b="0" strike="noStrike" spc="-1" dirty="0" err="1">
                <a:solidFill>
                  <a:schemeClr val="bg1"/>
                </a:solidFill>
                <a:latin typeface="Arial"/>
              </a:rPr>
              <a:t>Genius</a:t>
            </a:r>
            <a:endParaRPr lang="es-ES" sz="1800" b="0" strike="noStrike" spc="-1" dirty="0">
              <a:solidFill>
                <a:schemeClr val="bg1"/>
              </a:solidFill>
              <a:latin typeface="Arial"/>
            </a:endParaRPr>
          </a:p>
          <a:p>
            <a:r>
              <a:rPr lang="es-ES" sz="1800" b="0" strike="noStrike" spc="-1" dirty="0">
                <a:solidFill>
                  <a:schemeClr val="bg1"/>
                </a:solidFill>
                <a:latin typeface="Arial"/>
              </a:rPr>
              <a:t>8. </a:t>
            </a:r>
            <a:r>
              <a:rPr lang="es-ES" sz="1800" b="0" strike="noStrike" spc="-1" dirty="0" err="1">
                <a:solidFill>
                  <a:schemeClr val="bg1"/>
                </a:solidFill>
                <a:latin typeface="Arial"/>
              </a:rPr>
              <a:t>Resumebuilder</a:t>
            </a:r>
            <a:endParaRPr lang="es-ES" sz="1800" b="0" strike="noStrike" spc="-1" dirty="0">
              <a:solidFill>
                <a:schemeClr val="bg1"/>
              </a:solidFill>
              <a:latin typeface="Arial"/>
            </a:endParaRPr>
          </a:p>
          <a:p>
            <a:r>
              <a:rPr lang="es-ES" sz="1800" b="0" strike="noStrike" spc="-1" dirty="0">
                <a:solidFill>
                  <a:schemeClr val="bg1"/>
                </a:solidFill>
                <a:latin typeface="Arial"/>
              </a:rPr>
              <a:t>9. Resume </a:t>
            </a:r>
            <a:r>
              <a:rPr lang="es-ES" sz="1800" b="0" strike="noStrike" spc="-1" dirty="0" err="1">
                <a:solidFill>
                  <a:schemeClr val="bg1"/>
                </a:solidFill>
                <a:latin typeface="Arial"/>
              </a:rPr>
              <a:t>Baking</a:t>
            </a:r>
            <a:endParaRPr lang="es-ES" sz="1800" b="0" strike="noStrike" spc="-1" dirty="0">
              <a:solidFill>
                <a:schemeClr val="bg1"/>
              </a:solidFill>
              <a:latin typeface="Arial"/>
            </a:endParaRPr>
          </a:p>
          <a:p>
            <a:r>
              <a:rPr lang="es-ES" sz="1800" b="0" strike="noStrike" spc="-1" dirty="0">
                <a:solidFill>
                  <a:schemeClr val="bg1"/>
                </a:solidFill>
                <a:latin typeface="Arial"/>
              </a:rPr>
              <a:t>10. </a:t>
            </a:r>
            <a:r>
              <a:rPr lang="es-ES" sz="1800" b="0" strike="noStrike" spc="-1" dirty="0" err="1">
                <a:solidFill>
                  <a:schemeClr val="bg1"/>
                </a:solidFill>
                <a:latin typeface="Arial"/>
              </a:rPr>
              <a:t>Enhancy</a:t>
            </a:r>
            <a:endParaRPr lang="es-ES" sz="1800" b="0" strike="noStrike" spc="-1" dirty="0">
              <a:solidFill>
                <a:schemeClr val="bg1"/>
              </a:solidFill>
              <a:latin typeface="Arial"/>
            </a:endParaRPr>
          </a:p>
        </p:txBody>
      </p:sp>
      <p:sp>
        <p:nvSpPr>
          <p:cNvPr id="142" name="TextShape 5"/>
          <p:cNvSpPr txBox="1"/>
          <p:nvPr/>
        </p:nvSpPr>
        <p:spPr>
          <a:xfrm>
            <a:off x="6300000" y="1754280"/>
            <a:ext cx="2520000" cy="4545720"/>
          </a:xfrm>
          <a:prstGeom prst="rect">
            <a:avLst/>
          </a:prstGeom>
          <a:noFill/>
          <a:ln w="0">
            <a:noFill/>
          </a:ln>
        </p:spPr>
        <p:txBody>
          <a:bodyPr lIns="90000" tIns="45000" rIns="90000" bIns="45000">
            <a:noAutofit/>
          </a:bodyPr>
          <a:lstStyle/>
          <a:p>
            <a:r>
              <a:rPr lang="es-ES" sz="1800" b="0" strike="noStrike" spc="-1">
                <a:solidFill>
                  <a:schemeClr val="bg1"/>
                </a:solidFill>
                <a:latin typeface="Arial"/>
              </a:rPr>
              <a:t>Sites for Interview Preparation</a:t>
            </a:r>
          </a:p>
          <a:p>
            <a:endParaRPr lang="es-ES" sz="1800" b="0" strike="noStrike" spc="-1">
              <a:solidFill>
                <a:schemeClr val="bg1"/>
              </a:solidFill>
              <a:latin typeface="Arial"/>
            </a:endParaRPr>
          </a:p>
          <a:p>
            <a:r>
              <a:rPr lang="es-ES" sz="1800" b="0" strike="noStrike" spc="-1">
                <a:solidFill>
                  <a:schemeClr val="bg1"/>
                </a:solidFill>
                <a:latin typeface="Arial"/>
              </a:rPr>
              <a:t>1. Ambitionbox</a:t>
            </a:r>
          </a:p>
          <a:p>
            <a:r>
              <a:rPr lang="es-ES" sz="1800" b="0" strike="noStrike" spc="-1">
                <a:solidFill>
                  <a:schemeClr val="bg1"/>
                </a:solidFill>
                <a:latin typeface="Arial"/>
              </a:rPr>
              <a:t>2. AceThelnterview</a:t>
            </a:r>
          </a:p>
          <a:p>
            <a:r>
              <a:rPr lang="es-ES" sz="1800" b="0" strike="noStrike" spc="-1">
                <a:solidFill>
                  <a:schemeClr val="bg1"/>
                </a:solidFill>
                <a:latin typeface="Arial"/>
              </a:rPr>
              <a:t>3. Geeksforgeeks</a:t>
            </a:r>
          </a:p>
          <a:p>
            <a:r>
              <a:rPr lang="es-ES" sz="1800" b="0" strike="noStrike" spc="-1">
                <a:solidFill>
                  <a:schemeClr val="bg1"/>
                </a:solidFill>
                <a:latin typeface="Arial"/>
              </a:rPr>
              <a:t>4. Leetcode</a:t>
            </a:r>
          </a:p>
          <a:p>
            <a:r>
              <a:rPr lang="es-ES" sz="1800" b="0" strike="noStrike" spc="-1">
                <a:solidFill>
                  <a:schemeClr val="bg1"/>
                </a:solidFill>
                <a:latin typeface="Arial"/>
              </a:rPr>
              <a:t>5. Gainlo</a:t>
            </a:r>
          </a:p>
          <a:p>
            <a:r>
              <a:rPr lang="es-ES" sz="1800" b="0" strike="noStrike" spc="-1">
                <a:solidFill>
                  <a:schemeClr val="bg1"/>
                </a:solidFill>
                <a:latin typeface="Arial"/>
              </a:rPr>
              <a:t>6. Careercup</a:t>
            </a:r>
          </a:p>
          <a:p>
            <a:r>
              <a:rPr lang="es-ES" sz="1800" b="0" strike="noStrike" spc="-1">
                <a:solidFill>
                  <a:schemeClr val="bg1"/>
                </a:solidFill>
                <a:latin typeface="Arial"/>
              </a:rPr>
              <a:t>7. Codercareer</a:t>
            </a:r>
          </a:p>
          <a:p>
            <a:r>
              <a:rPr lang="es-ES" sz="1800" b="0" strike="noStrike" spc="-1">
                <a:solidFill>
                  <a:schemeClr val="bg1"/>
                </a:solidFill>
                <a:latin typeface="Arial"/>
              </a:rPr>
              <a:t>8. InterviewUp</a:t>
            </a:r>
          </a:p>
          <a:p>
            <a:r>
              <a:rPr lang="es-ES" sz="1800" b="0" strike="noStrike" spc="-1">
                <a:solidFill>
                  <a:schemeClr val="bg1"/>
                </a:solidFill>
                <a:latin typeface="Arial"/>
              </a:rPr>
              <a:t>9. InterviewBest</a:t>
            </a:r>
          </a:p>
          <a:p>
            <a:r>
              <a:rPr lang="es-ES" sz="1800" b="0" strike="noStrike" spc="-1">
                <a:solidFill>
                  <a:schemeClr val="bg1"/>
                </a:solidFill>
                <a:latin typeface="Arial"/>
              </a:rPr>
              <a:t>10. Indiabix</a:t>
            </a:r>
          </a:p>
        </p:txBody>
      </p:sp>
      <p:sp>
        <p:nvSpPr>
          <p:cNvPr id="143" name="TextShape 6"/>
          <p:cNvSpPr txBox="1"/>
          <p:nvPr/>
        </p:nvSpPr>
        <p:spPr>
          <a:xfrm>
            <a:off x="9232560" y="1754280"/>
            <a:ext cx="2520000" cy="4545720"/>
          </a:xfrm>
          <a:prstGeom prst="rect">
            <a:avLst/>
          </a:prstGeom>
          <a:noFill/>
          <a:ln w="0">
            <a:noFill/>
          </a:ln>
        </p:spPr>
        <p:txBody>
          <a:bodyPr lIns="90000" tIns="45000" rIns="90000" bIns="45000">
            <a:noAutofit/>
          </a:bodyPr>
          <a:lstStyle/>
          <a:p>
            <a:r>
              <a:rPr lang="es-ES" sz="1800" b="0" strike="noStrike" spc="-1">
                <a:solidFill>
                  <a:schemeClr val="bg1"/>
                </a:solidFill>
                <a:latin typeface="Arial"/>
              </a:rPr>
              <a:t>Sites for your career</a:t>
            </a:r>
          </a:p>
          <a:p>
            <a:endParaRPr lang="es-ES" sz="1800" b="0" strike="noStrike" spc="-1">
              <a:solidFill>
                <a:schemeClr val="bg1"/>
              </a:solidFill>
              <a:latin typeface="Arial"/>
            </a:endParaRPr>
          </a:p>
          <a:p>
            <a:endParaRPr lang="es-ES" sz="1800" b="0" strike="noStrike" spc="-1">
              <a:solidFill>
                <a:schemeClr val="bg1"/>
              </a:solidFill>
              <a:latin typeface="Arial"/>
            </a:endParaRPr>
          </a:p>
          <a:p>
            <a:r>
              <a:rPr lang="es-ES" sz="1800" b="0" strike="noStrike" spc="-1">
                <a:solidFill>
                  <a:schemeClr val="bg1"/>
                </a:solidFill>
                <a:latin typeface="Arial"/>
              </a:rPr>
              <a:t>1. Linkedin</a:t>
            </a:r>
          </a:p>
          <a:p>
            <a:r>
              <a:rPr lang="es-ES" sz="1800" b="0" strike="noStrike" spc="-1">
                <a:solidFill>
                  <a:schemeClr val="bg1"/>
                </a:solidFill>
                <a:latin typeface="Arial"/>
              </a:rPr>
              <a:t>2. Indeed</a:t>
            </a:r>
          </a:p>
          <a:p>
            <a:r>
              <a:rPr lang="es-ES" sz="1800" b="0" strike="noStrike" spc="-1">
                <a:solidFill>
                  <a:schemeClr val="bg1"/>
                </a:solidFill>
                <a:latin typeface="Arial"/>
              </a:rPr>
              <a:t>3. Naukri</a:t>
            </a:r>
          </a:p>
          <a:p>
            <a:r>
              <a:rPr lang="es-ES" sz="1800" b="0" strike="noStrike" spc="-1">
                <a:solidFill>
                  <a:schemeClr val="bg1"/>
                </a:solidFill>
                <a:latin typeface="Arial"/>
              </a:rPr>
              <a:t>4. Monster</a:t>
            </a:r>
          </a:p>
          <a:p>
            <a:r>
              <a:rPr lang="es-ES" sz="1800" b="0" strike="noStrike" spc="-1">
                <a:solidFill>
                  <a:schemeClr val="bg1"/>
                </a:solidFill>
                <a:latin typeface="Arial"/>
              </a:rPr>
              <a:t>5. JobBait</a:t>
            </a:r>
          </a:p>
          <a:p>
            <a:r>
              <a:rPr lang="es-ES" sz="1800" b="0" strike="noStrike" spc="-1">
                <a:solidFill>
                  <a:schemeClr val="bg1"/>
                </a:solidFill>
                <a:latin typeface="Arial"/>
              </a:rPr>
              <a:t>6. Careercloud</a:t>
            </a:r>
          </a:p>
          <a:p>
            <a:r>
              <a:rPr lang="es-ES" sz="1800" b="0" strike="noStrike" spc="-1">
                <a:solidFill>
                  <a:schemeClr val="bg1"/>
                </a:solidFill>
                <a:latin typeface="Arial"/>
              </a:rPr>
              <a:t>7. Dice</a:t>
            </a:r>
          </a:p>
          <a:p>
            <a:r>
              <a:rPr lang="es-ES" sz="1800" b="0" strike="noStrike" spc="-1">
                <a:solidFill>
                  <a:schemeClr val="bg1"/>
                </a:solidFill>
                <a:latin typeface="Arial"/>
              </a:rPr>
              <a:t>8. CareerBuilder</a:t>
            </a:r>
          </a:p>
          <a:p>
            <a:r>
              <a:rPr lang="es-ES" sz="1800" b="0" strike="noStrike" spc="-1">
                <a:solidFill>
                  <a:schemeClr val="bg1"/>
                </a:solidFill>
                <a:latin typeface="Arial"/>
              </a:rPr>
              <a:t>9. Jibberjobber</a:t>
            </a:r>
          </a:p>
          <a:p>
            <a:r>
              <a:rPr lang="es-ES" sz="1800" b="0" strike="noStrike" spc="-1">
                <a:solidFill>
                  <a:schemeClr val="bg1"/>
                </a:solidFill>
                <a:latin typeface="Arial"/>
              </a:rPr>
              <a:t>10. Glassdoor</a:t>
            </a:r>
          </a:p>
          <a:p>
            <a:endParaRPr lang="es-ES" sz="1800" b="0" strike="noStrike" spc="-1">
              <a:solidFill>
                <a:schemeClr val="bg1"/>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60000" y="1590840"/>
            <a:ext cx="3600000" cy="915480"/>
          </a:xfrm>
          <a:prstGeom prst="rect">
            <a:avLst/>
          </a:prstGeom>
          <a:noFill/>
          <a:ln w="0">
            <a:noFill/>
          </a:ln>
        </p:spPr>
        <p:txBody>
          <a:bodyPr lIns="90000" tIns="45000" rIns="90000" bIns="45000">
            <a:noAutofit/>
          </a:bodyPr>
          <a:lstStyle/>
          <a:p>
            <a:pPr algn="ctr"/>
            <a:r>
              <a:rPr lang="es-ES" sz="1400" b="0" strike="noStrike" spc="-1">
                <a:solidFill>
                  <a:schemeClr val="bg1"/>
                </a:solidFill>
                <a:latin typeface="Arial"/>
              </a:rPr>
              <a:t>APP para Android </a:t>
            </a:r>
            <a:r>
              <a:rPr lang="es-ES" sz="1600" b="1" strike="noStrike" spc="-1">
                <a:solidFill>
                  <a:schemeClr val="bg1"/>
                </a:solidFill>
                <a:latin typeface="Arial"/>
              </a:rPr>
              <a:t>Qpython 3L</a:t>
            </a:r>
            <a:r>
              <a:rPr lang="es-ES" sz="1400" b="0" strike="noStrike" spc="-1">
                <a:solidFill>
                  <a:schemeClr val="bg1"/>
                </a:solidFill>
                <a:latin typeface="Arial"/>
              </a:rPr>
              <a:t>. Ejecución de código Python en el móvil, obteniendo datos del dispositivo como la señal GPS</a:t>
            </a:r>
          </a:p>
        </p:txBody>
      </p:sp>
      <p:sp>
        <p:nvSpPr>
          <p:cNvPr id="145" name="TextShape 2"/>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a:solidFill>
                  <a:srgbClr val="FFFFFF"/>
                </a:solidFill>
                <a:latin typeface="Segoe UI"/>
              </a:rPr>
              <a:t>APPS</a:t>
            </a:r>
            <a:endParaRPr lang="en-US" sz="3600" b="0" strike="noStrike" spc="-1">
              <a:solidFill>
                <a:srgbClr val="FFFFFF"/>
              </a:solidFill>
              <a:latin typeface="Calibri"/>
            </a:endParaRPr>
          </a:p>
        </p:txBody>
      </p:sp>
      <p:sp>
        <p:nvSpPr>
          <p:cNvPr id="146" name="CustomShape 3"/>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47" name="Imagen 5_2"/>
          <p:cNvPicPr/>
          <p:nvPr/>
        </p:nvPicPr>
        <p:blipFill>
          <a:blip r:embed="rId2"/>
          <a:stretch/>
        </p:blipFill>
        <p:spPr>
          <a:xfrm>
            <a:off x="9310320" y="6092280"/>
            <a:ext cx="2402280" cy="298080"/>
          </a:xfrm>
          <a:prstGeom prst="rect">
            <a:avLst/>
          </a:prstGeom>
          <a:ln w="0">
            <a:noFill/>
          </a:ln>
        </p:spPr>
      </p:pic>
      <p:pic>
        <p:nvPicPr>
          <p:cNvPr id="148" name="Imagen 147"/>
          <p:cNvPicPr/>
          <p:nvPr/>
        </p:nvPicPr>
        <p:blipFill>
          <a:blip r:embed="rId3"/>
          <a:stretch/>
        </p:blipFill>
        <p:spPr>
          <a:xfrm>
            <a:off x="900000" y="2880000"/>
            <a:ext cx="1980000" cy="1980000"/>
          </a:xfrm>
          <a:prstGeom prst="rect">
            <a:avLst/>
          </a:prstGeom>
          <a:ln w="0">
            <a:noFill/>
          </a:ln>
        </p:spPr>
      </p:pic>
      <p:sp>
        <p:nvSpPr>
          <p:cNvPr id="149" name="TextShape 4"/>
          <p:cNvSpPr txBox="1"/>
          <p:nvPr/>
        </p:nvSpPr>
        <p:spPr>
          <a:xfrm>
            <a:off x="0" y="5010840"/>
            <a:ext cx="3600000" cy="749160"/>
          </a:xfrm>
          <a:prstGeom prst="rect">
            <a:avLst/>
          </a:prstGeom>
          <a:noFill/>
          <a:ln w="0">
            <a:noFill/>
          </a:ln>
        </p:spPr>
        <p:txBody>
          <a:bodyPr lIns="90000" tIns="45000" rIns="90000" bIns="45000">
            <a:noAutofit/>
          </a:bodyPr>
          <a:lstStyle/>
          <a:p>
            <a:pPr algn="ctr"/>
            <a:r>
              <a:rPr lang="es-ES" sz="1400" b="0" strike="noStrike" spc="-1">
                <a:solidFill>
                  <a:schemeClr val="bg1"/>
                </a:solidFill>
                <a:latin typeface="Arial"/>
              </a:rPr>
              <a:t>QR de Qpython 3L para Android</a:t>
            </a:r>
          </a:p>
        </p:txBody>
      </p:sp>
      <p:pic>
        <p:nvPicPr>
          <p:cNvPr id="150" name="Imagen 149"/>
          <p:cNvPicPr/>
          <p:nvPr/>
        </p:nvPicPr>
        <p:blipFill>
          <a:blip r:embed="rId4"/>
          <a:stretch/>
        </p:blipFill>
        <p:spPr>
          <a:xfrm>
            <a:off x="5274720" y="2880000"/>
            <a:ext cx="1925280" cy="1925280"/>
          </a:xfrm>
          <a:prstGeom prst="rect">
            <a:avLst/>
          </a:prstGeom>
          <a:ln w="0">
            <a:noFill/>
          </a:ln>
        </p:spPr>
      </p:pic>
      <p:sp>
        <p:nvSpPr>
          <p:cNvPr id="151" name="TextShape 5"/>
          <p:cNvSpPr txBox="1"/>
          <p:nvPr/>
        </p:nvSpPr>
        <p:spPr>
          <a:xfrm>
            <a:off x="4320000" y="1604520"/>
            <a:ext cx="3600000" cy="915480"/>
          </a:xfrm>
          <a:prstGeom prst="rect">
            <a:avLst/>
          </a:prstGeom>
          <a:noFill/>
          <a:ln w="0">
            <a:noFill/>
          </a:ln>
        </p:spPr>
        <p:txBody>
          <a:bodyPr lIns="90000" tIns="45000" rIns="90000" bIns="45000">
            <a:noAutofit/>
          </a:bodyPr>
          <a:lstStyle/>
          <a:p>
            <a:pPr algn="ctr"/>
            <a:r>
              <a:rPr lang="es-ES" sz="1600" b="1" strike="noStrike" spc="-1">
                <a:solidFill>
                  <a:schemeClr val="bg1"/>
                </a:solidFill>
                <a:latin typeface="Arial"/>
              </a:rPr>
              <a:t>Programming Hub</a:t>
            </a:r>
            <a:endParaRPr lang="es-ES" sz="1600" b="0" strike="noStrike" spc="-1">
              <a:solidFill>
                <a:schemeClr val="bg1"/>
              </a:solidFill>
              <a:latin typeface="Arial"/>
            </a:endParaRPr>
          </a:p>
          <a:p>
            <a:pPr algn="ctr"/>
            <a:r>
              <a:rPr lang="es-ES" sz="1400" b="0" strike="noStrike" spc="-1">
                <a:solidFill>
                  <a:schemeClr val="bg1"/>
                </a:solidFill>
                <a:latin typeface="Arial"/>
              </a:rPr>
              <a:t>El duolingo de la programación. Tiene para varios lenguajes y está tanto en iOS como en Android</a:t>
            </a:r>
          </a:p>
        </p:txBody>
      </p:sp>
      <p:pic>
        <p:nvPicPr>
          <p:cNvPr id="152" name="Imagen 151"/>
          <p:cNvPicPr/>
          <p:nvPr/>
        </p:nvPicPr>
        <p:blipFill>
          <a:blip r:embed="rId5"/>
          <a:stretch/>
        </p:blipFill>
        <p:spPr>
          <a:xfrm>
            <a:off x="9360000" y="2880000"/>
            <a:ext cx="1990800" cy="1990800"/>
          </a:xfrm>
          <a:prstGeom prst="rect">
            <a:avLst/>
          </a:prstGeom>
          <a:ln w="0">
            <a:noFill/>
          </a:ln>
        </p:spPr>
      </p:pic>
      <p:sp>
        <p:nvSpPr>
          <p:cNvPr id="153" name="TextShape 6"/>
          <p:cNvSpPr txBox="1"/>
          <p:nvPr/>
        </p:nvSpPr>
        <p:spPr>
          <a:xfrm>
            <a:off x="8460000" y="1620000"/>
            <a:ext cx="3600000" cy="749160"/>
          </a:xfrm>
          <a:prstGeom prst="rect">
            <a:avLst/>
          </a:prstGeom>
          <a:noFill/>
          <a:ln w="0">
            <a:noFill/>
          </a:ln>
        </p:spPr>
        <p:txBody>
          <a:bodyPr lIns="90000" tIns="45000" rIns="90000" bIns="45000">
            <a:noAutofit/>
          </a:bodyPr>
          <a:lstStyle/>
          <a:p>
            <a:pPr algn="ctr"/>
            <a:r>
              <a:rPr lang="es-ES" sz="1600" b="1" strike="noStrike" spc="-1">
                <a:solidFill>
                  <a:schemeClr val="bg1"/>
                </a:solidFill>
                <a:latin typeface="Arial"/>
              </a:rPr>
              <a:t>Learn Python</a:t>
            </a:r>
            <a:endParaRPr lang="es-ES" sz="1600" b="0" strike="noStrike" spc="-1">
              <a:solidFill>
                <a:schemeClr val="bg1"/>
              </a:solidFill>
              <a:latin typeface="Arial"/>
            </a:endParaRPr>
          </a:p>
          <a:p>
            <a:pPr algn="ctr"/>
            <a:r>
              <a:rPr lang="es-ES" sz="1400" b="0" strike="noStrike" spc="-1">
                <a:solidFill>
                  <a:schemeClr val="bg1"/>
                </a:solidFill>
                <a:latin typeface="Arial"/>
              </a:rPr>
              <a:t>Muy parecida a Programming Hub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2520000" y="1790640"/>
            <a:ext cx="7380000" cy="1089360"/>
          </a:xfrm>
          <a:prstGeom prst="rect">
            <a:avLst/>
          </a:prstGeom>
          <a:noFill/>
          <a:ln w="0">
            <a:noFill/>
          </a:ln>
        </p:spPr>
        <p:txBody>
          <a:bodyPr lIns="90000" tIns="45000" rIns="90000" bIns="45000">
            <a:noAutofit/>
          </a:bodyPr>
          <a:lstStyle/>
          <a:p>
            <a:pPr algn="ctr"/>
            <a:r>
              <a:rPr lang="es-ES" sz="1400" b="0" strike="noStrike" spc="-1">
                <a:solidFill>
                  <a:schemeClr val="bg1"/>
                </a:solidFill>
                <a:latin typeface="Arial"/>
              </a:rPr>
              <a:t>Juego de rol para aprender a programar en varios lenguajes: Python, PHP, JavaScript</a:t>
            </a:r>
          </a:p>
          <a:p>
            <a:pPr algn="ctr"/>
            <a:endParaRPr lang="es-ES" sz="1400" b="0" strike="noStrike" spc="-1">
              <a:solidFill>
                <a:schemeClr val="bg1"/>
              </a:solidFill>
              <a:latin typeface="Arial"/>
            </a:endParaRPr>
          </a:p>
          <a:p>
            <a:pPr algn="ctr"/>
            <a:r>
              <a:rPr lang="es-ES" sz="1400" b="0" strike="noStrike" spc="-1">
                <a:solidFill>
                  <a:schemeClr val="bg1"/>
                </a:solidFill>
                <a:latin typeface="Arial"/>
                <a:hlinkClick r:id="rId2">
                  <a:extLst>
                    <a:ext uri="{A12FA001-AC4F-418D-AE19-62706E023703}">
                      <ahyp:hlinkClr xmlns:ahyp="http://schemas.microsoft.com/office/drawing/2018/hyperlinkcolor" val="tx"/>
                    </a:ext>
                  </a:extLst>
                </a:hlinkClick>
              </a:rPr>
              <a:t>https://www.twilio.com/quest/download</a:t>
            </a:r>
            <a:endParaRPr lang="es-ES" sz="1400" b="0" strike="noStrike" spc="-1">
              <a:solidFill>
                <a:schemeClr val="bg1"/>
              </a:solidFill>
              <a:latin typeface="Arial"/>
            </a:endParaRPr>
          </a:p>
          <a:p>
            <a:pPr algn="ctr"/>
            <a:endParaRPr lang="es-ES" sz="1400" b="0" strike="noStrike" spc="-1">
              <a:solidFill>
                <a:schemeClr val="bg1"/>
              </a:solidFill>
              <a:latin typeface="Arial"/>
            </a:endParaRPr>
          </a:p>
        </p:txBody>
      </p:sp>
      <p:sp>
        <p:nvSpPr>
          <p:cNvPr id="155" name="TextShape 2"/>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a:solidFill>
                  <a:srgbClr val="FFFFFF"/>
                </a:solidFill>
                <a:latin typeface="Segoe UI"/>
              </a:rPr>
              <a:t>TWILIOQUEST</a:t>
            </a:r>
            <a:endParaRPr lang="en-US" sz="3600" b="0" strike="noStrike" spc="-1">
              <a:solidFill>
                <a:srgbClr val="FFFFFF"/>
              </a:solidFill>
              <a:latin typeface="Calibri"/>
            </a:endParaRPr>
          </a:p>
        </p:txBody>
      </p:sp>
      <p:sp>
        <p:nvSpPr>
          <p:cNvPr id="156" name="CustomShape 3"/>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57" name="Imagen 5_3"/>
          <p:cNvPicPr/>
          <p:nvPr/>
        </p:nvPicPr>
        <p:blipFill>
          <a:blip r:embed="rId3"/>
          <a:stretch/>
        </p:blipFill>
        <p:spPr>
          <a:xfrm>
            <a:off x="9310320" y="6092280"/>
            <a:ext cx="2402280" cy="298080"/>
          </a:xfrm>
          <a:prstGeom prst="rect">
            <a:avLst/>
          </a:prstGeom>
          <a:ln w="0">
            <a:noFill/>
          </a:ln>
        </p:spPr>
      </p:pic>
      <p:pic>
        <p:nvPicPr>
          <p:cNvPr id="158" name="Imagen 157"/>
          <p:cNvPicPr/>
          <p:nvPr/>
        </p:nvPicPr>
        <p:blipFill>
          <a:blip r:embed="rId4"/>
          <a:stretch/>
        </p:blipFill>
        <p:spPr>
          <a:xfrm>
            <a:off x="3906360" y="2609640"/>
            <a:ext cx="4553640" cy="33303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2" descr="Top 21 Python Libraries a Data Scientist must know - TechVidvan"/>
          <p:cNvPicPr/>
          <p:nvPr/>
        </p:nvPicPr>
        <p:blipFill>
          <a:blip r:embed="rId2"/>
          <a:stretch/>
        </p:blipFill>
        <p:spPr>
          <a:xfrm>
            <a:off x="1551600" y="883440"/>
            <a:ext cx="9279360" cy="48592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2239200" y="1106280"/>
            <a:ext cx="8200800" cy="2493720"/>
          </a:xfrm>
          <a:prstGeom prst="rect">
            <a:avLst/>
          </a:prstGeom>
          <a:noFill/>
          <a:ln w="0">
            <a:noFill/>
          </a:ln>
        </p:spPr>
        <p:txBody>
          <a:bodyPr anchor="ctr">
            <a:normAutofit/>
          </a:bodyPr>
          <a:lstStyle/>
          <a:p>
            <a:pPr algn="ctr">
              <a:lnSpc>
                <a:spcPct val="90000"/>
              </a:lnSpc>
            </a:pPr>
            <a:r>
              <a:rPr lang="es-ES" sz="6600" b="0" strike="noStrike" spc="-1">
                <a:solidFill>
                  <a:srgbClr val="FFFFFF"/>
                </a:solidFill>
                <a:latin typeface="Segoe UI"/>
              </a:rPr>
              <a:t>APOYO DE CLASE</a:t>
            </a:r>
            <a:endParaRPr lang="en-US" sz="6600" b="0" strike="noStrike" spc="-1">
              <a:solidFill>
                <a:srgbClr val="FFFFFF"/>
              </a:solidFill>
              <a:latin typeface="Calibri"/>
            </a:endParaRPr>
          </a:p>
        </p:txBody>
      </p:sp>
      <p:pic>
        <p:nvPicPr>
          <p:cNvPr id="86" name="Imagen 5_4"/>
          <p:cNvPicPr/>
          <p:nvPr/>
        </p:nvPicPr>
        <p:blipFill>
          <a:blip r:embed="rId2"/>
          <a:stretch/>
        </p:blipFill>
        <p:spPr>
          <a:xfrm>
            <a:off x="9310320" y="6092280"/>
            <a:ext cx="2402280" cy="2980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2959200" y="746280"/>
            <a:ext cx="6273360" cy="618840"/>
          </a:xfrm>
          <a:prstGeom prst="rect">
            <a:avLst/>
          </a:prstGeom>
          <a:noFill/>
          <a:ln w="0">
            <a:noFill/>
          </a:ln>
        </p:spPr>
        <p:txBody>
          <a:bodyPr anchor="ctr">
            <a:normAutofit fontScale="94000"/>
          </a:bodyPr>
          <a:lstStyle/>
          <a:p>
            <a:pPr algn="ctr">
              <a:lnSpc>
                <a:spcPct val="90000"/>
              </a:lnSpc>
            </a:pPr>
            <a:r>
              <a:rPr lang="es-ES" sz="3600" b="0" strike="noStrike" spc="-1">
                <a:solidFill>
                  <a:srgbClr val="FFFFFF"/>
                </a:solidFill>
                <a:latin typeface="Segoe UI"/>
              </a:rPr>
              <a:t>Operadores lógicos</a:t>
            </a:r>
            <a:endParaRPr lang="en-US" sz="3600" b="0" strike="noStrike" spc="-1">
              <a:solidFill>
                <a:srgbClr val="FFFFFF"/>
              </a:solidFill>
              <a:latin typeface="Calibri"/>
            </a:endParaRPr>
          </a:p>
        </p:txBody>
      </p:sp>
      <p:sp>
        <p:nvSpPr>
          <p:cNvPr id="88"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89" name="Imagen 5"/>
          <p:cNvPicPr/>
          <p:nvPr/>
        </p:nvPicPr>
        <p:blipFill>
          <a:blip r:embed="rId2"/>
          <a:stretch/>
        </p:blipFill>
        <p:spPr>
          <a:xfrm>
            <a:off x="9310320" y="6092280"/>
            <a:ext cx="2402280" cy="298080"/>
          </a:xfrm>
          <a:prstGeom prst="rect">
            <a:avLst/>
          </a:prstGeom>
          <a:ln w="0">
            <a:noFill/>
          </a:ln>
        </p:spPr>
      </p:pic>
      <p:graphicFrame>
        <p:nvGraphicFramePr>
          <p:cNvPr id="90" name="Table 3"/>
          <p:cNvGraphicFramePr/>
          <p:nvPr/>
        </p:nvGraphicFramePr>
        <p:xfrm>
          <a:off x="681840" y="2619360"/>
          <a:ext cx="3445920" cy="1854000"/>
        </p:xfrm>
        <a:graphic>
          <a:graphicData uri="http://schemas.openxmlformats.org/drawingml/2006/table">
            <a:tbl>
              <a:tblPr/>
              <a:tblGrid>
                <a:gridCol w="1148400">
                  <a:extLst>
                    <a:ext uri="{9D8B030D-6E8A-4147-A177-3AD203B41FA5}">
                      <a16:colId xmlns:a16="http://schemas.microsoft.com/office/drawing/2014/main" val="20000"/>
                    </a:ext>
                  </a:extLst>
                </a:gridCol>
                <a:gridCol w="1148400">
                  <a:extLst>
                    <a:ext uri="{9D8B030D-6E8A-4147-A177-3AD203B41FA5}">
                      <a16:colId xmlns:a16="http://schemas.microsoft.com/office/drawing/2014/main" val="20001"/>
                    </a:ext>
                  </a:extLst>
                </a:gridCol>
                <a:gridCol w="1149120">
                  <a:extLst>
                    <a:ext uri="{9D8B030D-6E8A-4147-A177-3AD203B41FA5}">
                      <a16:colId xmlns:a16="http://schemas.microsoft.com/office/drawing/2014/main" val="20002"/>
                    </a:ext>
                  </a:extLst>
                </a:gridCol>
              </a:tblGrid>
              <a:tr h="370800">
                <a:tc>
                  <a:txBody>
                    <a:bodyPr/>
                    <a:lstStyle/>
                    <a:p>
                      <a:pPr algn="ctr">
                        <a:lnSpc>
                          <a:spcPct val="100000"/>
                        </a:lnSpc>
                      </a:pPr>
                      <a:r>
                        <a:rPr lang="es-ES" sz="1600" b="1" strike="noStrike" spc="-1">
                          <a:solidFill>
                            <a:srgbClr val="FFFFFF"/>
                          </a:solidFill>
                          <a:latin typeface="Calibri"/>
                        </a:rPr>
                        <a:t>X</a:t>
                      </a:r>
                      <a:endParaRPr lang="es-ES" sz="1600" b="0" strike="noStrike" spc="-1">
                        <a:latin typeface="Arial"/>
                      </a:endParaRPr>
                    </a:p>
                  </a:txBody>
                  <a:tcPr>
                    <a:lnT w="25200">
                      <a:solidFill>
                        <a:srgbClr val="000000"/>
                      </a:solidFill>
                    </a:lnT>
                    <a:lnB w="25200">
                      <a:solidFill>
                        <a:srgbClr val="000000"/>
                      </a:solidFill>
                    </a:lnB>
                    <a:solidFill>
                      <a:srgbClr val="AA1D16"/>
                    </a:solidFill>
                  </a:tcPr>
                </a:tc>
                <a:tc>
                  <a:txBody>
                    <a:bodyPr/>
                    <a:lstStyle/>
                    <a:p>
                      <a:pPr algn="ctr">
                        <a:lnSpc>
                          <a:spcPct val="100000"/>
                        </a:lnSpc>
                      </a:pPr>
                      <a:r>
                        <a:rPr lang="es-ES" sz="1600" b="1" strike="noStrike" spc="-1">
                          <a:solidFill>
                            <a:srgbClr val="FFFFFF"/>
                          </a:solidFill>
                          <a:latin typeface="Calibri"/>
                        </a:rPr>
                        <a:t>Y</a:t>
                      </a:r>
                      <a:endParaRPr lang="es-ES" sz="1600" b="0" strike="noStrike" spc="-1">
                        <a:latin typeface="Arial"/>
                      </a:endParaRPr>
                    </a:p>
                  </a:txBody>
                  <a:tcPr>
                    <a:lnT w="25200">
                      <a:solidFill>
                        <a:srgbClr val="000000"/>
                      </a:solidFill>
                    </a:lnT>
                    <a:lnB w="25200">
                      <a:solidFill>
                        <a:srgbClr val="000000"/>
                      </a:solidFill>
                    </a:lnB>
                    <a:solidFill>
                      <a:srgbClr val="AA1D16"/>
                    </a:solidFill>
                  </a:tcPr>
                </a:tc>
                <a:tc>
                  <a:txBody>
                    <a:bodyPr/>
                    <a:lstStyle/>
                    <a:p>
                      <a:pPr algn="ctr">
                        <a:lnSpc>
                          <a:spcPct val="100000"/>
                        </a:lnSpc>
                      </a:pPr>
                      <a:r>
                        <a:rPr lang="es-ES" sz="1600" b="1" strike="noStrike" spc="-1">
                          <a:solidFill>
                            <a:srgbClr val="FFFFFF"/>
                          </a:solidFill>
                          <a:latin typeface="Calibri"/>
                        </a:rPr>
                        <a:t>Resultado</a:t>
                      </a:r>
                      <a:endParaRPr lang="es-ES" sz="1600" b="0" strike="noStrike" spc="-1">
                        <a:latin typeface="Arial"/>
                      </a:endParaRPr>
                    </a:p>
                  </a:txBody>
                  <a:tcPr>
                    <a:lnT w="25200">
                      <a:solidFill>
                        <a:srgbClr val="000000"/>
                      </a:solidFill>
                    </a:lnT>
                    <a:lnB w="25200">
                      <a:solidFill>
                        <a:srgbClr val="000000"/>
                      </a:solidFill>
                    </a:lnB>
                    <a:solidFill>
                      <a:srgbClr val="AA1D16"/>
                    </a:solidFill>
                  </a:tcPr>
                </a:tc>
                <a:extLst>
                  <a:ext uri="{0D108BD9-81ED-4DB2-BD59-A6C34878D82A}">
                    <a16:rowId xmlns:a16="http://schemas.microsoft.com/office/drawing/2014/main" val="10000"/>
                  </a:ext>
                </a:extLst>
              </a:tr>
              <a:tr h="370800">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1"/>
                  </a:ext>
                </a:extLst>
              </a:tr>
              <a:tr h="370800">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2"/>
                  </a:ext>
                </a:extLst>
              </a:tr>
              <a:tr h="370800">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3"/>
                  </a:ext>
                </a:extLst>
              </a:tr>
              <a:tr h="370800">
                <a:tc>
                  <a:txBody>
                    <a:bodyPr/>
                    <a:lstStyle/>
                    <a:p>
                      <a:pPr algn="ctr">
                        <a:lnSpc>
                          <a:spcPct val="100000"/>
                        </a:lnSpc>
                      </a:pPr>
                      <a:r>
                        <a:rPr lang="es-ES" sz="1600" b="1"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1"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91" name="Table 4"/>
          <p:cNvGraphicFramePr/>
          <p:nvPr/>
        </p:nvGraphicFramePr>
        <p:xfrm>
          <a:off x="4701600" y="2619360"/>
          <a:ext cx="3445920" cy="1854000"/>
        </p:xfrm>
        <a:graphic>
          <a:graphicData uri="http://schemas.openxmlformats.org/drawingml/2006/table">
            <a:tbl>
              <a:tblPr/>
              <a:tblGrid>
                <a:gridCol w="1148400">
                  <a:extLst>
                    <a:ext uri="{9D8B030D-6E8A-4147-A177-3AD203B41FA5}">
                      <a16:colId xmlns:a16="http://schemas.microsoft.com/office/drawing/2014/main" val="20000"/>
                    </a:ext>
                  </a:extLst>
                </a:gridCol>
                <a:gridCol w="1148400">
                  <a:extLst>
                    <a:ext uri="{9D8B030D-6E8A-4147-A177-3AD203B41FA5}">
                      <a16:colId xmlns:a16="http://schemas.microsoft.com/office/drawing/2014/main" val="20001"/>
                    </a:ext>
                  </a:extLst>
                </a:gridCol>
                <a:gridCol w="1149120">
                  <a:extLst>
                    <a:ext uri="{9D8B030D-6E8A-4147-A177-3AD203B41FA5}">
                      <a16:colId xmlns:a16="http://schemas.microsoft.com/office/drawing/2014/main" val="20002"/>
                    </a:ext>
                  </a:extLst>
                </a:gridCol>
              </a:tblGrid>
              <a:tr h="370800">
                <a:tc>
                  <a:txBody>
                    <a:bodyPr/>
                    <a:lstStyle/>
                    <a:p>
                      <a:pPr algn="ctr">
                        <a:lnSpc>
                          <a:spcPct val="100000"/>
                        </a:lnSpc>
                      </a:pPr>
                      <a:r>
                        <a:rPr lang="es-ES" sz="1600" b="1" strike="noStrike" spc="-1">
                          <a:solidFill>
                            <a:srgbClr val="FFFFFF"/>
                          </a:solidFill>
                          <a:latin typeface="Calibri"/>
                        </a:rPr>
                        <a:t>X</a:t>
                      </a:r>
                      <a:endParaRPr lang="es-ES" sz="1600" b="0" strike="noStrike" spc="-1">
                        <a:latin typeface="Arial"/>
                      </a:endParaRPr>
                    </a:p>
                  </a:txBody>
                  <a:tcPr>
                    <a:lnT w="25200">
                      <a:solidFill>
                        <a:srgbClr val="000000"/>
                      </a:solidFill>
                    </a:lnT>
                    <a:lnB w="25200">
                      <a:solidFill>
                        <a:srgbClr val="000000"/>
                      </a:solidFill>
                    </a:lnB>
                    <a:solidFill>
                      <a:srgbClr val="AA1D16"/>
                    </a:solidFill>
                  </a:tcPr>
                </a:tc>
                <a:tc>
                  <a:txBody>
                    <a:bodyPr/>
                    <a:lstStyle/>
                    <a:p>
                      <a:pPr algn="ctr">
                        <a:lnSpc>
                          <a:spcPct val="100000"/>
                        </a:lnSpc>
                      </a:pPr>
                      <a:r>
                        <a:rPr lang="es-ES" sz="1600" b="1" strike="noStrike" spc="-1">
                          <a:solidFill>
                            <a:srgbClr val="FFFFFF"/>
                          </a:solidFill>
                          <a:latin typeface="Calibri"/>
                        </a:rPr>
                        <a:t>Y</a:t>
                      </a:r>
                      <a:endParaRPr lang="es-ES" sz="1600" b="0" strike="noStrike" spc="-1">
                        <a:latin typeface="Arial"/>
                      </a:endParaRPr>
                    </a:p>
                  </a:txBody>
                  <a:tcPr>
                    <a:lnT w="25200">
                      <a:solidFill>
                        <a:srgbClr val="000000"/>
                      </a:solidFill>
                    </a:lnT>
                    <a:lnB w="25200">
                      <a:solidFill>
                        <a:srgbClr val="000000"/>
                      </a:solidFill>
                    </a:lnB>
                    <a:solidFill>
                      <a:srgbClr val="AA1D16"/>
                    </a:solidFill>
                  </a:tcPr>
                </a:tc>
                <a:tc>
                  <a:txBody>
                    <a:bodyPr/>
                    <a:lstStyle/>
                    <a:p>
                      <a:pPr algn="ctr">
                        <a:lnSpc>
                          <a:spcPct val="100000"/>
                        </a:lnSpc>
                      </a:pPr>
                      <a:r>
                        <a:rPr lang="es-ES" sz="1600" b="1" strike="noStrike" spc="-1">
                          <a:solidFill>
                            <a:srgbClr val="FFFFFF"/>
                          </a:solidFill>
                          <a:latin typeface="Calibri"/>
                        </a:rPr>
                        <a:t>Resultado</a:t>
                      </a:r>
                      <a:endParaRPr lang="es-ES" sz="1600" b="0" strike="noStrike" spc="-1">
                        <a:latin typeface="Arial"/>
                      </a:endParaRPr>
                    </a:p>
                  </a:txBody>
                  <a:tcPr>
                    <a:lnT w="25200">
                      <a:solidFill>
                        <a:srgbClr val="000000"/>
                      </a:solidFill>
                    </a:lnT>
                    <a:lnB w="25200">
                      <a:solidFill>
                        <a:srgbClr val="000000"/>
                      </a:solidFill>
                    </a:lnB>
                    <a:solidFill>
                      <a:srgbClr val="AA1D16"/>
                    </a:solidFill>
                  </a:tcPr>
                </a:tc>
                <a:extLst>
                  <a:ext uri="{0D108BD9-81ED-4DB2-BD59-A6C34878D82A}">
                    <a16:rowId xmlns:a16="http://schemas.microsoft.com/office/drawing/2014/main" val="10000"/>
                  </a:ext>
                </a:extLst>
              </a:tr>
              <a:tr h="370800">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1"/>
                  </a:ext>
                </a:extLst>
              </a:tr>
              <a:tr h="370800">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2"/>
                  </a:ext>
                </a:extLst>
              </a:tr>
              <a:tr h="370800">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3"/>
                  </a:ext>
                </a:extLst>
              </a:tr>
              <a:tr h="370800">
                <a:tc>
                  <a:txBody>
                    <a:bodyPr/>
                    <a:lstStyle/>
                    <a:p>
                      <a:pPr algn="ctr">
                        <a:lnSpc>
                          <a:spcPct val="100000"/>
                        </a:lnSpc>
                      </a:pPr>
                      <a:r>
                        <a:rPr lang="es-ES" sz="1600" b="1"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1"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92" name="Table 5"/>
          <p:cNvGraphicFramePr/>
          <p:nvPr/>
        </p:nvGraphicFramePr>
        <p:xfrm>
          <a:off x="8852760" y="2619360"/>
          <a:ext cx="2297160" cy="1112040"/>
        </p:xfrm>
        <a:graphic>
          <a:graphicData uri="http://schemas.openxmlformats.org/drawingml/2006/table">
            <a:tbl>
              <a:tblPr/>
              <a:tblGrid>
                <a:gridCol w="1148400">
                  <a:extLst>
                    <a:ext uri="{9D8B030D-6E8A-4147-A177-3AD203B41FA5}">
                      <a16:colId xmlns:a16="http://schemas.microsoft.com/office/drawing/2014/main" val="20000"/>
                    </a:ext>
                  </a:extLst>
                </a:gridCol>
                <a:gridCol w="1148760">
                  <a:extLst>
                    <a:ext uri="{9D8B030D-6E8A-4147-A177-3AD203B41FA5}">
                      <a16:colId xmlns:a16="http://schemas.microsoft.com/office/drawing/2014/main" val="20001"/>
                    </a:ext>
                  </a:extLst>
                </a:gridCol>
              </a:tblGrid>
              <a:tr h="370800">
                <a:tc>
                  <a:txBody>
                    <a:bodyPr/>
                    <a:lstStyle/>
                    <a:p>
                      <a:pPr algn="ctr">
                        <a:lnSpc>
                          <a:spcPct val="100000"/>
                        </a:lnSpc>
                      </a:pPr>
                      <a:r>
                        <a:rPr lang="es-ES" sz="1600" b="1" strike="noStrike" spc="-1">
                          <a:solidFill>
                            <a:srgbClr val="FFFFFF"/>
                          </a:solidFill>
                          <a:latin typeface="Calibri"/>
                        </a:rPr>
                        <a:t>X</a:t>
                      </a:r>
                      <a:endParaRPr lang="es-ES" sz="1600" b="0" strike="noStrike" spc="-1">
                        <a:latin typeface="Arial"/>
                      </a:endParaRPr>
                    </a:p>
                  </a:txBody>
                  <a:tcPr>
                    <a:lnT w="25200">
                      <a:solidFill>
                        <a:srgbClr val="000000"/>
                      </a:solidFill>
                    </a:lnT>
                    <a:lnB w="25200">
                      <a:solidFill>
                        <a:srgbClr val="000000"/>
                      </a:solidFill>
                    </a:lnB>
                    <a:solidFill>
                      <a:srgbClr val="AA1D16"/>
                    </a:solidFill>
                  </a:tcPr>
                </a:tc>
                <a:tc>
                  <a:txBody>
                    <a:bodyPr/>
                    <a:lstStyle/>
                    <a:p>
                      <a:pPr algn="ctr">
                        <a:lnSpc>
                          <a:spcPct val="100000"/>
                        </a:lnSpc>
                      </a:pPr>
                      <a:r>
                        <a:rPr lang="es-ES" sz="1600" b="1" strike="noStrike" spc="-1">
                          <a:solidFill>
                            <a:srgbClr val="FFFFFF"/>
                          </a:solidFill>
                          <a:latin typeface="Calibri"/>
                        </a:rPr>
                        <a:t>Resultado</a:t>
                      </a:r>
                      <a:endParaRPr lang="es-ES" sz="1600" b="0" strike="noStrike" spc="-1">
                        <a:latin typeface="Arial"/>
                      </a:endParaRPr>
                    </a:p>
                  </a:txBody>
                  <a:tcPr>
                    <a:lnT w="25200">
                      <a:solidFill>
                        <a:srgbClr val="000000"/>
                      </a:solidFill>
                    </a:lnT>
                    <a:lnB w="25200">
                      <a:solidFill>
                        <a:srgbClr val="000000"/>
                      </a:solidFill>
                    </a:lnB>
                    <a:solidFill>
                      <a:srgbClr val="AA1D16"/>
                    </a:solidFill>
                  </a:tcPr>
                </a:tc>
                <a:extLst>
                  <a:ext uri="{0D108BD9-81ED-4DB2-BD59-A6C34878D82A}">
                    <a16:rowId xmlns:a16="http://schemas.microsoft.com/office/drawing/2014/main" val="10000"/>
                  </a:ext>
                </a:extLst>
              </a:tr>
              <a:tr h="370800">
                <a:tc>
                  <a:txBody>
                    <a:bodyPr/>
                    <a:lstStyle/>
                    <a:p>
                      <a:pPr algn="ctr">
                        <a:lnSpc>
                          <a:spcPct val="100000"/>
                        </a:lnSpc>
                      </a:pPr>
                      <a:r>
                        <a:rPr lang="es-ES" sz="1600" b="0"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gn="ctr">
                        <a:lnSpc>
                          <a:spcPct val="100000"/>
                        </a:lnSpc>
                      </a:pPr>
                      <a:r>
                        <a:rPr lang="es-ES" sz="1600" b="0"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1"/>
                  </a:ext>
                </a:extLst>
              </a:tr>
              <a:tr h="370800">
                <a:tc>
                  <a:txBody>
                    <a:bodyPr/>
                    <a:lstStyle/>
                    <a:p>
                      <a:pPr algn="ctr">
                        <a:lnSpc>
                          <a:spcPct val="100000"/>
                        </a:lnSpc>
                      </a:pPr>
                      <a:r>
                        <a:rPr lang="es-ES" sz="1600" b="1" strike="noStrike" spc="-1">
                          <a:solidFill>
                            <a:srgbClr val="000000"/>
                          </a:solidFill>
                          <a:latin typeface="Calibri"/>
                        </a:rPr>
                        <a:t>False</a:t>
                      </a:r>
                      <a:endParaRPr lang="es-ES" sz="16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gn="ctr">
                        <a:lnSpc>
                          <a:spcPct val="100000"/>
                        </a:lnSpc>
                      </a:pPr>
                      <a:r>
                        <a:rPr lang="es-ES" sz="1600" b="1" strike="noStrike" spc="-1">
                          <a:solidFill>
                            <a:srgbClr val="000000"/>
                          </a:solidFill>
                          <a:latin typeface="Calibri"/>
                        </a:rPr>
                        <a:t>True</a:t>
                      </a:r>
                      <a:endParaRPr lang="es-ES" sz="16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
        <p:nvSpPr>
          <p:cNvPr id="93" name="CustomShape 6"/>
          <p:cNvSpPr/>
          <p:nvPr/>
        </p:nvSpPr>
        <p:spPr>
          <a:xfrm>
            <a:off x="1267560" y="2014920"/>
            <a:ext cx="227484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AND</a:t>
            </a:r>
            <a:endParaRPr lang="es-ES" sz="2400" b="0" strike="noStrike" spc="-1">
              <a:latin typeface="Arial"/>
            </a:endParaRPr>
          </a:p>
        </p:txBody>
      </p:sp>
      <p:sp>
        <p:nvSpPr>
          <p:cNvPr id="94" name="CustomShape 7"/>
          <p:cNvSpPr/>
          <p:nvPr/>
        </p:nvSpPr>
        <p:spPr>
          <a:xfrm>
            <a:off x="5286960" y="2014920"/>
            <a:ext cx="227484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OR</a:t>
            </a:r>
            <a:endParaRPr lang="es-ES" sz="2400" b="0" strike="noStrike" spc="-1">
              <a:latin typeface="Arial"/>
            </a:endParaRPr>
          </a:p>
        </p:txBody>
      </p:sp>
      <p:sp>
        <p:nvSpPr>
          <p:cNvPr id="95" name="CustomShape 8"/>
          <p:cNvSpPr/>
          <p:nvPr/>
        </p:nvSpPr>
        <p:spPr>
          <a:xfrm>
            <a:off x="8875080" y="2014920"/>
            <a:ext cx="227484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1" strike="noStrike" spc="-1">
                <a:solidFill>
                  <a:srgbClr val="F2F2F2"/>
                </a:solidFill>
                <a:latin typeface="Segoe UI"/>
              </a:rPr>
              <a:t>NOR</a:t>
            </a:r>
            <a:endParaRPr lang="es-ES"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s-ES" sz="4400" b="0" strike="noStrike" spc="-1">
                <a:solidFill>
                  <a:srgbClr val="FFFFFF"/>
                </a:solidFill>
                <a:latin typeface="Calibri Light"/>
              </a:rPr>
              <a:t>Intérprete de Python</a:t>
            </a:r>
            <a:endParaRPr lang="en-US" sz="4400" b="0" strike="noStrike" spc="-1">
              <a:solidFill>
                <a:srgbClr val="FFFFFF"/>
              </a:solidFill>
              <a:latin typeface="Calibri"/>
            </a:endParaRPr>
          </a:p>
        </p:txBody>
      </p:sp>
      <p:pic>
        <p:nvPicPr>
          <p:cNvPr id="97" name="Picture 2" descr="Logo Python PNG transparente - StickPNG"/>
          <p:cNvPicPr/>
          <p:nvPr/>
        </p:nvPicPr>
        <p:blipFill>
          <a:blip r:embed="rId2"/>
          <a:stretch/>
        </p:blipFill>
        <p:spPr>
          <a:xfrm>
            <a:off x="3982320" y="4356720"/>
            <a:ext cx="925920" cy="921960"/>
          </a:xfrm>
          <a:prstGeom prst="rect">
            <a:avLst/>
          </a:prstGeom>
          <a:ln w="0">
            <a:noFill/>
          </a:ln>
        </p:spPr>
      </p:pic>
      <p:sp>
        <p:nvSpPr>
          <p:cNvPr id="98" name="CustomShape 2"/>
          <p:cNvSpPr/>
          <p:nvPr/>
        </p:nvSpPr>
        <p:spPr>
          <a:xfrm>
            <a:off x="2993040" y="5279040"/>
            <a:ext cx="2904480" cy="91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1800" b="0" strike="noStrike" spc="-1">
                <a:solidFill>
                  <a:srgbClr val="FFFFFF"/>
                </a:solidFill>
                <a:latin typeface="Calibri"/>
              </a:rPr>
              <a:t>Intérprete de Python, encargado de entender y ejecutar nuestro código</a:t>
            </a:r>
            <a:endParaRPr lang="es-ES" sz="1800" b="0" strike="noStrike" spc="-1">
              <a:latin typeface="Arial"/>
            </a:endParaRPr>
          </a:p>
        </p:txBody>
      </p:sp>
      <p:pic>
        <p:nvPicPr>
          <p:cNvPr id="99" name="Picture 4" descr="Project Jupyter | JupyterHub"/>
          <p:cNvPicPr/>
          <p:nvPr/>
        </p:nvPicPr>
        <p:blipFill>
          <a:blip r:embed="rId3"/>
          <a:stretch/>
        </p:blipFill>
        <p:spPr>
          <a:xfrm>
            <a:off x="3741840" y="2508840"/>
            <a:ext cx="1466640" cy="630000"/>
          </a:xfrm>
          <a:prstGeom prst="rect">
            <a:avLst/>
          </a:prstGeom>
          <a:ln w="0">
            <a:noFill/>
          </a:ln>
        </p:spPr>
      </p:pic>
      <p:pic>
        <p:nvPicPr>
          <p:cNvPr id="100" name="Picture 6" descr="Introducción a R:"/>
          <p:cNvPicPr/>
          <p:nvPr/>
        </p:nvPicPr>
        <p:blipFill>
          <a:blip r:embed="rId4"/>
          <a:stretch/>
        </p:blipFill>
        <p:spPr>
          <a:xfrm>
            <a:off x="838080" y="2472480"/>
            <a:ext cx="1466640" cy="514440"/>
          </a:xfrm>
          <a:prstGeom prst="rect">
            <a:avLst/>
          </a:prstGeom>
          <a:ln w="0">
            <a:noFill/>
          </a:ln>
        </p:spPr>
      </p:pic>
      <p:sp>
        <p:nvSpPr>
          <p:cNvPr id="101" name="CustomShape 3"/>
          <p:cNvSpPr/>
          <p:nvPr/>
        </p:nvSpPr>
        <p:spPr>
          <a:xfrm>
            <a:off x="339120" y="1849320"/>
            <a:ext cx="5756760" cy="4643280"/>
          </a:xfrm>
          <a:prstGeom prst="roundRect">
            <a:avLst>
              <a:gd name="adj" fmla="val 16667"/>
            </a:avLst>
          </a:prstGeom>
          <a:noFill/>
          <a:ln w="50800">
            <a:solidFill>
              <a:srgbClr val="0070C0"/>
            </a:solidFill>
          </a:ln>
        </p:spPr>
        <p:style>
          <a:lnRef idx="2">
            <a:schemeClr val="accent1">
              <a:shade val="50000"/>
            </a:schemeClr>
          </a:lnRef>
          <a:fillRef idx="1">
            <a:schemeClr val="accent1"/>
          </a:fillRef>
          <a:effectRef idx="0">
            <a:schemeClr val="accent1"/>
          </a:effectRef>
          <a:fontRef idx="minor"/>
        </p:style>
      </p:sp>
      <p:pic>
        <p:nvPicPr>
          <p:cNvPr id="102" name="Picture 8" descr="RStudio: An Open Source and Cross-Platform IDE for R - ReadWrite"/>
          <p:cNvPicPr/>
          <p:nvPr/>
        </p:nvPicPr>
        <p:blipFill>
          <a:blip r:embed="rId5"/>
          <a:stretch/>
        </p:blipFill>
        <p:spPr>
          <a:xfrm>
            <a:off x="1097640" y="4385520"/>
            <a:ext cx="925920" cy="925920"/>
          </a:xfrm>
          <a:prstGeom prst="rect">
            <a:avLst/>
          </a:prstGeom>
          <a:ln w="0">
            <a:noFill/>
          </a:ln>
        </p:spPr>
      </p:pic>
      <p:sp>
        <p:nvSpPr>
          <p:cNvPr id="103" name="CustomShape 4"/>
          <p:cNvSpPr/>
          <p:nvPr/>
        </p:nvSpPr>
        <p:spPr>
          <a:xfrm>
            <a:off x="659880" y="5438520"/>
            <a:ext cx="20188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1800" b="0" strike="noStrike" spc="-1">
                <a:solidFill>
                  <a:srgbClr val="FFFFFF"/>
                </a:solidFill>
                <a:latin typeface="Calibri"/>
              </a:rPr>
              <a:t>Intérprete de R</a:t>
            </a:r>
            <a:endParaRPr lang="es-ES" sz="1800" b="0" strike="noStrike" spc="-1">
              <a:latin typeface="Arial"/>
            </a:endParaRPr>
          </a:p>
        </p:txBody>
      </p:sp>
      <p:sp>
        <p:nvSpPr>
          <p:cNvPr id="104" name="CustomShape 5"/>
          <p:cNvSpPr/>
          <p:nvPr/>
        </p:nvSpPr>
        <p:spPr>
          <a:xfrm>
            <a:off x="1560960" y="3328920"/>
            <a:ext cx="360" cy="729000"/>
          </a:xfrm>
          <a:custGeom>
            <a:avLst/>
            <a:gdLst/>
            <a:ahLst/>
            <a:cxnLst/>
            <a:rect l="l" t="t" r="r" b="b"/>
            <a:pathLst>
              <a:path w="21600" h="21600">
                <a:moveTo>
                  <a:pt x="0" y="0"/>
                </a:moveTo>
                <a:lnTo>
                  <a:pt x="21600" y="21600"/>
                </a:lnTo>
              </a:path>
            </a:pathLst>
          </a:custGeom>
          <a:noFill/>
          <a:ln w="38100">
            <a:solidFill>
              <a:srgbClr val="0070C0"/>
            </a:solidFill>
            <a:tailEnd type="triangle" w="med" len="med"/>
          </a:ln>
        </p:spPr>
        <p:style>
          <a:lnRef idx="1">
            <a:schemeClr val="accent1"/>
          </a:lnRef>
          <a:fillRef idx="0">
            <a:schemeClr val="accent1"/>
          </a:fillRef>
          <a:effectRef idx="0">
            <a:schemeClr val="accent1"/>
          </a:effectRef>
          <a:fontRef idx="minor"/>
        </p:style>
      </p:sp>
      <p:pic>
        <p:nvPicPr>
          <p:cNvPr id="105" name="Picture 10" descr="Tutorial Anaconda: Python para Machine Learning y Data Science ..."/>
          <p:cNvPicPr/>
          <p:nvPr/>
        </p:nvPicPr>
        <p:blipFill>
          <a:blip r:embed="rId6"/>
          <a:stretch/>
        </p:blipFill>
        <p:spPr>
          <a:xfrm>
            <a:off x="4475160" y="1527480"/>
            <a:ext cx="2432880" cy="821520"/>
          </a:xfrm>
          <a:prstGeom prst="rect">
            <a:avLst/>
          </a:prstGeom>
          <a:ln w="0">
            <a:noFill/>
          </a:ln>
        </p:spPr>
      </p:pic>
      <p:sp>
        <p:nvSpPr>
          <p:cNvPr id="106" name="CustomShape 6"/>
          <p:cNvSpPr/>
          <p:nvPr/>
        </p:nvSpPr>
        <p:spPr>
          <a:xfrm>
            <a:off x="4475160" y="3297960"/>
            <a:ext cx="360" cy="729000"/>
          </a:xfrm>
          <a:custGeom>
            <a:avLst/>
            <a:gdLst/>
            <a:ahLst/>
            <a:cxnLst/>
            <a:rect l="l" t="t" r="r" b="b"/>
            <a:pathLst>
              <a:path w="21600" h="21600">
                <a:moveTo>
                  <a:pt x="0" y="0"/>
                </a:moveTo>
                <a:lnTo>
                  <a:pt x="21600" y="21600"/>
                </a:lnTo>
              </a:path>
            </a:pathLst>
          </a:custGeom>
          <a:noFill/>
          <a:ln w="38100">
            <a:solidFill>
              <a:srgbClr val="0070C0"/>
            </a:solidFill>
            <a:tailEnd type="triangle" w="med" len="med"/>
          </a:ln>
        </p:spPr>
        <p:style>
          <a:lnRef idx="1">
            <a:schemeClr val="accent1"/>
          </a:lnRef>
          <a:fillRef idx="0">
            <a:schemeClr val="accent1"/>
          </a:fillRef>
          <a:effectRef idx="0">
            <a:schemeClr val="accent1"/>
          </a:effectRef>
          <a:fontRef idx="minor"/>
        </p:style>
      </p:sp>
      <p:pic>
        <p:nvPicPr>
          <p:cNvPr id="107" name="Picture 12" descr="Editor de código Visual Studio Code para el desarrollo web - Iván ..."/>
          <p:cNvPicPr/>
          <p:nvPr/>
        </p:nvPicPr>
        <p:blipFill>
          <a:blip r:embed="rId7"/>
          <a:stretch/>
        </p:blipFill>
        <p:spPr>
          <a:xfrm>
            <a:off x="8447400" y="2553120"/>
            <a:ext cx="2845080" cy="1599840"/>
          </a:xfrm>
          <a:prstGeom prst="rect">
            <a:avLst/>
          </a:prstGeom>
          <a:ln w="0">
            <a:noFill/>
          </a:ln>
        </p:spPr>
      </p:pic>
      <p:sp>
        <p:nvSpPr>
          <p:cNvPr id="108" name="CustomShape 7"/>
          <p:cNvSpPr/>
          <p:nvPr/>
        </p:nvSpPr>
        <p:spPr>
          <a:xfrm rot="10800000" flipV="1">
            <a:off x="5517720" y="4356360"/>
            <a:ext cx="4305240" cy="491400"/>
          </a:xfrm>
          <a:prstGeom prst="bentConnector3">
            <a:avLst>
              <a:gd name="adj1" fmla="val -349"/>
            </a:avLst>
          </a:prstGeom>
          <a:noFill/>
          <a:ln w="41275">
            <a:solidFill>
              <a:srgbClr val="0070C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s-ES" sz="4400" b="0" strike="noStrike" spc="-1">
                <a:solidFill>
                  <a:srgbClr val="FFFFFF"/>
                </a:solidFill>
                <a:latin typeface="Calibri Light"/>
              </a:rPr>
              <a:t>Joins</a:t>
            </a:r>
            <a:endParaRPr lang="en-US" sz="4400" b="0" strike="noStrike" spc="-1">
              <a:solidFill>
                <a:srgbClr val="FFFFFF"/>
              </a:solidFill>
              <a:latin typeface="Calibri"/>
            </a:endParaRPr>
          </a:p>
        </p:txBody>
      </p:sp>
      <p:pic>
        <p:nvPicPr>
          <p:cNvPr id="110" name="Imagen 4"/>
          <p:cNvPicPr/>
          <p:nvPr/>
        </p:nvPicPr>
        <p:blipFill>
          <a:blip r:embed="rId2"/>
          <a:stretch/>
        </p:blipFill>
        <p:spPr>
          <a:xfrm>
            <a:off x="1730520" y="1463760"/>
            <a:ext cx="8940600" cy="50288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2239200" y="1106280"/>
            <a:ext cx="8200800" cy="2493720"/>
          </a:xfrm>
          <a:prstGeom prst="rect">
            <a:avLst/>
          </a:prstGeom>
          <a:noFill/>
          <a:ln w="0">
            <a:noFill/>
          </a:ln>
        </p:spPr>
        <p:txBody>
          <a:bodyPr anchor="ctr">
            <a:normAutofit/>
          </a:bodyPr>
          <a:lstStyle/>
          <a:p>
            <a:pPr algn="ctr">
              <a:lnSpc>
                <a:spcPct val="90000"/>
              </a:lnSpc>
            </a:pPr>
            <a:r>
              <a:rPr lang="es-ES" sz="6600" b="0" strike="noStrike" spc="-1">
                <a:solidFill>
                  <a:srgbClr val="FFFFFF"/>
                </a:solidFill>
                <a:latin typeface="Segoe UI"/>
              </a:rPr>
              <a:t>BUSCAR ERRORES</a:t>
            </a:r>
            <a:endParaRPr lang="en-US" sz="6600" b="0" strike="noStrike" spc="-1">
              <a:solidFill>
                <a:srgbClr val="FFFFFF"/>
              </a:solidFill>
              <a:latin typeface="Calibri"/>
            </a:endParaRPr>
          </a:p>
        </p:txBody>
      </p:sp>
      <p:pic>
        <p:nvPicPr>
          <p:cNvPr id="112" name="Imagen 5_6"/>
          <p:cNvPicPr/>
          <p:nvPr/>
        </p:nvPicPr>
        <p:blipFill>
          <a:blip r:embed="rId2"/>
          <a:stretch/>
        </p:blipFill>
        <p:spPr>
          <a:xfrm>
            <a:off x="9310320" y="6092280"/>
            <a:ext cx="2402280" cy="2980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29040"/>
            <a:ext cx="10617120" cy="4350960"/>
          </a:xfrm>
          <a:prstGeom prst="rect">
            <a:avLst/>
          </a:prstGeom>
          <a:noFill/>
          <a:ln w="0">
            <a:noFill/>
          </a:ln>
        </p:spPr>
        <p:txBody>
          <a:bodyPr>
            <a:normAutofit fontScale="92500"/>
          </a:bodyPr>
          <a:lstStyle/>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Si tenemos claro donde resolverlo dentro de la documentación que manejamos, perfecto</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Si no, Google</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Buscar en inglés</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Si lo que buscamos es en Python, lo mejor es poner Python como primera palabra en la búsqueda.</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Si necesitamos algo de una librería en concreto, por ejemplo de pandas, no hace falta escribir Python, ya que Google “entiende” que estás buscando algo de Python.</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Ante la duda, </a:t>
            </a:r>
            <a:r>
              <a:rPr lang="es-ES" sz="2400" b="1" u="sng" strike="noStrike" spc="-1">
                <a:solidFill>
                  <a:srgbClr val="FFFFFF"/>
                </a:solidFill>
                <a:uFillTx/>
                <a:latin typeface="Calibri"/>
              </a:rPr>
              <a:t>stackoverflow</a:t>
            </a:r>
            <a:endParaRPr lang="en-US" sz="2400" b="0" strike="noStrike" spc="-1">
              <a:solidFill>
                <a:srgbClr val="FFFFFF"/>
              </a:solidFill>
              <a:latin typeface="Calibri"/>
            </a:endParaRPr>
          </a:p>
          <a:p>
            <a:pPr marL="228600" indent="-228240">
              <a:lnSpc>
                <a:spcPct val="90000"/>
              </a:lnSpc>
              <a:spcBef>
                <a:spcPts val="1001"/>
              </a:spcBef>
              <a:buClr>
                <a:srgbClr val="FFFFFF"/>
              </a:buClr>
              <a:buFont typeface="Arial"/>
              <a:buChar char="•"/>
            </a:pPr>
            <a:r>
              <a:rPr lang="es-ES" sz="2400" b="0" strike="noStrike" spc="-1">
                <a:solidFill>
                  <a:srgbClr val="FFFFFF"/>
                </a:solidFill>
                <a:latin typeface="Calibri"/>
              </a:rPr>
              <a:t>Copiar el error y pegarlo en Google en ocasiones funciona. Mucha gente que escribe en stackoverflow, pega el error entero también.</a:t>
            </a:r>
            <a:endParaRPr lang="en-US" sz="2400" b="0" strike="noStrike" spc="-1">
              <a:solidFill>
                <a:srgbClr val="FFFFFF"/>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42520" y="940320"/>
            <a:ext cx="9836280" cy="776520"/>
          </a:xfrm>
          <a:prstGeom prst="rect">
            <a:avLst/>
          </a:prstGeom>
          <a:noFill/>
          <a:ln w="0">
            <a:noFill/>
          </a:ln>
        </p:spPr>
        <p:txBody>
          <a:bodyPr>
            <a:noAutofit/>
          </a:bodyPr>
          <a:lstStyle/>
          <a:p>
            <a:pPr>
              <a:lnSpc>
                <a:spcPct val="90000"/>
              </a:lnSpc>
              <a:spcBef>
                <a:spcPts val="1001"/>
              </a:spcBef>
              <a:tabLst>
                <a:tab pos="0" algn="l"/>
              </a:tabLst>
            </a:pPr>
            <a:r>
              <a:rPr lang="es-ES" sz="2800" b="0" strike="noStrike" spc="-1">
                <a:solidFill>
                  <a:srgbClr val="FFFFFF"/>
                </a:solidFill>
                <a:latin typeface="Calibri"/>
              </a:rPr>
              <a:t>En este ejemplo, busco cómo leer un csv en Python</a:t>
            </a:r>
            <a:endParaRPr lang="en-US" sz="2800" b="0" strike="noStrike" spc="-1">
              <a:solidFill>
                <a:srgbClr val="FFFFFF"/>
              </a:solidFill>
              <a:latin typeface="Calibri"/>
            </a:endParaRPr>
          </a:p>
        </p:txBody>
      </p:sp>
      <p:pic>
        <p:nvPicPr>
          <p:cNvPr id="115" name="Imagen 3"/>
          <p:cNvPicPr/>
          <p:nvPr/>
        </p:nvPicPr>
        <p:blipFill>
          <a:blip r:embed="rId2"/>
          <a:stretch/>
        </p:blipFill>
        <p:spPr>
          <a:xfrm>
            <a:off x="542520" y="2075400"/>
            <a:ext cx="5084280" cy="2229120"/>
          </a:xfrm>
          <a:prstGeom prst="rect">
            <a:avLst/>
          </a:prstGeom>
          <a:ln w="0">
            <a:noFill/>
          </a:ln>
        </p:spPr>
      </p:pic>
      <p:pic>
        <p:nvPicPr>
          <p:cNvPr id="116" name="Imagen 4"/>
          <p:cNvPicPr/>
          <p:nvPr/>
        </p:nvPicPr>
        <p:blipFill>
          <a:blip r:embed="rId3"/>
          <a:stretch/>
        </p:blipFill>
        <p:spPr>
          <a:xfrm>
            <a:off x="6248880" y="1955520"/>
            <a:ext cx="5486040" cy="2523600"/>
          </a:xfrm>
          <a:prstGeom prst="rect">
            <a:avLst/>
          </a:prstGeom>
          <a:ln w="0">
            <a:noFill/>
          </a:ln>
        </p:spPr>
      </p:pic>
      <p:sp>
        <p:nvSpPr>
          <p:cNvPr id="117" name="CustomShape 2"/>
          <p:cNvSpPr/>
          <p:nvPr/>
        </p:nvSpPr>
        <p:spPr>
          <a:xfrm>
            <a:off x="842400" y="4931640"/>
            <a:ext cx="4273560" cy="91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FFFFF"/>
                </a:solidFill>
                <a:latin typeface="Calibri"/>
              </a:rPr>
              <a:t>La pregunta la puntua la gente. Así nos hacemos a la idea de cuánto de relevante es</a:t>
            </a:r>
            <a:endParaRPr lang="es-ES" sz="1800" b="0" strike="noStrike" spc="-1">
              <a:latin typeface="Arial"/>
            </a:endParaRPr>
          </a:p>
        </p:txBody>
      </p:sp>
      <p:sp>
        <p:nvSpPr>
          <p:cNvPr id="118" name="CustomShape 3"/>
          <p:cNvSpPr/>
          <p:nvPr/>
        </p:nvSpPr>
        <p:spPr>
          <a:xfrm>
            <a:off x="6359760" y="4834080"/>
            <a:ext cx="522936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FFFFF"/>
                </a:solidFill>
                <a:latin typeface="Calibri"/>
              </a:rPr>
              <a:t>La duda ha obtenido 4 respuestas. La mejor tiene 45 votos positivos. Tienes que buscar siempre respuestas con muchos votos. Hasta 10 es pobre. El tick verde también es importante ya que indica que la solución es válida.</a:t>
            </a:r>
            <a:endParaRPr lang="es-ES"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542520" y="940320"/>
            <a:ext cx="9836280" cy="776520"/>
          </a:xfrm>
          <a:prstGeom prst="rect">
            <a:avLst/>
          </a:prstGeom>
          <a:noFill/>
          <a:ln w="0">
            <a:noFill/>
          </a:ln>
        </p:spPr>
        <p:txBody>
          <a:bodyPr>
            <a:noAutofit/>
          </a:bodyPr>
          <a:lstStyle/>
          <a:p>
            <a:pPr>
              <a:lnSpc>
                <a:spcPct val="90000"/>
              </a:lnSpc>
              <a:spcBef>
                <a:spcPts val="1001"/>
              </a:spcBef>
              <a:tabLst>
                <a:tab pos="0" algn="l"/>
              </a:tabLst>
            </a:pPr>
            <a:r>
              <a:rPr lang="es-ES" sz="2800" b="0" strike="noStrike" spc="-1">
                <a:solidFill>
                  <a:srgbClr val="FFFFFF"/>
                </a:solidFill>
                <a:latin typeface="Calibri"/>
              </a:rPr>
              <a:t>Consultar documentación</a:t>
            </a:r>
            <a:endParaRPr lang="en-US" sz="2800" b="0" strike="noStrike" spc="-1">
              <a:solidFill>
                <a:srgbClr val="FFFFFF"/>
              </a:solidFill>
              <a:latin typeface="Calibri"/>
            </a:endParaRPr>
          </a:p>
        </p:txBody>
      </p:sp>
      <p:pic>
        <p:nvPicPr>
          <p:cNvPr id="120" name="Imagen 8"/>
          <p:cNvPicPr/>
          <p:nvPr/>
        </p:nvPicPr>
        <p:blipFill>
          <a:blip r:embed="rId2"/>
          <a:stretch/>
        </p:blipFill>
        <p:spPr>
          <a:xfrm>
            <a:off x="542520" y="1781640"/>
            <a:ext cx="5215680" cy="2453760"/>
          </a:xfrm>
          <a:prstGeom prst="rect">
            <a:avLst/>
          </a:prstGeom>
          <a:ln w="0">
            <a:noFill/>
          </a:ln>
        </p:spPr>
      </p:pic>
      <p:pic>
        <p:nvPicPr>
          <p:cNvPr id="121" name="Imagen 9"/>
          <p:cNvPicPr/>
          <p:nvPr/>
        </p:nvPicPr>
        <p:blipFill>
          <a:blip r:embed="rId3"/>
          <a:stretch/>
        </p:blipFill>
        <p:spPr>
          <a:xfrm>
            <a:off x="5963400" y="1781640"/>
            <a:ext cx="5685840" cy="27266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809</TotalTime>
  <Words>665</Words>
  <Application>Microsoft Office PowerPoint</Application>
  <PresentationFormat>Panorámica</PresentationFormat>
  <Paragraphs>162</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17</vt:i4>
      </vt:variant>
    </vt:vector>
  </HeadingPairs>
  <TitlesOfParts>
    <vt:vector size="26" baseType="lpstr">
      <vt:lpstr>Arial</vt:lpstr>
      <vt:lpstr>Calibri</vt:lpstr>
      <vt:lpstr>Calibri Light</vt:lpstr>
      <vt:lpstr>Segoe UI</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Daniel Ortiz</dc:creator>
  <dc:description/>
  <cp:lastModifiedBy>Daniel Ortiz</cp:lastModifiedBy>
  <cp:revision>22</cp:revision>
  <dcterms:created xsi:type="dcterms:W3CDTF">2020-06-06T13:46:52Z</dcterms:created>
  <dcterms:modified xsi:type="dcterms:W3CDTF">2020-09-28T07:03:33Z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