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5" r:id="rId4"/>
    <p:sldId id="258" r:id="rId5"/>
    <p:sldId id="259" r:id="rId6"/>
    <p:sldId id="270" r:id="rId7"/>
    <p:sldId id="260" r:id="rId8"/>
    <p:sldId id="262" r:id="rId9"/>
    <p:sldId id="263" r:id="rId10"/>
    <p:sldId id="271" r:id="rId11"/>
    <p:sldId id="278" r:id="rId12"/>
    <p:sldId id="280" r:id="rId13"/>
    <p:sldId id="276" r:id="rId14"/>
    <p:sldId id="279" r:id="rId15"/>
    <p:sldId id="273" r:id="rId16"/>
    <p:sldId id="272" r:id="rId17"/>
    <p:sldId id="274"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6" autoAdjust="0"/>
    <p:restoredTop sz="94660"/>
  </p:normalViewPr>
  <p:slideViewPr>
    <p:cSldViewPr snapToGrid="0">
      <p:cViewPr varScale="1">
        <p:scale>
          <a:sx n="82" d="100"/>
          <a:sy n="82" d="100"/>
        </p:scale>
        <p:origin x="6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29616-6200-4BA2-85DB-9AC4F833A1E6}" type="datetimeFigureOut">
              <a:rPr lang="es-ES" smtClean="0"/>
              <a:t>05/10/2020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73C34-0102-462A-9153-1BFBED2A200A}" type="slidenum">
              <a:rPr lang="es-ES" smtClean="0"/>
              <a:t>‹Nº›</a:t>
            </a:fld>
            <a:endParaRPr lang="es-ES"/>
          </a:p>
        </p:txBody>
      </p:sp>
    </p:spTree>
    <p:extLst>
      <p:ext uri="{BB962C8B-B14F-4D97-AF65-F5344CB8AC3E}">
        <p14:creationId xmlns:p14="http://schemas.microsoft.com/office/powerpoint/2010/main" val="182770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5673C34-0102-462A-9153-1BFBED2A200A}" type="slidenum">
              <a:rPr lang="es-ES" smtClean="0"/>
              <a:t>15</a:t>
            </a:fld>
            <a:endParaRPr lang="es-ES"/>
          </a:p>
        </p:txBody>
      </p:sp>
    </p:spTree>
    <p:extLst>
      <p:ext uri="{BB962C8B-B14F-4D97-AF65-F5344CB8AC3E}">
        <p14:creationId xmlns:p14="http://schemas.microsoft.com/office/powerpoint/2010/main" val="255740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7604E7-A82E-4D71-A511-914D42F9BDD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E36DC8-2B0F-497F-9E9E-E1A10CD4A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80254ED-C53F-4643-A3FD-001F74337C02}"/>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5" name="Marcador de pie de página 4">
            <a:extLst>
              <a:ext uri="{FF2B5EF4-FFF2-40B4-BE49-F238E27FC236}">
                <a16:creationId xmlns:a16="http://schemas.microsoft.com/office/drawing/2014/main" id="{33736124-7DA1-4758-87A8-A17FBD60132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8F5F44-2B91-434C-A76D-3929649E676C}"/>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213796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BD87B-1A9F-4ED0-9010-FC740513EC4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8835F0-D13C-4D5A-B306-F4573DC2594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7F7A5A-713A-44D2-82E2-621465043397}"/>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5" name="Marcador de pie de página 4">
            <a:extLst>
              <a:ext uri="{FF2B5EF4-FFF2-40B4-BE49-F238E27FC236}">
                <a16:creationId xmlns:a16="http://schemas.microsoft.com/office/drawing/2014/main" id="{C1BF4BAA-B343-4C2B-B157-94C0C58FD8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15C0332-20B5-40C2-B40F-9D25BDF3ABBC}"/>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14385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FCA0C3-C3F4-4C6D-A07C-1E20D1D7FC0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53EDA07-5230-4F63-964F-4FB6E19DD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70EECBC-6A22-4BF8-B6AE-302ECD22B562}"/>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5" name="Marcador de pie de página 4">
            <a:extLst>
              <a:ext uri="{FF2B5EF4-FFF2-40B4-BE49-F238E27FC236}">
                <a16:creationId xmlns:a16="http://schemas.microsoft.com/office/drawing/2014/main" id="{B52EDA7C-EB42-4D79-8009-3BA62E014A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E8FFDA9-A994-4454-B355-1A49AEBC7B3F}"/>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71688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1F17F-A904-49AE-A2FC-44BCB89756B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14DA9F-74E4-460B-9B54-5CE6535551D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D71DF0-0FF2-42BA-87ED-3D5DF0E6F6EE}"/>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5" name="Marcador de pie de página 4">
            <a:extLst>
              <a:ext uri="{FF2B5EF4-FFF2-40B4-BE49-F238E27FC236}">
                <a16:creationId xmlns:a16="http://schemas.microsoft.com/office/drawing/2014/main" id="{1609F347-8501-43BA-B22E-F003BE033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F9E2EBD-375F-4A44-B073-5698A432C44F}"/>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114311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446BD-3AFD-4613-A133-23C75105461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40D56BC-EBD7-4DCF-B4D0-57E05CF83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FAF9B3-B2A5-402D-8B1F-977C517EED99}"/>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5" name="Marcador de pie de página 4">
            <a:extLst>
              <a:ext uri="{FF2B5EF4-FFF2-40B4-BE49-F238E27FC236}">
                <a16:creationId xmlns:a16="http://schemas.microsoft.com/office/drawing/2014/main" id="{37B9BC61-DB41-4764-AD66-05A43CFABA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0F49FB9-3F40-48EC-A34D-E84AAF68D530}"/>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5832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1D14F-E9CA-4A64-85BC-3B9E38972FE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6CF2B83-C23F-4817-8A44-2994664B200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BE3DA2B-DB7C-4861-89C7-CB94C0C5C7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C2385C5-AEDE-4E9C-A2BE-01EB8C2380B1}"/>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6" name="Marcador de pie de página 5">
            <a:extLst>
              <a:ext uri="{FF2B5EF4-FFF2-40B4-BE49-F238E27FC236}">
                <a16:creationId xmlns:a16="http://schemas.microsoft.com/office/drawing/2014/main" id="{87CFF907-832D-4136-961E-650664AD15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0F543E7-140B-4693-B371-89714222A703}"/>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314413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E4966-A5B7-4A97-9B17-46ED003C582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060678F-5BAC-4B54-B386-B3E4209C8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0752767-A3C9-47C7-8671-2E311D4BC6B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633EF50-3811-4DBF-9FE1-86BCEFD8A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736A128-0BA7-4223-9FB1-77E2A75D15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4F16B04-83FB-4BE3-9D20-A699DDE98E43}"/>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8" name="Marcador de pie de página 7">
            <a:extLst>
              <a:ext uri="{FF2B5EF4-FFF2-40B4-BE49-F238E27FC236}">
                <a16:creationId xmlns:a16="http://schemas.microsoft.com/office/drawing/2014/main" id="{CEF807B9-2013-43CB-9433-546C2C8DD3B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570957A-ADE0-44CC-8BBE-B1A42D866970}"/>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37619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01135-B2F1-47C8-B8F3-67596B998B7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0475A88-D921-4BAD-8A66-767B1921B5B7}"/>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4" name="Marcador de pie de página 3">
            <a:extLst>
              <a:ext uri="{FF2B5EF4-FFF2-40B4-BE49-F238E27FC236}">
                <a16:creationId xmlns:a16="http://schemas.microsoft.com/office/drawing/2014/main" id="{07CE12C4-AB0C-426C-89C8-CD9D31B220C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42D7BEF-2A6D-481C-822D-95E4BDA92F9D}"/>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418644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1C08D38-5C66-496A-9E15-B71E1410D0E5}"/>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3" name="Marcador de pie de página 2">
            <a:extLst>
              <a:ext uri="{FF2B5EF4-FFF2-40B4-BE49-F238E27FC236}">
                <a16:creationId xmlns:a16="http://schemas.microsoft.com/office/drawing/2014/main" id="{EA58F46A-B050-46FE-9528-4A65F7E9B78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88A47B2-B3F6-4B12-A897-BF7EFD6F6175}"/>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16548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FB81D-EAAB-4AFB-A827-D0280FBB8D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D642E00-B076-4BF9-A876-1B7DA76E9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E17A10-D14C-4F3D-8460-2E1FA88D5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6DE6248-1B31-4BD7-9518-38C885F486AB}"/>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6" name="Marcador de pie de página 5">
            <a:extLst>
              <a:ext uri="{FF2B5EF4-FFF2-40B4-BE49-F238E27FC236}">
                <a16:creationId xmlns:a16="http://schemas.microsoft.com/office/drawing/2014/main" id="{755B736E-F759-401E-9797-0FC6DC6F692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DD96FCC-93BE-4262-83C0-2E63DB108A97}"/>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337634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8159D-2F9A-4EEA-9811-D6E88D4EDB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B2F5363-05EC-47DE-8ECA-775993391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9B515A6-DDB2-4D4E-A51F-3B79EB14C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91661F-3756-4094-9976-5847986FE51A}"/>
              </a:ext>
            </a:extLst>
          </p:cNvPr>
          <p:cNvSpPr>
            <a:spLocks noGrp="1"/>
          </p:cNvSpPr>
          <p:nvPr>
            <p:ph type="dt" sz="half" idx="10"/>
          </p:nvPr>
        </p:nvSpPr>
        <p:spPr/>
        <p:txBody>
          <a:bodyPr/>
          <a:lstStyle/>
          <a:p>
            <a:fld id="{566C3A5F-0103-48E5-848A-605AACA046F7}" type="datetimeFigureOut">
              <a:rPr lang="es-ES" smtClean="0"/>
              <a:t>05/10/2020</a:t>
            </a:fld>
            <a:endParaRPr lang="es-ES"/>
          </a:p>
        </p:txBody>
      </p:sp>
      <p:sp>
        <p:nvSpPr>
          <p:cNvPr id="6" name="Marcador de pie de página 5">
            <a:extLst>
              <a:ext uri="{FF2B5EF4-FFF2-40B4-BE49-F238E27FC236}">
                <a16:creationId xmlns:a16="http://schemas.microsoft.com/office/drawing/2014/main" id="{FB4BBEA1-2C87-4A2F-B594-A5697014403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056CE6C-8007-4510-BE35-7EE85FF9EADC}"/>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43208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BC94B7-A1AF-42BE-A1AB-0AE4E695C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B1376B1-935A-4B6A-82EC-B7B5EDB5A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15E5EE-5E53-4DC5-9CF7-C330DD37B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C3A5F-0103-48E5-848A-605AACA046F7}" type="datetimeFigureOut">
              <a:rPr lang="es-ES" smtClean="0"/>
              <a:t>05/10/2020</a:t>
            </a:fld>
            <a:endParaRPr lang="es-ES"/>
          </a:p>
        </p:txBody>
      </p:sp>
      <p:sp>
        <p:nvSpPr>
          <p:cNvPr id="5" name="Marcador de pie de página 4">
            <a:extLst>
              <a:ext uri="{FF2B5EF4-FFF2-40B4-BE49-F238E27FC236}">
                <a16:creationId xmlns:a16="http://schemas.microsoft.com/office/drawing/2014/main" id="{B6CADF24-D311-4795-97A2-6958C6980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8851C4C-FC38-49F3-BDDC-F9B3759FE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CFDF8-281F-47C4-863F-AEA6D096EE26}" type="slidenum">
              <a:rPr lang="es-ES" smtClean="0"/>
              <a:t>‹Nº›</a:t>
            </a:fld>
            <a:endParaRPr lang="es-ES"/>
          </a:p>
        </p:txBody>
      </p:sp>
    </p:spTree>
    <p:extLst>
      <p:ext uri="{BB962C8B-B14F-4D97-AF65-F5344CB8AC3E}">
        <p14:creationId xmlns:p14="http://schemas.microsoft.com/office/powerpoint/2010/main" val="36994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qlzoo.net/"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 Id="rId5" Type="http://schemas.openxmlformats.org/officeDocument/2006/relationships/hyperlink" Target="https://www.genbeta.com/desarrollo/asi-arqueras-nand-juego-mesa-espanol-que-ayuda-a-aprender-lenguaje-sql" TargetMode="External"/><Relationship Id="rId4" Type="http://schemas.openxmlformats.org/officeDocument/2006/relationships/hyperlink" Target="https://play.google.com/store/apps/details?id=com.sololearn.sql&amp;hl=es_4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BRIDGE - Current Openings">
            <a:extLst>
              <a:ext uri="{FF2B5EF4-FFF2-40B4-BE49-F238E27FC236}">
                <a16:creationId xmlns:a16="http://schemas.microsoft.com/office/drawing/2014/main" id="{B33B0885-84AE-4DBB-B50E-63132AAA8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143" y="5589036"/>
            <a:ext cx="3765313" cy="69943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ADE958B-5F4E-4267-9F0F-950AD8EEA87F}"/>
              </a:ext>
            </a:extLst>
          </p:cNvPr>
          <p:cNvSpPr txBox="1"/>
          <p:nvPr/>
        </p:nvSpPr>
        <p:spPr>
          <a:xfrm>
            <a:off x="360218" y="235382"/>
            <a:ext cx="11471563" cy="307777"/>
          </a:xfrm>
          <a:prstGeom prst="rect">
            <a:avLst/>
          </a:prstGeom>
          <a:noFill/>
        </p:spPr>
        <p:txBody>
          <a:bodyPr wrap="square" rtlCol="0">
            <a:spAutoFit/>
          </a:bodyPr>
          <a:lstStyle/>
          <a:p>
            <a:r>
              <a:rPr lang="es-ES" sz="1400" i="1" dirty="0"/>
              <a:t>Data </a:t>
            </a:r>
            <a:r>
              <a:rPr lang="es-ES" sz="1400" i="1" dirty="0" err="1"/>
              <a:t>Science</a:t>
            </a:r>
            <a:r>
              <a:rPr lang="es-ES" sz="1400" i="1" dirty="0"/>
              <a:t> </a:t>
            </a:r>
            <a:r>
              <a:rPr lang="es-ES" sz="1400" i="1" dirty="0" err="1"/>
              <a:t>Bootcamp</a:t>
            </a:r>
            <a:r>
              <a:rPr lang="es-ES" sz="1400" i="1" dirty="0"/>
              <a:t>			Junio 2020-Marzo 2021			Madrid</a:t>
            </a:r>
          </a:p>
        </p:txBody>
      </p:sp>
      <p:sp>
        <p:nvSpPr>
          <p:cNvPr id="9" name="CuadroTexto 8">
            <a:extLst>
              <a:ext uri="{FF2B5EF4-FFF2-40B4-BE49-F238E27FC236}">
                <a16:creationId xmlns:a16="http://schemas.microsoft.com/office/drawing/2014/main" id="{64F54107-6E61-4080-8EE6-33A8426AB66C}"/>
              </a:ext>
            </a:extLst>
          </p:cNvPr>
          <p:cNvSpPr txBox="1"/>
          <p:nvPr/>
        </p:nvSpPr>
        <p:spPr>
          <a:xfrm>
            <a:off x="364981" y="1293185"/>
            <a:ext cx="9605818" cy="1877437"/>
          </a:xfrm>
          <a:prstGeom prst="rect">
            <a:avLst/>
          </a:prstGeom>
          <a:noFill/>
        </p:spPr>
        <p:txBody>
          <a:bodyPr wrap="square" rtlCol="0">
            <a:spAutoFit/>
          </a:bodyPr>
          <a:lstStyle/>
          <a:p>
            <a:r>
              <a:rPr lang="es-ES" sz="7200" dirty="0">
                <a:latin typeface="Segoe UI" panose="020B0502040204020203" pitchFamily="34" charset="0"/>
                <a:cs typeface="Segoe UI" panose="020B0502040204020203" pitchFamily="34" charset="0"/>
              </a:rPr>
              <a:t>SQL con Python</a:t>
            </a:r>
          </a:p>
          <a:p>
            <a:r>
              <a:rPr lang="es-ES" sz="4400" i="1" dirty="0" err="1">
                <a:latin typeface="Segoe UI" panose="020B0502040204020203" pitchFamily="34" charset="0"/>
                <a:cs typeface="Segoe UI" panose="020B0502040204020203" pitchFamily="34" charset="0"/>
              </a:rPr>
              <a:t>Ramp</a:t>
            </a:r>
            <a:r>
              <a:rPr lang="es-ES" sz="4400" i="1" dirty="0">
                <a:latin typeface="Segoe UI" panose="020B0502040204020203" pitchFamily="34" charset="0"/>
                <a:cs typeface="Segoe UI" panose="020B0502040204020203" pitchFamily="34" charset="0"/>
              </a:rPr>
              <a:t> Up</a:t>
            </a:r>
          </a:p>
        </p:txBody>
      </p:sp>
      <p:sp>
        <p:nvSpPr>
          <p:cNvPr id="10" name="CuadroTexto 9">
            <a:extLst>
              <a:ext uri="{FF2B5EF4-FFF2-40B4-BE49-F238E27FC236}">
                <a16:creationId xmlns:a16="http://schemas.microsoft.com/office/drawing/2014/main" id="{0ACE87DC-E099-4CDC-959D-E01A124721F7}"/>
              </a:ext>
            </a:extLst>
          </p:cNvPr>
          <p:cNvSpPr txBox="1"/>
          <p:nvPr/>
        </p:nvSpPr>
        <p:spPr>
          <a:xfrm>
            <a:off x="603523" y="5558322"/>
            <a:ext cx="3001818" cy="646331"/>
          </a:xfrm>
          <a:prstGeom prst="rect">
            <a:avLst/>
          </a:prstGeom>
          <a:noFill/>
        </p:spPr>
        <p:txBody>
          <a:bodyPr wrap="square" rtlCol="0">
            <a:spAutoFit/>
          </a:bodyPr>
          <a:lstStyle/>
          <a:p>
            <a:r>
              <a:rPr lang="es-ES" dirty="0">
                <a:latin typeface="Segoe UI" panose="020B0502040204020203" pitchFamily="34" charset="0"/>
                <a:cs typeface="Segoe UI" panose="020B0502040204020203" pitchFamily="34" charset="0"/>
              </a:rPr>
              <a:t>Nacho Rodríguez Montero</a:t>
            </a:r>
          </a:p>
          <a:p>
            <a:r>
              <a:rPr lang="es-ES" i="1" dirty="0" err="1">
                <a:latin typeface="Segoe UI" panose="020B0502040204020203" pitchFamily="34" charset="0"/>
                <a:cs typeface="Segoe UI" panose="020B0502040204020203" pitchFamily="34" charset="0"/>
              </a:rPr>
              <a:t>Teacher</a:t>
            </a:r>
            <a:r>
              <a:rPr lang="es-ES" i="1" dirty="0">
                <a:latin typeface="Segoe UI" panose="020B0502040204020203" pitchFamily="34" charset="0"/>
                <a:cs typeface="Segoe UI" panose="020B0502040204020203" pitchFamily="34" charset="0"/>
              </a:rPr>
              <a:t> </a:t>
            </a:r>
            <a:r>
              <a:rPr lang="es-ES" i="1" dirty="0" err="1">
                <a:latin typeface="Segoe UI" panose="020B0502040204020203" pitchFamily="34" charset="0"/>
                <a:cs typeface="Segoe UI" panose="020B0502040204020203" pitchFamily="34" charset="0"/>
              </a:rPr>
              <a:t>Assintant</a:t>
            </a:r>
            <a:endParaRPr lang="es-ES"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6342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4A6FF-54BE-4B80-BC91-B3586D36ED71}"/>
              </a:ext>
            </a:extLst>
          </p:cNvPr>
          <p:cNvSpPr>
            <a:spLocks noGrp="1"/>
          </p:cNvSpPr>
          <p:nvPr>
            <p:ph type="title"/>
          </p:nvPr>
        </p:nvSpPr>
        <p:spPr/>
        <p:txBody>
          <a:bodyPr/>
          <a:lstStyle/>
          <a:p>
            <a:r>
              <a:rPr lang="es-ES" dirty="0"/>
              <a:t>Sentencias SQL</a:t>
            </a:r>
          </a:p>
        </p:txBody>
      </p:sp>
      <p:pic>
        <p:nvPicPr>
          <p:cNvPr id="6146" name="Picture 2" descr="SQL Syntax Cheat Sheet | Ingenieria de software, Bases de datos ...">
            <a:extLst>
              <a:ext uri="{FF2B5EF4-FFF2-40B4-BE49-F238E27FC236}">
                <a16:creationId xmlns:a16="http://schemas.microsoft.com/office/drawing/2014/main" id="{466D4376-F766-4FD3-96C6-FC700FCA1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057" y="1331885"/>
            <a:ext cx="7815943" cy="5526116"/>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742DDFA-3EC3-4B87-8487-AF523DA01484}"/>
              </a:ext>
            </a:extLst>
          </p:cNvPr>
          <p:cNvSpPr txBox="1"/>
          <p:nvPr/>
        </p:nvSpPr>
        <p:spPr>
          <a:xfrm>
            <a:off x="838200" y="2118048"/>
            <a:ext cx="3145971" cy="861774"/>
          </a:xfrm>
          <a:prstGeom prst="rect">
            <a:avLst/>
          </a:prstGeom>
          <a:noFill/>
        </p:spPr>
        <p:txBody>
          <a:bodyPr wrap="square" rtlCol="0">
            <a:spAutoFit/>
          </a:bodyPr>
          <a:lstStyle/>
          <a:p>
            <a:r>
              <a:rPr lang="es-ES" b="1" dirty="0"/>
              <a:t>¿Qué es una </a:t>
            </a:r>
            <a:r>
              <a:rPr lang="es-ES" b="1" dirty="0" err="1"/>
              <a:t>query</a:t>
            </a:r>
            <a:r>
              <a:rPr lang="es-ES" b="1" dirty="0"/>
              <a:t>?</a:t>
            </a:r>
          </a:p>
          <a:p>
            <a:r>
              <a:rPr lang="es-ES" sz="1600" dirty="0"/>
              <a:t>Se trata de una consulta a base de datos.</a:t>
            </a:r>
          </a:p>
        </p:txBody>
      </p:sp>
    </p:spTree>
    <p:extLst>
      <p:ext uri="{BB962C8B-B14F-4D97-AF65-F5344CB8AC3E}">
        <p14:creationId xmlns:p14="http://schemas.microsoft.com/office/powerpoint/2010/main" val="131087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E8C6E-0C8A-4534-A6C0-165FD6351A42}"/>
              </a:ext>
            </a:extLst>
          </p:cNvPr>
          <p:cNvSpPr>
            <a:spLocks noGrp="1"/>
          </p:cNvSpPr>
          <p:nvPr>
            <p:ph type="title"/>
          </p:nvPr>
        </p:nvSpPr>
        <p:spPr/>
        <p:txBody>
          <a:bodyPr/>
          <a:lstStyle/>
          <a:p>
            <a:r>
              <a:rPr lang="es-ES" dirty="0"/>
              <a:t>Sentencias</a:t>
            </a:r>
          </a:p>
        </p:txBody>
      </p:sp>
      <p:sp>
        <p:nvSpPr>
          <p:cNvPr id="3" name="Marcador de contenido 2">
            <a:extLst>
              <a:ext uri="{FF2B5EF4-FFF2-40B4-BE49-F238E27FC236}">
                <a16:creationId xmlns:a16="http://schemas.microsoft.com/office/drawing/2014/main" id="{0209D6A3-20B1-4391-A608-ABE9114A8F45}"/>
              </a:ext>
            </a:extLst>
          </p:cNvPr>
          <p:cNvSpPr>
            <a:spLocks noGrp="1"/>
          </p:cNvSpPr>
          <p:nvPr>
            <p:ph idx="1"/>
          </p:nvPr>
        </p:nvSpPr>
        <p:spPr/>
        <p:txBody>
          <a:bodyPr/>
          <a:lstStyle/>
          <a:p>
            <a:r>
              <a:rPr lang="es-ES" dirty="0"/>
              <a:t>SELECT: se utiliza para seleccionar datos de una base de datos.</a:t>
            </a:r>
          </a:p>
          <a:p>
            <a:r>
              <a:rPr lang="es-ES" dirty="0"/>
              <a:t>SELECT DISTINCT: se usa para devolver solo valores distintos (únicos).</a:t>
            </a:r>
          </a:p>
          <a:p>
            <a:r>
              <a:rPr lang="es-ES" dirty="0"/>
              <a:t>FROM: se utiliza para especificar de qué tabla seleccionar o eliminar datos.</a:t>
            </a:r>
          </a:p>
          <a:p>
            <a:r>
              <a:rPr lang="es-ES" dirty="0"/>
              <a:t>WHERE: se utiliza para filtrar registros. </a:t>
            </a:r>
          </a:p>
          <a:p>
            <a:r>
              <a:rPr lang="en-US" dirty="0" err="1"/>
              <a:t>Operadores</a:t>
            </a:r>
            <a:r>
              <a:rPr lang="en-US" dirty="0"/>
              <a:t> AND, OR y NOT: se </a:t>
            </a:r>
            <a:r>
              <a:rPr lang="en-US" dirty="0" err="1"/>
              <a:t>suelen</a:t>
            </a:r>
            <a:r>
              <a:rPr lang="en-US" dirty="0"/>
              <a:t> </a:t>
            </a:r>
            <a:r>
              <a:rPr lang="en-US" dirty="0" err="1"/>
              <a:t>combinar</a:t>
            </a:r>
            <a:r>
              <a:rPr lang="en-US" dirty="0"/>
              <a:t> con WHERE y </a:t>
            </a:r>
            <a:r>
              <a:rPr lang="es-ES" dirty="0"/>
              <a:t>se utilizan para filtrar registros basados ​​en más de una condición.</a:t>
            </a:r>
          </a:p>
          <a:p>
            <a:r>
              <a:rPr lang="es-ES" dirty="0"/>
              <a:t>ORDER BY: se utiliza para ordenar el conjunto de resultados en orden ascendente o descendente. Por defecto es ascendente.</a:t>
            </a:r>
          </a:p>
          <a:p>
            <a:endParaRPr lang="es-ES" dirty="0"/>
          </a:p>
        </p:txBody>
      </p:sp>
    </p:spTree>
    <p:extLst>
      <p:ext uri="{BB962C8B-B14F-4D97-AF65-F5344CB8AC3E}">
        <p14:creationId xmlns:p14="http://schemas.microsoft.com/office/powerpoint/2010/main" val="80088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79143-2B63-4A77-AA4E-A9D6B0702CE3}"/>
              </a:ext>
            </a:extLst>
          </p:cNvPr>
          <p:cNvSpPr>
            <a:spLocks noGrp="1"/>
          </p:cNvSpPr>
          <p:nvPr>
            <p:ph type="title"/>
          </p:nvPr>
        </p:nvSpPr>
        <p:spPr/>
        <p:txBody>
          <a:bodyPr/>
          <a:lstStyle/>
          <a:p>
            <a:r>
              <a:rPr lang="es-ES" dirty="0"/>
              <a:t>Sentencias</a:t>
            </a:r>
          </a:p>
        </p:txBody>
      </p:sp>
      <p:sp>
        <p:nvSpPr>
          <p:cNvPr id="3" name="Marcador de contenido 2">
            <a:extLst>
              <a:ext uri="{FF2B5EF4-FFF2-40B4-BE49-F238E27FC236}">
                <a16:creationId xmlns:a16="http://schemas.microsoft.com/office/drawing/2014/main" id="{5B9CAD48-C9EE-4CDF-B38D-01BB4D502A59}"/>
              </a:ext>
            </a:extLst>
          </p:cNvPr>
          <p:cNvSpPr>
            <a:spLocks noGrp="1"/>
          </p:cNvSpPr>
          <p:nvPr>
            <p:ph idx="1"/>
          </p:nvPr>
        </p:nvSpPr>
        <p:spPr/>
        <p:txBody>
          <a:bodyPr/>
          <a:lstStyle/>
          <a:p>
            <a:r>
              <a:rPr lang="es-ES" dirty="0"/>
              <a:t>BETWEEN: selecciona valores dentro de un rango determinado. Los valores pueden ser números, texto o fechas.</a:t>
            </a:r>
          </a:p>
          <a:p>
            <a:r>
              <a:rPr lang="es-ES" dirty="0"/>
              <a:t>GROUP BY: agrupa las filas que tienen los mismos valores en filas resumen, como "encontrar el número de clientes en cada país".</a:t>
            </a:r>
          </a:p>
        </p:txBody>
      </p:sp>
    </p:spTree>
    <p:extLst>
      <p:ext uri="{BB962C8B-B14F-4D97-AF65-F5344CB8AC3E}">
        <p14:creationId xmlns:p14="http://schemas.microsoft.com/office/powerpoint/2010/main" val="306984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F9DD3-02DC-476D-A6F7-E5C324E39AE6}"/>
              </a:ext>
            </a:extLst>
          </p:cNvPr>
          <p:cNvSpPr>
            <a:spLocks noGrp="1"/>
          </p:cNvSpPr>
          <p:nvPr>
            <p:ph type="title"/>
          </p:nvPr>
        </p:nvSpPr>
        <p:spPr/>
        <p:txBody>
          <a:bodyPr/>
          <a:lstStyle/>
          <a:p>
            <a:r>
              <a:rPr lang="es-ES" dirty="0"/>
              <a:t>JOINS</a:t>
            </a:r>
          </a:p>
        </p:txBody>
      </p:sp>
      <p:sp>
        <p:nvSpPr>
          <p:cNvPr id="3" name="Marcador de contenido 2">
            <a:extLst>
              <a:ext uri="{FF2B5EF4-FFF2-40B4-BE49-F238E27FC236}">
                <a16:creationId xmlns:a16="http://schemas.microsoft.com/office/drawing/2014/main" id="{230AADA2-F929-43E3-9511-88932B5AA2DB}"/>
              </a:ext>
            </a:extLst>
          </p:cNvPr>
          <p:cNvSpPr>
            <a:spLocks noGrp="1"/>
          </p:cNvSpPr>
          <p:nvPr>
            <p:ph idx="1"/>
          </p:nvPr>
        </p:nvSpPr>
        <p:spPr>
          <a:xfrm>
            <a:off x="838200" y="1355272"/>
            <a:ext cx="10515600" cy="5372100"/>
          </a:xfrm>
        </p:spPr>
        <p:txBody>
          <a:bodyPr>
            <a:normAutofit/>
          </a:bodyPr>
          <a:lstStyle/>
          <a:p>
            <a:r>
              <a:rPr lang="es-ES" dirty="0"/>
              <a:t>JOIN es una instrucción para combinar datos de diversas tablas.</a:t>
            </a:r>
          </a:p>
          <a:p>
            <a:r>
              <a:rPr lang="es-ES" dirty="0"/>
              <a:t>Los principales son:</a:t>
            </a:r>
          </a:p>
          <a:p>
            <a:pPr lvl="1"/>
            <a:r>
              <a:rPr lang="es-ES" b="1" dirty="0"/>
              <a:t>(INNER) JOIN: </a:t>
            </a:r>
            <a:r>
              <a:rPr lang="es-ES" dirty="0"/>
              <a:t>Solo obtiene los campos comunes de varias tablas, en función a una columna dada. Se muestra sólo la </a:t>
            </a:r>
            <a:r>
              <a:rPr lang="es-ES" b="1" dirty="0"/>
              <a:t>intersección.</a:t>
            </a:r>
            <a:r>
              <a:rPr lang="es-ES" dirty="0"/>
              <a:t> </a:t>
            </a:r>
          </a:p>
          <a:p>
            <a:pPr lvl="1"/>
            <a:r>
              <a:rPr lang="es-ES" b="1" dirty="0"/>
              <a:t>LEFT (OUTER) JOIN</a:t>
            </a:r>
            <a:r>
              <a:rPr lang="es-ES" dirty="0"/>
              <a:t>: Devuelve todos los registros de la primera tabla (izquierda) y los coincidentes de la segunda (derecha).</a:t>
            </a:r>
          </a:p>
          <a:p>
            <a:pPr lvl="1"/>
            <a:r>
              <a:rPr lang="es-ES" b="1" dirty="0"/>
              <a:t>RIGHT (OUTER) JOIN</a:t>
            </a:r>
            <a:r>
              <a:rPr lang="es-ES" dirty="0"/>
              <a:t>: Devuelve todos los registros de la segunda tabla (derecha) y los coincidentes de la primera (izquierda).</a:t>
            </a:r>
          </a:p>
          <a:p>
            <a:pPr lvl="1"/>
            <a:r>
              <a:rPr lang="es-ES" b="1" dirty="0"/>
              <a:t>FULL (OUTER) JOIN: </a:t>
            </a:r>
            <a:r>
              <a:rPr lang="es-ES" dirty="0"/>
              <a:t>Muestra todas las filas de ambas tablas, sin importar que no existan coincidencias.</a:t>
            </a:r>
          </a:p>
          <a:p>
            <a:pPr lvl="1"/>
            <a:r>
              <a:rPr lang="es-ES" dirty="0"/>
              <a:t>Se usará NULL como un valor por defecto para los casos en los no haya coincidencias. </a:t>
            </a:r>
          </a:p>
          <a:p>
            <a:pPr lvl="1"/>
            <a:r>
              <a:rPr lang="es-ES" dirty="0"/>
              <a:t>La tabla asociada al FROM será la tabla LEFT y la tabla de después del JOIN será la tabla RIGHT.</a:t>
            </a:r>
          </a:p>
        </p:txBody>
      </p:sp>
    </p:spTree>
    <p:extLst>
      <p:ext uri="{BB962C8B-B14F-4D97-AF65-F5344CB8AC3E}">
        <p14:creationId xmlns:p14="http://schemas.microsoft.com/office/powerpoint/2010/main" val="161445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5C1C0-AC03-4F72-A528-5969B4C7D662}"/>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221CF328-E6F7-4B75-BE44-5632CC68965F}"/>
              </a:ext>
            </a:extLst>
          </p:cNvPr>
          <p:cNvSpPr>
            <a:spLocks noGrp="1"/>
          </p:cNvSpPr>
          <p:nvPr>
            <p:ph idx="1"/>
          </p:nvPr>
        </p:nvSpPr>
        <p:spPr>
          <a:xfrm>
            <a:off x="838200" y="1825625"/>
            <a:ext cx="4354286" cy="2027918"/>
          </a:xfrm>
        </p:spPr>
        <p:txBody>
          <a:bodyPr/>
          <a:lstStyle/>
          <a:p>
            <a:r>
              <a:rPr lang="pt-BR" dirty="0"/>
              <a:t>SELECT * </a:t>
            </a:r>
          </a:p>
          <a:p>
            <a:pPr marL="0" indent="0">
              <a:buNone/>
            </a:pPr>
            <a:r>
              <a:rPr lang="pt-BR" dirty="0"/>
              <a:t>FROM </a:t>
            </a:r>
            <a:r>
              <a:rPr lang="pt-BR" dirty="0" err="1"/>
              <a:t>Empleados</a:t>
            </a:r>
            <a:r>
              <a:rPr lang="pt-BR" dirty="0"/>
              <a:t> E</a:t>
            </a:r>
          </a:p>
          <a:p>
            <a:pPr marL="0" indent="0">
              <a:buNone/>
            </a:pPr>
            <a:r>
              <a:rPr lang="pt-BR" dirty="0"/>
              <a:t>JOIN Departamentos D</a:t>
            </a:r>
          </a:p>
          <a:p>
            <a:pPr marL="0" indent="0">
              <a:buNone/>
            </a:pPr>
            <a:r>
              <a:rPr lang="pt-BR" dirty="0"/>
              <a:t>ON </a:t>
            </a:r>
            <a:r>
              <a:rPr lang="pt-BR" dirty="0" err="1"/>
              <a:t>E.DepartamentoId</a:t>
            </a:r>
            <a:r>
              <a:rPr lang="pt-BR" dirty="0"/>
              <a:t> = </a:t>
            </a:r>
            <a:r>
              <a:rPr lang="pt-BR" dirty="0" err="1"/>
              <a:t>D.Id</a:t>
            </a:r>
            <a:endParaRPr lang="pt-BR" dirty="0"/>
          </a:p>
          <a:p>
            <a:pPr marL="0" indent="0">
              <a:buNone/>
            </a:pPr>
            <a:endParaRPr lang="pt-BR" dirty="0"/>
          </a:p>
          <a:p>
            <a:pPr marL="0" indent="0">
              <a:buNone/>
            </a:pPr>
            <a:endParaRPr lang="es-ES" dirty="0"/>
          </a:p>
        </p:txBody>
      </p:sp>
      <p:sp>
        <p:nvSpPr>
          <p:cNvPr id="6" name="CuadroTexto 5">
            <a:extLst>
              <a:ext uri="{FF2B5EF4-FFF2-40B4-BE49-F238E27FC236}">
                <a16:creationId xmlns:a16="http://schemas.microsoft.com/office/drawing/2014/main" id="{E72078D7-5EEA-4EEA-A4FF-F06D0E639743}"/>
              </a:ext>
            </a:extLst>
          </p:cNvPr>
          <p:cNvSpPr txBox="1"/>
          <p:nvPr/>
        </p:nvSpPr>
        <p:spPr>
          <a:xfrm>
            <a:off x="718457" y="5535386"/>
            <a:ext cx="8948058" cy="830997"/>
          </a:xfrm>
          <a:prstGeom prst="rect">
            <a:avLst/>
          </a:prstGeom>
          <a:noFill/>
        </p:spPr>
        <p:txBody>
          <a:bodyPr wrap="square" rtlCol="0">
            <a:spAutoFit/>
          </a:bodyPr>
          <a:lstStyle/>
          <a:p>
            <a:r>
              <a:rPr lang="es-ES" sz="2400" dirty="0"/>
              <a:t>Para seleccionar la columna que utilizaremos como “nexo” debemos saber de antemano qué columnas son coincidentes.</a:t>
            </a:r>
          </a:p>
        </p:txBody>
      </p:sp>
    </p:spTree>
    <p:extLst>
      <p:ext uri="{BB962C8B-B14F-4D97-AF65-F5344CB8AC3E}">
        <p14:creationId xmlns:p14="http://schemas.microsoft.com/office/powerpoint/2010/main" val="37564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AE58-3E6B-413E-9AC2-E8AE21B2829D}"/>
              </a:ext>
            </a:extLst>
          </p:cNvPr>
          <p:cNvSpPr>
            <a:spLocks noGrp="1"/>
          </p:cNvSpPr>
          <p:nvPr>
            <p:ph type="title"/>
          </p:nvPr>
        </p:nvSpPr>
        <p:spPr/>
        <p:txBody>
          <a:bodyPr/>
          <a:lstStyle/>
          <a:p>
            <a:r>
              <a:rPr lang="es-ES" dirty="0"/>
              <a:t>JOINS</a:t>
            </a:r>
          </a:p>
        </p:txBody>
      </p:sp>
      <p:pic>
        <p:nvPicPr>
          <p:cNvPr id="7170" name="Picture 2" descr="Todos los tipos de JOIN en SQL - Guía de referencia rápida">
            <a:extLst>
              <a:ext uri="{FF2B5EF4-FFF2-40B4-BE49-F238E27FC236}">
                <a16:creationId xmlns:a16="http://schemas.microsoft.com/office/drawing/2014/main" id="{1D38CCED-D393-417B-8FE9-3D3BE5D15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230" y="1427584"/>
            <a:ext cx="5921750" cy="46559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Joins in Apache Spark — Part 3 - achilleus - Medium">
            <a:extLst>
              <a:ext uri="{FF2B5EF4-FFF2-40B4-BE49-F238E27FC236}">
                <a16:creationId xmlns:a16="http://schemas.microsoft.com/office/drawing/2014/main" id="{FA5F946F-08AB-49D8-BD26-206F68474D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7361" y="365125"/>
            <a:ext cx="2642926" cy="164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14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AE58-3E6B-413E-9AC2-E8AE21B2829D}"/>
              </a:ext>
            </a:extLst>
          </p:cNvPr>
          <p:cNvSpPr>
            <a:spLocks noGrp="1"/>
          </p:cNvSpPr>
          <p:nvPr>
            <p:ph type="title"/>
          </p:nvPr>
        </p:nvSpPr>
        <p:spPr/>
        <p:txBody>
          <a:bodyPr/>
          <a:lstStyle/>
          <a:p>
            <a:r>
              <a:rPr lang="es-ES" dirty="0"/>
              <a:t>DATA TYPES</a:t>
            </a:r>
          </a:p>
        </p:txBody>
      </p:sp>
      <p:pic>
        <p:nvPicPr>
          <p:cNvPr id="7174" name="Picture 6" descr="SQL Data Types - JournalDev">
            <a:extLst>
              <a:ext uri="{FF2B5EF4-FFF2-40B4-BE49-F238E27FC236}">
                <a16:creationId xmlns:a16="http://schemas.microsoft.com/office/drawing/2014/main" id="{7FD1712E-5267-460F-96B8-2164B43BB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174" y="1690688"/>
            <a:ext cx="6148873" cy="461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69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D20CB-EBFC-49A8-BFF5-E75B6365A6FC}"/>
              </a:ext>
            </a:extLst>
          </p:cNvPr>
          <p:cNvSpPr>
            <a:spLocks noGrp="1"/>
          </p:cNvSpPr>
          <p:nvPr>
            <p:ph type="title"/>
          </p:nvPr>
        </p:nvSpPr>
        <p:spPr/>
        <p:txBody>
          <a:bodyPr/>
          <a:lstStyle/>
          <a:p>
            <a:r>
              <a:rPr lang="es-ES" dirty="0"/>
              <a:t>Recursos</a:t>
            </a:r>
          </a:p>
        </p:txBody>
      </p:sp>
      <p:sp>
        <p:nvSpPr>
          <p:cNvPr id="3" name="Marcador de contenido 2">
            <a:extLst>
              <a:ext uri="{FF2B5EF4-FFF2-40B4-BE49-F238E27FC236}">
                <a16:creationId xmlns:a16="http://schemas.microsoft.com/office/drawing/2014/main" id="{A2FE11A0-EE6B-4A40-9717-FEB2A4C85D5A}"/>
              </a:ext>
            </a:extLst>
          </p:cNvPr>
          <p:cNvSpPr>
            <a:spLocks noGrp="1"/>
          </p:cNvSpPr>
          <p:nvPr>
            <p:ph idx="1"/>
          </p:nvPr>
        </p:nvSpPr>
        <p:spPr/>
        <p:txBody>
          <a:bodyPr/>
          <a:lstStyle/>
          <a:p>
            <a:r>
              <a:rPr lang="es-ES" dirty="0">
                <a:hlinkClick r:id="rId2"/>
              </a:rPr>
              <a:t>https://www.w3schools.com/sql/</a:t>
            </a:r>
            <a:endParaRPr lang="es-ES" dirty="0"/>
          </a:p>
          <a:p>
            <a:r>
              <a:rPr lang="es-ES" dirty="0">
                <a:hlinkClick r:id="rId3"/>
              </a:rPr>
              <a:t>https://sqlzoo.net</a:t>
            </a:r>
            <a:endParaRPr lang="es-ES" dirty="0"/>
          </a:p>
          <a:p>
            <a:r>
              <a:rPr lang="es-ES" dirty="0">
                <a:hlinkClick r:id="rId4"/>
              </a:rPr>
              <a:t>https://play.google.com/store/apps/details?id=com.sololearn.sql&amp;hl=es_419</a:t>
            </a:r>
            <a:endParaRPr lang="es-ES" dirty="0"/>
          </a:p>
          <a:p>
            <a:r>
              <a:rPr lang="es-ES" dirty="0">
                <a:hlinkClick r:id="rId5"/>
              </a:rPr>
              <a:t>https://www.genbeta.com/desarrollo/asi-arqueras-nand-juego-mesa-espanol-que-ayuda-a-aprender-lenguaje-sql</a:t>
            </a:r>
            <a:endParaRPr lang="es-ES" dirty="0"/>
          </a:p>
          <a:p>
            <a:endParaRPr lang="es-ES" dirty="0"/>
          </a:p>
        </p:txBody>
      </p:sp>
    </p:spTree>
    <p:extLst>
      <p:ext uri="{BB962C8B-B14F-4D97-AF65-F5344CB8AC3E}">
        <p14:creationId xmlns:p14="http://schemas.microsoft.com/office/powerpoint/2010/main" val="11749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CD4E5-E287-4563-8EF2-046A22762585}"/>
              </a:ext>
            </a:extLst>
          </p:cNvPr>
          <p:cNvSpPr>
            <a:spLocks noGrp="1"/>
          </p:cNvSpPr>
          <p:nvPr>
            <p:ph type="title"/>
          </p:nvPr>
        </p:nvSpPr>
        <p:spPr/>
        <p:txBody>
          <a:bodyPr/>
          <a:lstStyle/>
          <a:p>
            <a:r>
              <a:rPr lang="es-ES" dirty="0"/>
              <a:t>¿Qué es una Base de Datos?</a:t>
            </a:r>
          </a:p>
        </p:txBody>
      </p:sp>
      <p:sp>
        <p:nvSpPr>
          <p:cNvPr id="3" name="Marcador de contenido 2">
            <a:extLst>
              <a:ext uri="{FF2B5EF4-FFF2-40B4-BE49-F238E27FC236}">
                <a16:creationId xmlns:a16="http://schemas.microsoft.com/office/drawing/2014/main" id="{89C6CA6F-1642-4137-B185-4FA3621BC1B5}"/>
              </a:ext>
            </a:extLst>
          </p:cNvPr>
          <p:cNvSpPr>
            <a:spLocks noGrp="1"/>
          </p:cNvSpPr>
          <p:nvPr>
            <p:ph idx="1"/>
          </p:nvPr>
        </p:nvSpPr>
        <p:spPr>
          <a:xfrm>
            <a:off x="838200" y="2533650"/>
            <a:ext cx="10515600" cy="3643312"/>
          </a:xfrm>
        </p:spPr>
        <p:txBody>
          <a:bodyPr/>
          <a:lstStyle/>
          <a:p>
            <a:pPr marL="0" indent="0" algn="ctr">
              <a:buNone/>
            </a:pPr>
            <a:r>
              <a:rPr lang="es-ES" dirty="0"/>
              <a:t>“Conjunto exhaustivo </a:t>
            </a:r>
            <a:r>
              <a:rPr lang="es-ES" b="1" dirty="0"/>
              <a:t>no redundante </a:t>
            </a:r>
            <a:r>
              <a:rPr lang="es-ES" dirty="0"/>
              <a:t>de datos </a:t>
            </a:r>
            <a:r>
              <a:rPr lang="es-ES" b="1" dirty="0"/>
              <a:t>estructurados</a:t>
            </a:r>
            <a:r>
              <a:rPr lang="es-ES" dirty="0"/>
              <a:t> organizados independientemente de su utilización e implementación en maquina, accesibles en tiempo real y compartibles por </a:t>
            </a:r>
            <a:r>
              <a:rPr lang="es-ES" b="1" dirty="0"/>
              <a:t>usuarios concurrentes </a:t>
            </a:r>
            <a:r>
              <a:rPr lang="es-ES" dirty="0"/>
              <a:t>que tienen necesidad de información diferente y no predecible en el tiempo”</a:t>
            </a:r>
          </a:p>
        </p:txBody>
      </p:sp>
    </p:spTree>
    <p:extLst>
      <p:ext uri="{BB962C8B-B14F-4D97-AF65-F5344CB8AC3E}">
        <p14:creationId xmlns:p14="http://schemas.microsoft.com/office/powerpoint/2010/main" val="155930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D6C21-CBFD-4F5A-95FC-8DC2B6969F8A}"/>
              </a:ext>
            </a:extLst>
          </p:cNvPr>
          <p:cNvSpPr>
            <a:spLocks noGrp="1"/>
          </p:cNvSpPr>
          <p:nvPr>
            <p:ph type="title"/>
          </p:nvPr>
        </p:nvSpPr>
        <p:spPr/>
        <p:txBody>
          <a:bodyPr/>
          <a:lstStyle/>
          <a:p>
            <a:r>
              <a:rPr lang="es-ES" dirty="0"/>
              <a:t>Ciclo del dato</a:t>
            </a:r>
          </a:p>
        </p:txBody>
      </p:sp>
      <p:pic>
        <p:nvPicPr>
          <p:cNvPr id="4" name="Imagen 3" descr="Imagen que contiene dibujo, reloj&#10;&#10;Descripción generada automáticamente">
            <a:extLst>
              <a:ext uri="{FF2B5EF4-FFF2-40B4-BE49-F238E27FC236}">
                <a16:creationId xmlns:a16="http://schemas.microsoft.com/office/drawing/2014/main" id="{6C39057C-4C9F-4224-9706-9541B4A65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526" y="1806575"/>
            <a:ext cx="1085850" cy="1085850"/>
          </a:xfrm>
          <a:prstGeom prst="rect">
            <a:avLst/>
          </a:prstGeom>
        </p:spPr>
      </p:pic>
      <p:pic>
        <p:nvPicPr>
          <p:cNvPr id="5" name="Imagen 4" descr="Imagen que contiene luz&#10;&#10;Descripción generada automáticamente">
            <a:extLst>
              <a:ext uri="{FF2B5EF4-FFF2-40B4-BE49-F238E27FC236}">
                <a16:creationId xmlns:a16="http://schemas.microsoft.com/office/drawing/2014/main" id="{7F221A7F-5B41-4F20-BAA1-A00D9BAE7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774" y="1806575"/>
            <a:ext cx="1333626" cy="1333626"/>
          </a:xfrm>
          <a:prstGeom prst="rect">
            <a:avLst/>
          </a:prstGeom>
        </p:spPr>
      </p:pic>
      <p:pic>
        <p:nvPicPr>
          <p:cNvPr id="6" name="Imagen 5">
            <a:extLst>
              <a:ext uri="{FF2B5EF4-FFF2-40B4-BE49-F238E27FC236}">
                <a16:creationId xmlns:a16="http://schemas.microsoft.com/office/drawing/2014/main" id="{130523B9-6F6F-4956-918D-EF09332C8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3676" y="1806575"/>
            <a:ext cx="1085850" cy="1085850"/>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BD1561F2-8636-4611-8DCA-13544516F5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8662" y="4444910"/>
            <a:ext cx="1085850" cy="1085850"/>
          </a:xfrm>
          <a:prstGeom prst="rect">
            <a:avLst/>
          </a:prstGeom>
        </p:spPr>
      </p:pic>
      <p:sp>
        <p:nvSpPr>
          <p:cNvPr id="12" name="Flecha: a la derecha 11">
            <a:extLst>
              <a:ext uri="{FF2B5EF4-FFF2-40B4-BE49-F238E27FC236}">
                <a16:creationId xmlns:a16="http://schemas.microsoft.com/office/drawing/2014/main" id="{575D661F-A82D-465C-AF14-2ABEB8F3326D}"/>
              </a:ext>
            </a:extLst>
          </p:cNvPr>
          <p:cNvSpPr/>
          <p:nvPr/>
        </p:nvSpPr>
        <p:spPr>
          <a:xfrm>
            <a:off x="3086100" y="2263775"/>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 la derecha 12">
            <a:extLst>
              <a:ext uri="{FF2B5EF4-FFF2-40B4-BE49-F238E27FC236}">
                <a16:creationId xmlns:a16="http://schemas.microsoft.com/office/drawing/2014/main" id="{9A596E60-FFAC-44A4-ABA2-5FBAA142CD40}"/>
              </a:ext>
            </a:extLst>
          </p:cNvPr>
          <p:cNvSpPr/>
          <p:nvPr/>
        </p:nvSpPr>
        <p:spPr>
          <a:xfrm>
            <a:off x="7134225" y="2263775"/>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a la derecha 13">
            <a:extLst>
              <a:ext uri="{FF2B5EF4-FFF2-40B4-BE49-F238E27FC236}">
                <a16:creationId xmlns:a16="http://schemas.microsoft.com/office/drawing/2014/main" id="{253D6AD6-E11D-4D7C-801B-35A19A119CF5}"/>
              </a:ext>
            </a:extLst>
          </p:cNvPr>
          <p:cNvSpPr/>
          <p:nvPr/>
        </p:nvSpPr>
        <p:spPr>
          <a:xfrm rot="5400000">
            <a:off x="9229788" y="3644747"/>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Flecha: a la derecha 14">
            <a:extLst>
              <a:ext uri="{FF2B5EF4-FFF2-40B4-BE49-F238E27FC236}">
                <a16:creationId xmlns:a16="http://schemas.microsoft.com/office/drawing/2014/main" id="{3004AB53-F4D7-4163-B959-4D726E996E06}"/>
              </a:ext>
            </a:extLst>
          </p:cNvPr>
          <p:cNvSpPr/>
          <p:nvPr/>
        </p:nvSpPr>
        <p:spPr>
          <a:xfrm rot="10800000">
            <a:off x="7134225" y="4987835"/>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descr="Imagen que contiene dibujo&#10;&#10;Descripción generada automáticamente">
            <a:extLst>
              <a:ext uri="{FF2B5EF4-FFF2-40B4-BE49-F238E27FC236}">
                <a16:creationId xmlns:a16="http://schemas.microsoft.com/office/drawing/2014/main" id="{0AFA7701-E816-44F2-9346-459DCA4757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526" y="4564766"/>
            <a:ext cx="1085850" cy="1085850"/>
          </a:xfrm>
          <a:prstGeom prst="rect">
            <a:avLst/>
          </a:prstGeom>
        </p:spPr>
      </p:pic>
      <p:sp>
        <p:nvSpPr>
          <p:cNvPr id="18" name="Flecha: a la derecha 17">
            <a:extLst>
              <a:ext uri="{FF2B5EF4-FFF2-40B4-BE49-F238E27FC236}">
                <a16:creationId xmlns:a16="http://schemas.microsoft.com/office/drawing/2014/main" id="{757CF39D-46D2-4F9F-9BD1-DD2CB553A38E}"/>
              </a:ext>
            </a:extLst>
          </p:cNvPr>
          <p:cNvSpPr/>
          <p:nvPr/>
        </p:nvSpPr>
        <p:spPr>
          <a:xfrm rot="10800000">
            <a:off x="3105275" y="4974341"/>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B2D799F2-8421-4E24-952D-F9B9C3217B83}"/>
              </a:ext>
            </a:extLst>
          </p:cNvPr>
          <p:cNvSpPr/>
          <p:nvPr/>
        </p:nvSpPr>
        <p:spPr>
          <a:xfrm rot="16200000">
            <a:off x="1552636" y="3644747"/>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Imagen 21" descr="Imagen que contiene ventana&#10;&#10;Descripción generada automáticamente">
            <a:extLst>
              <a:ext uri="{FF2B5EF4-FFF2-40B4-BE49-F238E27FC236}">
                <a16:creationId xmlns:a16="http://schemas.microsoft.com/office/drawing/2014/main" id="{6F69BB49-F439-4C19-801B-A5548FE8EA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3676" y="4564766"/>
            <a:ext cx="1190015" cy="1190015"/>
          </a:xfrm>
          <a:prstGeom prst="rect">
            <a:avLst/>
          </a:prstGeom>
        </p:spPr>
      </p:pic>
      <p:sp>
        <p:nvSpPr>
          <p:cNvPr id="23" name="CuadroTexto 22">
            <a:extLst>
              <a:ext uri="{FF2B5EF4-FFF2-40B4-BE49-F238E27FC236}">
                <a16:creationId xmlns:a16="http://schemas.microsoft.com/office/drawing/2014/main" id="{33B3DED4-6A95-417A-9FDF-454733C4D268}"/>
              </a:ext>
            </a:extLst>
          </p:cNvPr>
          <p:cNvSpPr txBox="1"/>
          <p:nvPr/>
        </p:nvSpPr>
        <p:spPr>
          <a:xfrm>
            <a:off x="2983161" y="2709287"/>
            <a:ext cx="1542926" cy="584775"/>
          </a:xfrm>
          <a:prstGeom prst="rect">
            <a:avLst/>
          </a:prstGeom>
          <a:noFill/>
        </p:spPr>
        <p:txBody>
          <a:bodyPr wrap="square" rtlCol="0">
            <a:spAutoFit/>
          </a:bodyPr>
          <a:lstStyle/>
          <a:p>
            <a:pPr algn="ctr"/>
            <a:r>
              <a:rPr lang="es-ES" sz="1600" dirty="0"/>
              <a:t>Colectan datos de ventas</a:t>
            </a:r>
          </a:p>
        </p:txBody>
      </p:sp>
      <p:sp>
        <p:nvSpPr>
          <p:cNvPr id="24" name="CuadroTexto 23">
            <a:extLst>
              <a:ext uri="{FF2B5EF4-FFF2-40B4-BE49-F238E27FC236}">
                <a16:creationId xmlns:a16="http://schemas.microsoft.com/office/drawing/2014/main" id="{D3CBE24D-ED02-4D38-800A-8BA1B363AD52}"/>
              </a:ext>
            </a:extLst>
          </p:cNvPr>
          <p:cNvSpPr txBox="1"/>
          <p:nvPr/>
        </p:nvSpPr>
        <p:spPr>
          <a:xfrm>
            <a:off x="7008389" y="2709287"/>
            <a:ext cx="1542926" cy="584775"/>
          </a:xfrm>
          <a:prstGeom prst="rect">
            <a:avLst/>
          </a:prstGeom>
          <a:noFill/>
        </p:spPr>
        <p:txBody>
          <a:bodyPr wrap="square" rtlCol="0">
            <a:spAutoFit/>
          </a:bodyPr>
          <a:lstStyle/>
          <a:p>
            <a:pPr algn="ctr"/>
            <a:r>
              <a:rPr lang="es-ES" sz="1600" dirty="0"/>
              <a:t>Consultan los analistas</a:t>
            </a:r>
          </a:p>
        </p:txBody>
      </p:sp>
      <p:sp>
        <p:nvSpPr>
          <p:cNvPr id="25" name="CuadroTexto 24">
            <a:extLst>
              <a:ext uri="{FF2B5EF4-FFF2-40B4-BE49-F238E27FC236}">
                <a16:creationId xmlns:a16="http://schemas.microsoft.com/office/drawing/2014/main" id="{AA5FA675-01B1-481B-9CF1-D15C84D5B4AB}"/>
              </a:ext>
            </a:extLst>
          </p:cNvPr>
          <p:cNvSpPr txBox="1"/>
          <p:nvPr/>
        </p:nvSpPr>
        <p:spPr>
          <a:xfrm>
            <a:off x="10194924" y="3485709"/>
            <a:ext cx="1542926" cy="584775"/>
          </a:xfrm>
          <a:prstGeom prst="rect">
            <a:avLst/>
          </a:prstGeom>
          <a:noFill/>
        </p:spPr>
        <p:txBody>
          <a:bodyPr wrap="square" rtlCol="0">
            <a:spAutoFit/>
          </a:bodyPr>
          <a:lstStyle/>
          <a:p>
            <a:pPr algn="ctr"/>
            <a:r>
              <a:rPr lang="es-ES" sz="1600" dirty="0"/>
              <a:t>Se agrega la información</a:t>
            </a:r>
          </a:p>
        </p:txBody>
      </p:sp>
      <p:sp>
        <p:nvSpPr>
          <p:cNvPr id="26" name="CuadroTexto 25">
            <a:extLst>
              <a:ext uri="{FF2B5EF4-FFF2-40B4-BE49-F238E27FC236}">
                <a16:creationId xmlns:a16="http://schemas.microsoft.com/office/drawing/2014/main" id="{F74F688F-EEE9-44C2-974D-142476332199}"/>
              </a:ext>
            </a:extLst>
          </p:cNvPr>
          <p:cNvSpPr txBox="1"/>
          <p:nvPr/>
        </p:nvSpPr>
        <p:spPr>
          <a:xfrm>
            <a:off x="7172418" y="5462393"/>
            <a:ext cx="1542926" cy="830997"/>
          </a:xfrm>
          <a:prstGeom prst="rect">
            <a:avLst/>
          </a:prstGeom>
          <a:noFill/>
        </p:spPr>
        <p:txBody>
          <a:bodyPr wrap="square" rtlCol="0">
            <a:spAutoFit/>
          </a:bodyPr>
          <a:lstStyle/>
          <a:p>
            <a:pPr algn="ctr"/>
            <a:r>
              <a:rPr lang="es-ES" sz="1600" dirty="0"/>
              <a:t>Se utiliza par la toma de decisiones</a:t>
            </a:r>
          </a:p>
        </p:txBody>
      </p:sp>
      <p:sp>
        <p:nvSpPr>
          <p:cNvPr id="27" name="CuadroTexto 26">
            <a:extLst>
              <a:ext uri="{FF2B5EF4-FFF2-40B4-BE49-F238E27FC236}">
                <a16:creationId xmlns:a16="http://schemas.microsoft.com/office/drawing/2014/main" id="{469009F1-F366-4701-8BCB-0EEBBD00926B}"/>
              </a:ext>
            </a:extLst>
          </p:cNvPr>
          <p:cNvSpPr txBox="1"/>
          <p:nvPr/>
        </p:nvSpPr>
        <p:spPr>
          <a:xfrm>
            <a:off x="3040059" y="5530760"/>
            <a:ext cx="1542926" cy="830997"/>
          </a:xfrm>
          <a:prstGeom prst="rect">
            <a:avLst/>
          </a:prstGeom>
          <a:noFill/>
        </p:spPr>
        <p:txBody>
          <a:bodyPr wrap="square" rtlCol="0">
            <a:spAutoFit/>
          </a:bodyPr>
          <a:lstStyle/>
          <a:p>
            <a:pPr algn="ctr"/>
            <a:r>
              <a:rPr lang="es-ES" sz="1600" dirty="0"/>
              <a:t>Decisiones que afectan al cliente final</a:t>
            </a:r>
          </a:p>
        </p:txBody>
      </p:sp>
      <p:sp>
        <p:nvSpPr>
          <p:cNvPr id="28" name="CuadroTexto 27">
            <a:extLst>
              <a:ext uri="{FF2B5EF4-FFF2-40B4-BE49-F238E27FC236}">
                <a16:creationId xmlns:a16="http://schemas.microsoft.com/office/drawing/2014/main" id="{F612D285-1375-47FC-A476-E541FC58CFBD}"/>
              </a:ext>
            </a:extLst>
          </p:cNvPr>
          <p:cNvSpPr txBox="1"/>
          <p:nvPr/>
        </p:nvSpPr>
        <p:spPr>
          <a:xfrm>
            <a:off x="353591" y="3362597"/>
            <a:ext cx="1542926" cy="830997"/>
          </a:xfrm>
          <a:prstGeom prst="rect">
            <a:avLst/>
          </a:prstGeom>
          <a:noFill/>
        </p:spPr>
        <p:txBody>
          <a:bodyPr wrap="square" rtlCol="0">
            <a:spAutoFit/>
          </a:bodyPr>
          <a:lstStyle/>
          <a:p>
            <a:pPr algn="ctr"/>
            <a:r>
              <a:rPr lang="es-ES" sz="1600" dirty="0"/>
              <a:t>Que repercute en las ventas de nuevo</a:t>
            </a:r>
          </a:p>
        </p:txBody>
      </p:sp>
      <p:sp>
        <p:nvSpPr>
          <p:cNvPr id="29" name="CuadroTexto 28">
            <a:extLst>
              <a:ext uri="{FF2B5EF4-FFF2-40B4-BE49-F238E27FC236}">
                <a16:creationId xmlns:a16="http://schemas.microsoft.com/office/drawing/2014/main" id="{1CD31393-29A9-4421-B3F4-E4CD9F8E2562}"/>
              </a:ext>
            </a:extLst>
          </p:cNvPr>
          <p:cNvSpPr txBox="1"/>
          <p:nvPr/>
        </p:nvSpPr>
        <p:spPr>
          <a:xfrm>
            <a:off x="2742822" y="1595696"/>
            <a:ext cx="343278" cy="523220"/>
          </a:xfrm>
          <a:prstGeom prst="rect">
            <a:avLst/>
          </a:prstGeom>
          <a:noFill/>
        </p:spPr>
        <p:txBody>
          <a:bodyPr wrap="square" rtlCol="0">
            <a:spAutoFit/>
          </a:bodyPr>
          <a:lstStyle/>
          <a:p>
            <a:r>
              <a:rPr lang="es-ES" sz="2800" dirty="0"/>
              <a:t>1</a:t>
            </a:r>
            <a:endParaRPr lang="es-ES" dirty="0"/>
          </a:p>
        </p:txBody>
      </p:sp>
      <p:sp>
        <p:nvSpPr>
          <p:cNvPr id="30" name="CuadroTexto 29">
            <a:extLst>
              <a:ext uri="{FF2B5EF4-FFF2-40B4-BE49-F238E27FC236}">
                <a16:creationId xmlns:a16="http://schemas.microsoft.com/office/drawing/2014/main" id="{85A6BFC6-F3FF-4B82-839A-FA669686E5A3}"/>
              </a:ext>
            </a:extLst>
          </p:cNvPr>
          <p:cNvSpPr txBox="1"/>
          <p:nvPr/>
        </p:nvSpPr>
        <p:spPr>
          <a:xfrm>
            <a:off x="6310561" y="1595696"/>
            <a:ext cx="343278" cy="523220"/>
          </a:xfrm>
          <a:prstGeom prst="rect">
            <a:avLst/>
          </a:prstGeom>
          <a:noFill/>
        </p:spPr>
        <p:txBody>
          <a:bodyPr wrap="square" rtlCol="0">
            <a:spAutoFit/>
          </a:bodyPr>
          <a:lstStyle/>
          <a:p>
            <a:r>
              <a:rPr lang="es-ES" sz="2800" dirty="0"/>
              <a:t>2</a:t>
            </a:r>
            <a:endParaRPr lang="es-ES" dirty="0"/>
          </a:p>
        </p:txBody>
      </p:sp>
      <p:sp>
        <p:nvSpPr>
          <p:cNvPr id="31" name="CuadroTexto 30">
            <a:extLst>
              <a:ext uri="{FF2B5EF4-FFF2-40B4-BE49-F238E27FC236}">
                <a16:creationId xmlns:a16="http://schemas.microsoft.com/office/drawing/2014/main" id="{0A56CC7D-3D33-4033-BC88-C84F6AB95618}"/>
              </a:ext>
            </a:extLst>
          </p:cNvPr>
          <p:cNvSpPr txBox="1"/>
          <p:nvPr/>
        </p:nvSpPr>
        <p:spPr>
          <a:xfrm>
            <a:off x="10623109" y="1595696"/>
            <a:ext cx="343278" cy="523220"/>
          </a:xfrm>
          <a:prstGeom prst="rect">
            <a:avLst/>
          </a:prstGeom>
          <a:noFill/>
        </p:spPr>
        <p:txBody>
          <a:bodyPr wrap="square" rtlCol="0">
            <a:spAutoFit/>
          </a:bodyPr>
          <a:lstStyle/>
          <a:p>
            <a:r>
              <a:rPr lang="es-ES" sz="2800" dirty="0"/>
              <a:t>3</a:t>
            </a:r>
            <a:endParaRPr lang="es-ES" dirty="0"/>
          </a:p>
        </p:txBody>
      </p:sp>
      <p:sp>
        <p:nvSpPr>
          <p:cNvPr id="32" name="CuadroTexto 31">
            <a:extLst>
              <a:ext uri="{FF2B5EF4-FFF2-40B4-BE49-F238E27FC236}">
                <a16:creationId xmlns:a16="http://schemas.microsoft.com/office/drawing/2014/main" id="{1158627C-87C8-43A0-B7DA-E86835B30608}"/>
              </a:ext>
            </a:extLst>
          </p:cNvPr>
          <p:cNvSpPr txBox="1"/>
          <p:nvPr/>
        </p:nvSpPr>
        <p:spPr>
          <a:xfrm>
            <a:off x="10626178" y="4413723"/>
            <a:ext cx="343278" cy="523220"/>
          </a:xfrm>
          <a:prstGeom prst="rect">
            <a:avLst/>
          </a:prstGeom>
          <a:noFill/>
        </p:spPr>
        <p:txBody>
          <a:bodyPr wrap="square" rtlCol="0">
            <a:spAutoFit/>
          </a:bodyPr>
          <a:lstStyle/>
          <a:p>
            <a:r>
              <a:rPr lang="es-ES" sz="2800" dirty="0"/>
              <a:t>4</a:t>
            </a:r>
            <a:endParaRPr lang="es-ES" dirty="0"/>
          </a:p>
        </p:txBody>
      </p:sp>
      <p:sp>
        <p:nvSpPr>
          <p:cNvPr id="33" name="CuadroTexto 32">
            <a:extLst>
              <a:ext uri="{FF2B5EF4-FFF2-40B4-BE49-F238E27FC236}">
                <a16:creationId xmlns:a16="http://schemas.microsoft.com/office/drawing/2014/main" id="{09CAAD57-EC3B-4CB0-9967-C2424A305AE2}"/>
              </a:ext>
            </a:extLst>
          </p:cNvPr>
          <p:cNvSpPr txBox="1"/>
          <p:nvPr/>
        </p:nvSpPr>
        <p:spPr>
          <a:xfrm>
            <a:off x="6295711" y="4303156"/>
            <a:ext cx="343278" cy="523220"/>
          </a:xfrm>
          <a:prstGeom prst="rect">
            <a:avLst/>
          </a:prstGeom>
          <a:noFill/>
        </p:spPr>
        <p:txBody>
          <a:bodyPr wrap="square" rtlCol="0">
            <a:spAutoFit/>
          </a:bodyPr>
          <a:lstStyle/>
          <a:p>
            <a:r>
              <a:rPr lang="es-ES" sz="2800" dirty="0"/>
              <a:t>5</a:t>
            </a:r>
            <a:endParaRPr lang="es-ES" dirty="0"/>
          </a:p>
        </p:txBody>
      </p:sp>
      <p:sp>
        <p:nvSpPr>
          <p:cNvPr id="34" name="CuadroTexto 33">
            <a:extLst>
              <a:ext uri="{FF2B5EF4-FFF2-40B4-BE49-F238E27FC236}">
                <a16:creationId xmlns:a16="http://schemas.microsoft.com/office/drawing/2014/main" id="{3AF09634-723D-4DCE-9796-C2D7589B979E}"/>
              </a:ext>
            </a:extLst>
          </p:cNvPr>
          <p:cNvSpPr txBox="1"/>
          <p:nvPr/>
        </p:nvSpPr>
        <p:spPr>
          <a:xfrm>
            <a:off x="2828171" y="4355614"/>
            <a:ext cx="343278" cy="523220"/>
          </a:xfrm>
          <a:prstGeom prst="rect">
            <a:avLst/>
          </a:prstGeom>
          <a:noFill/>
        </p:spPr>
        <p:txBody>
          <a:bodyPr wrap="square" rtlCol="0">
            <a:spAutoFit/>
          </a:bodyPr>
          <a:lstStyle/>
          <a:p>
            <a:r>
              <a:rPr lang="es-ES" sz="2800" dirty="0"/>
              <a:t>6</a:t>
            </a:r>
            <a:endParaRPr lang="es-ES" dirty="0"/>
          </a:p>
        </p:txBody>
      </p:sp>
    </p:spTree>
    <p:extLst>
      <p:ext uri="{BB962C8B-B14F-4D97-AF65-F5344CB8AC3E}">
        <p14:creationId xmlns:p14="http://schemas.microsoft.com/office/powerpoint/2010/main" val="22375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15CD2-A177-482A-A795-5F34FB6A2BB0}"/>
              </a:ext>
            </a:extLst>
          </p:cNvPr>
          <p:cNvSpPr>
            <a:spLocks noGrp="1"/>
          </p:cNvSpPr>
          <p:nvPr>
            <p:ph type="title"/>
          </p:nvPr>
        </p:nvSpPr>
        <p:spPr/>
        <p:txBody>
          <a:bodyPr/>
          <a:lstStyle/>
          <a:p>
            <a:r>
              <a:rPr lang="es-ES" dirty="0"/>
              <a:t>Tipos de bases de datos</a:t>
            </a:r>
          </a:p>
        </p:txBody>
      </p:sp>
      <p:pic>
        <p:nvPicPr>
          <p:cNvPr id="2052" name="Picture 4" descr="Consultas select en MongoDB. Aprende jugando - gpsos.es">
            <a:extLst>
              <a:ext uri="{FF2B5EF4-FFF2-40B4-BE49-F238E27FC236}">
                <a16:creationId xmlns:a16="http://schemas.microsoft.com/office/drawing/2014/main" id="{0963FB0B-2424-4B36-A858-9325E6E43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928" y="2476500"/>
            <a:ext cx="5639309" cy="30365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lightweight vue datatable component with no dependencies">
            <a:extLst>
              <a:ext uri="{FF2B5EF4-FFF2-40B4-BE49-F238E27FC236}">
                <a16:creationId xmlns:a16="http://schemas.microsoft.com/office/drawing/2014/main" id="{8F0989AB-DDC6-4353-B812-62B59D48C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356413"/>
            <a:ext cx="4838700" cy="3309037"/>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03FFE92-1C4D-4DD9-8F86-3618E45BB3FA}"/>
              </a:ext>
            </a:extLst>
          </p:cNvPr>
          <p:cNvSpPr txBox="1"/>
          <p:nvPr/>
        </p:nvSpPr>
        <p:spPr>
          <a:xfrm>
            <a:off x="2241550" y="1987081"/>
            <a:ext cx="2209800" cy="369332"/>
          </a:xfrm>
          <a:prstGeom prst="rect">
            <a:avLst/>
          </a:prstGeom>
          <a:noFill/>
        </p:spPr>
        <p:txBody>
          <a:bodyPr wrap="square" rtlCol="0">
            <a:spAutoFit/>
          </a:bodyPr>
          <a:lstStyle/>
          <a:p>
            <a:pPr algn="ctr"/>
            <a:r>
              <a:rPr lang="es-ES" dirty="0"/>
              <a:t>Relacionales (SQL)</a:t>
            </a:r>
          </a:p>
        </p:txBody>
      </p:sp>
      <p:sp>
        <p:nvSpPr>
          <p:cNvPr id="11" name="CuadroTexto 10">
            <a:extLst>
              <a:ext uri="{FF2B5EF4-FFF2-40B4-BE49-F238E27FC236}">
                <a16:creationId xmlns:a16="http://schemas.microsoft.com/office/drawing/2014/main" id="{C64A9F62-B54E-48E0-9FB7-FCBA0DC76726}"/>
              </a:ext>
            </a:extLst>
          </p:cNvPr>
          <p:cNvSpPr txBox="1"/>
          <p:nvPr/>
        </p:nvSpPr>
        <p:spPr>
          <a:xfrm>
            <a:off x="7888033" y="1961681"/>
            <a:ext cx="2451098" cy="369332"/>
          </a:xfrm>
          <a:prstGeom prst="rect">
            <a:avLst/>
          </a:prstGeom>
          <a:noFill/>
        </p:spPr>
        <p:txBody>
          <a:bodyPr wrap="square" rtlCol="0">
            <a:spAutoFit/>
          </a:bodyPr>
          <a:lstStyle/>
          <a:p>
            <a:pPr algn="ctr"/>
            <a:r>
              <a:rPr lang="es-ES" dirty="0"/>
              <a:t>No relacionales (NoSQL)</a:t>
            </a:r>
          </a:p>
        </p:txBody>
      </p:sp>
    </p:spTree>
    <p:extLst>
      <p:ext uri="{BB962C8B-B14F-4D97-AF65-F5344CB8AC3E}">
        <p14:creationId xmlns:p14="http://schemas.microsoft.com/office/powerpoint/2010/main" val="116446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608EF-DAB0-411E-B389-7192862A3C95}"/>
              </a:ext>
            </a:extLst>
          </p:cNvPr>
          <p:cNvSpPr>
            <a:spLocks noGrp="1"/>
          </p:cNvSpPr>
          <p:nvPr>
            <p:ph type="title"/>
          </p:nvPr>
        </p:nvSpPr>
        <p:spPr/>
        <p:txBody>
          <a:bodyPr/>
          <a:lstStyle/>
          <a:p>
            <a:r>
              <a:rPr lang="es-ES" dirty="0"/>
              <a:t>Tipos de bases de datos</a:t>
            </a:r>
          </a:p>
        </p:txBody>
      </p:sp>
      <p:sp>
        <p:nvSpPr>
          <p:cNvPr id="4" name="CuadroTexto 3">
            <a:extLst>
              <a:ext uri="{FF2B5EF4-FFF2-40B4-BE49-F238E27FC236}">
                <a16:creationId xmlns:a16="http://schemas.microsoft.com/office/drawing/2014/main" id="{34ABB35E-5356-4FE8-AE32-23BA9202C8C6}"/>
              </a:ext>
            </a:extLst>
          </p:cNvPr>
          <p:cNvSpPr txBox="1"/>
          <p:nvPr/>
        </p:nvSpPr>
        <p:spPr>
          <a:xfrm>
            <a:off x="711543" y="1905396"/>
            <a:ext cx="2209800" cy="400110"/>
          </a:xfrm>
          <a:prstGeom prst="rect">
            <a:avLst/>
          </a:prstGeom>
          <a:noFill/>
        </p:spPr>
        <p:txBody>
          <a:bodyPr wrap="square" rtlCol="0">
            <a:spAutoFit/>
          </a:bodyPr>
          <a:lstStyle/>
          <a:p>
            <a:pPr algn="ctr"/>
            <a:r>
              <a:rPr lang="es-ES" sz="2000" b="1" dirty="0"/>
              <a:t>Relacionales (SQL)</a:t>
            </a:r>
          </a:p>
        </p:txBody>
      </p:sp>
      <p:sp>
        <p:nvSpPr>
          <p:cNvPr id="5" name="CuadroTexto 4">
            <a:extLst>
              <a:ext uri="{FF2B5EF4-FFF2-40B4-BE49-F238E27FC236}">
                <a16:creationId xmlns:a16="http://schemas.microsoft.com/office/drawing/2014/main" id="{DDB0AD76-1B54-4CEB-B918-A38B06A2719A}"/>
              </a:ext>
            </a:extLst>
          </p:cNvPr>
          <p:cNvSpPr txBox="1"/>
          <p:nvPr/>
        </p:nvSpPr>
        <p:spPr>
          <a:xfrm>
            <a:off x="3559176" y="1905396"/>
            <a:ext cx="3146423" cy="400110"/>
          </a:xfrm>
          <a:prstGeom prst="rect">
            <a:avLst/>
          </a:prstGeom>
          <a:noFill/>
        </p:spPr>
        <p:txBody>
          <a:bodyPr wrap="square" rtlCol="0">
            <a:spAutoFit/>
          </a:bodyPr>
          <a:lstStyle/>
          <a:p>
            <a:pPr algn="ctr"/>
            <a:r>
              <a:rPr lang="es-ES" sz="2000" b="1" dirty="0"/>
              <a:t>No relacionales (NoSQL)</a:t>
            </a:r>
          </a:p>
        </p:txBody>
      </p:sp>
      <p:pic>
        <p:nvPicPr>
          <p:cNvPr id="6" name="Picture 2" descr="sqldeveloper">
            <a:extLst>
              <a:ext uri="{FF2B5EF4-FFF2-40B4-BE49-F238E27FC236}">
                <a16:creationId xmlns:a16="http://schemas.microsoft.com/office/drawing/2014/main" id="{4F87ECD7-4A80-4374-AB9C-026CD9726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551" y="2537165"/>
            <a:ext cx="1339850" cy="6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DFF20EA-F4F6-44B7-B83C-2D1649655440}"/>
              </a:ext>
            </a:extLst>
          </p:cNvPr>
          <p:cNvPicPr>
            <a:picLocks noChangeAspect="1"/>
          </p:cNvPicPr>
          <p:nvPr/>
        </p:nvPicPr>
        <p:blipFill>
          <a:blip r:embed="rId3"/>
          <a:stretch>
            <a:fillRect/>
          </a:stretch>
        </p:blipFill>
        <p:spPr>
          <a:xfrm>
            <a:off x="7330396" y="2587750"/>
            <a:ext cx="4023404" cy="2927350"/>
          </a:xfrm>
          <a:prstGeom prst="rect">
            <a:avLst/>
          </a:prstGeom>
        </p:spPr>
      </p:pic>
      <p:pic>
        <p:nvPicPr>
          <p:cNvPr id="3074" name="Picture 2" descr="sql-server-logo – ABD">
            <a:extLst>
              <a:ext uri="{FF2B5EF4-FFF2-40B4-BE49-F238E27FC236}">
                <a16:creationId xmlns:a16="http://schemas.microsoft.com/office/drawing/2014/main" id="{A35E900F-A0B3-4231-91D4-88377E3B1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551" y="3429000"/>
            <a:ext cx="1339850" cy="10827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DB PostgreSQL | EnterpriseDB">
            <a:extLst>
              <a:ext uri="{FF2B5EF4-FFF2-40B4-BE49-F238E27FC236}">
                <a16:creationId xmlns:a16="http://schemas.microsoft.com/office/drawing/2014/main" id="{674F07FA-8C76-4953-80CB-440B8E3BBB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151" y="5036582"/>
            <a:ext cx="1339850" cy="95703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adoop vs. MongoDB: ¿Qué plataforma es mejor para manejar Big Data ...">
            <a:extLst>
              <a:ext uri="{FF2B5EF4-FFF2-40B4-BE49-F238E27FC236}">
                <a16:creationId xmlns:a16="http://schemas.microsoft.com/office/drawing/2014/main" id="{AC5AC811-611F-4B64-8D10-A0DE617372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0153" y="2356943"/>
            <a:ext cx="1235805" cy="144825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35C7D65-6367-44D4-8541-FCAC465970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8417" y="3988765"/>
            <a:ext cx="1287541" cy="86302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dis, base de datos noSql in-memory « Formación, consultoría y ...">
            <a:extLst>
              <a:ext uri="{FF2B5EF4-FFF2-40B4-BE49-F238E27FC236}">
                <a16:creationId xmlns:a16="http://schemas.microsoft.com/office/drawing/2014/main" id="{3C789CAB-8255-4688-B64C-701E7F1A28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0153" y="4988343"/>
            <a:ext cx="1184886" cy="100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1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5FBD383-2B82-4322-9AE8-E423D36712CE}"/>
              </a:ext>
            </a:extLst>
          </p:cNvPr>
          <p:cNvSpPr>
            <a:spLocks noGrp="1"/>
          </p:cNvSpPr>
          <p:nvPr>
            <p:ph type="title"/>
          </p:nvPr>
        </p:nvSpPr>
        <p:spPr>
          <a:xfrm>
            <a:off x="767290" y="1289146"/>
            <a:ext cx="4153626" cy="4279709"/>
          </a:xfrm>
        </p:spPr>
        <p:txBody>
          <a:bodyPr vert="horz" lIns="91440" tIns="45720" rIns="91440" bIns="45720" rtlCol="0" anchor="ctr">
            <a:normAutofit/>
          </a:bodyPr>
          <a:lstStyle/>
          <a:p>
            <a:pPr algn="r"/>
            <a:r>
              <a:rPr lang="en-US" sz="5000" kern="1200">
                <a:solidFill>
                  <a:schemeClr val="bg1"/>
                </a:solidFill>
                <a:latin typeface="+mj-lt"/>
                <a:ea typeface="+mj-ea"/>
                <a:cs typeface="+mj-cs"/>
              </a:rPr>
              <a:t>Características de una BD relacional</a:t>
            </a:r>
          </a:p>
        </p:txBody>
      </p:sp>
      <p:grpSp>
        <p:nvGrpSpPr>
          <p:cNvPr id="17" name="Group 16">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0"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Rectángulo 7">
            <a:extLst>
              <a:ext uri="{FF2B5EF4-FFF2-40B4-BE49-F238E27FC236}">
                <a16:creationId xmlns:a16="http://schemas.microsoft.com/office/drawing/2014/main" id="{C959C977-B26E-47F8-BC89-D366A2F3CB6D}"/>
              </a:ext>
            </a:extLst>
          </p:cNvPr>
          <p:cNvSpPr/>
          <p:nvPr/>
        </p:nvSpPr>
        <p:spPr>
          <a:xfrm>
            <a:off x="6514140" y="1854601"/>
            <a:ext cx="4776711" cy="3148798"/>
          </a:xfrm>
          <a:prstGeom prst="rect">
            <a:avLst/>
          </a:prstGeom>
        </p:spPr>
        <p:txBody>
          <a:bodyPr vert="horz" lIns="91440" tIns="45720" rIns="91440" bIns="45720" rtlCol="0" anchor="ctr">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Independencia</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lógica</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y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física</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los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datos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i="0" u="none" strike="noStrike" kern="1200" cap="none" spc="0" normalizeH="0" baseline="0" noProof="0" dirty="0" err="1">
                <a:ln>
                  <a:noFill/>
                </a:ln>
                <a:solidFill>
                  <a:prstClr val="black"/>
                </a:solidFill>
                <a:effectLst/>
                <a:uLnTx/>
                <a:uFillTx/>
                <a:latin typeface="Calibri" panose="020F0502020204030204"/>
                <a:ea typeface="+mn-ea"/>
                <a:cs typeface="+mn-cs"/>
              </a:rPr>
              <a:t>Redundancia</a:t>
            </a:r>
            <a:r>
              <a:rPr kumimoji="0" lang="en-US" sz="17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i="0" u="none" strike="noStrike" kern="1200" cap="none" spc="0" normalizeH="0" baseline="0" noProof="0" dirty="0" err="1">
                <a:ln>
                  <a:noFill/>
                </a:ln>
                <a:solidFill>
                  <a:prstClr val="black"/>
                </a:solidFill>
                <a:effectLst/>
                <a:uLnTx/>
                <a:uFillTx/>
                <a:latin typeface="Calibri" panose="020F0502020204030204"/>
                <a:ea typeface="+mn-ea"/>
                <a:cs typeface="+mn-cs"/>
              </a:rPr>
              <a:t>mínima</a:t>
            </a:r>
            <a:r>
              <a:rPr kumimoji="0" lang="en-US" sz="170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Acceso</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concurrente</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por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parte</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múltiples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usuarios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Integridad</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los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datos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Consultas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complejas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optimizadas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Seguridad</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acceso</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y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auditoría</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Respaldo</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y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recuperación</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Acceso</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través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lenguajes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programación</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estándar</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06073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0F0AA-9BC7-4EB0-9BB5-1DFE89527AD7}"/>
              </a:ext>
            </a:extLst>
          </p:cNvPr>
          <p:cNvSpPr>
            <a:spLocks noGrp="1"/>
          </p:cNvSpPr>
          <p:nvPr>
            <p:ph type="title"/>
          </p:nvPr>
        </p:nvSpPr>
        <p:spPr/>
        <p:txBody>
          <a:bodyPr/>
          <a:lstStyle/>
          <a:p>
            <a:r>
              <a:rPr lang="es-ES" dirty="0"/>
              <a:t>¿Que es SQL?</a:t>
            </a:r>
          </a:p>
        </p:txBody>
      </p:sp>
      <p:sp>
        <p:nvSpPr>
          <p:cNvPr id="3" name="Marcador de contenido 2">
            <a:extLst>
              <a:ext uri="{FF2B5EF4-FFF2-40B4-BE49-F238E27FC236}">
                <a16:creationId xmlns:a16="http://schemas.microsoft.com/office/drawing/2014/main" id="{B3FD4748-5A86-4372-B517-17C162ACF551}"/>
              </a:ext>
            </a:extLst>
          </p:cNvPr>
          <p:cNvSpPr>
            <a:spLocks noGrp="1"/>
          </p:cNvSpPr>
          <p:nvPr>
            <p:ph idx="1"/>
          </p:nvPr>
        </p:nvSpPr>
        <p:spPr>
          <a:xfrm>
            <a:off x="838200" y="2298699"/>
            <a:ext cx="10515600" cy="3878263"/>
          </a:xfrm>
        </p:spPr>
        <p:txBody>
          <a:bodyPr>
            <a:normAutofit fontScale="92500"/>
          </a:bodyPr>
          <a:lstStyle/>
          <a:p>
            <a:pPr marL="0" indent="0" algn="ctr">
              <a:buNone/>
            </a:pPr>
            <a:r>
              <a:rPr lang="es-ES" dirty="0"/>
              <a:t>“SQL (</a:t>
            </a:r>
            <a:r>
              <a:rPr lang="es-ES" dirty="0" err="1"/>
              <a:t>Structured</a:t>
            </a:r>
            <a:r>
              <a:rPr lang="es-ES" dirty="0"/>
              <a:t> </a:t>
            </a:r>
            <a:r>
              <a:rPr lang="es-ES" dirty="0" err="1"/>
              <a:t>Query</a:t>
            </a:r>
            <a:r>
              <a:rPr lang="es-ES" dirty="0"/>
              <a:t> </a:t>
            </a:r>
            <a:r>
              <a:rPr lang="es-ES" dirty="0" err="1"/>
              <a:t>Language</a:t>
            </a:r>
            <a:r>
              <a:rPr lang="es-ES" dirty="0"/>
              <a:t>) es un lenguaje de dominio específico utilizado en programación, diseñado para </a:t>
            </a:r>
            <a:r>
              <a:rPr lang="es-ES" b="1" dirty="0"/>
              <a:t>administrar, y recuperar información </a:t>
            </a:r>
            <a:r>
              <a:rPr lang="es-ES" dirty="0"/>
              <a:t>de sistemas de gestión de bases de datos relacionales.​ Una de sus principales características es el cálculo relacional para efectuar consultas con el fin de recuperar, de forma sencilla, información de bases de datos, así como realizar cambios en ellas.”</a:t>
            </a:r>
          </a:p>
          <a:p>
            <a:pPr marL="0" indent="0" algn="ctr">
              <a:buNone/>
            </a:pPr>
            <a:endParaRPr lang="es-ES" dirty="0"/>
          </a:p>
          <a:p>
            <a:pPr marL="0" indent="0" algn="ctr">
              <a:buNone/>
            </a:pPr>
            <a:endParaRPr lang="es-ES" dirty="0"/>
          </a:p>
          <a:p>
            <a:pPr marL="0" indent="0" algn="r">
              <a:buNone/>
            </a:pPr>
            <a:r>
              <a:rPr lang="es-ES" i="1" dirty="0"/>
              <a:t>Wikipedia</a:t>
            </a:r>
          </a:p>
        </p:txBody>
      </p:sp>
    </p:spTree>
    <p:extLst>
      <p:ext uri="{BB962C8B-B14F-4D97-AF65-F5344CB8AC3E}">
        <p14:creationId xmlns:p14="http://schemas.microsoft.com/office/powerpoint/2010/main" val="367873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37DAA-82B8-4FC3-B153-B458842F8C08}"/>
              </a:ext>
            </a:extLst>
          </p:cNvPr>
          <p:cNvSpPr>
            <a:spLocks noGrp="1"/>
          </p:cNvSpPr>
          <p:nvPr>
            <p:ph type="title"/>
          </p:nvPr>
        </p:nvSpPr>
        <p:spPr/>
        <p:txBody>
          <a:bodyPr/>
          <a:lstStyle/>
          <a:p>
            <a:r>
              <a:rPr lang="es-ES" dirty="0"/>
              <a:t>SQL con Python</a:t>
            </a:r>
          </a:p>
        </p:txBody>
      </p:sp>
      <p:pic>
        <p:nvPicPr>
          <p:cNvPr id="4" name="Imagen 3">
            <a:extLst>
              <a:ext uri="{FF2B5EF4-FFF2-40B4-BE49-F238E27FC236}">
                <a16:creationId xmlns:a16="http://schemas.microsoft.com/office/drawing/2014/main" id="{4B7623D4-01F3-4E95-B219-F9199A82EC9F}"/>
              </a:ext>
            </a:extLst>
          </p:cNvPr>
          <p:cNvPicPr>
            <a:picLocks noChangeAspect="1"/>
          </p:cNvPicPr>
          <p:nvPr/>
        </p:nvPicPr>
        <p:blipFill>
          <a:blip r:embed="rId2"/>
          <a:stretch>
            <a:fillRect/>
          </a:stretch>
        </p:blipFill>
        <p:spPr>
          <a:xfrm>
            <a:off x="544512" y="1562100"/>
            <a:ext cx="5153025" cy="1866900"/>
          </a:xfrm>
          <a:prstGeom prst="rect">
            <a:avLst/>
          </a:prstGeom>
        </p:spPr>
      </p:pic>
      <p:pic>
        <p:nvPicPr>
          <p:cNvPr id="6" name="Imagen 5">
            <a:extLst>
              <a:ext uri="{FF2B5EF4-FFF2-40B4-BE49-F238E27FC236}">
                <a16:creationId xmlns:a16="http://schemas.microsoft.com/office/drawing/2014/main" id="{D15ED9BD-ECE8-4CF7-803B-89DE54C40EE2}"/>
              </a:ext>
            </a:extLst>
          </p:cNvPr>
          <p:cNvPicPr>
            <a:picLocks noChangeAspect="1"/>
          </p:cNvPicPr>
          <p:nvPr/>
        </p:nvPicPr>
        <p:blipFill>
          <a:blip r:embed="rId3"/>
          <a:stretch>
            <a:fillRect/>
          </a:stretch>
        </p:blipFill>
        <p:spPr>
          <a:xfrm>
            <a:off x="684212" y="3429000"/>
            <a:ext cx="10467975" cy="2781300"/>
          </a:xfrm>
          <a:prstGeom prst="rect">
            <a:avLst/>
          </a:prstGeom>
        </p:spPr>
      </p:pic>
    </p:spTree>
    <p:extLst>
      <p:ext uri="{BB962C8B-B14F-4D97-AF65-F5344CB8AC3E}">
        <p14:creationId xmlns:p14="http://schemas.microsoft.com/office/powerpoint/2010/main" val="351127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4A6FF-54BE-4B80-BC91-B3586D36ED71}"/>
              </a:ext>
            </a:extLst>
          </p:cNvPr>
          <p:cNvSpPr>
            <a:spLocks noGrp="1"/>
          </p:cNvSpPr>
          <p:nvPr>
            <p:ph type="title"/>
          </p:nvPr>
        </p:nvSpPr>
        <p:spPr/>
        <p:txBody>
          <a:bodyPr/>
          <a:lstStyle/>
          <a:p>
            <a:r>
              <a:rPr lang="es-ES" dirty="0"/>
              <a:t>Modelo de datos</a:t>
            </a:r>
          </a:p>
        </p:txBody>
      </p:sp>
      <p:pic>
        <p:nvPicPr>
          <p:cNvPr id="2052" name="Picture 4" descr="The power of OData – Part 3 – Creating a data Model | SAP Blogs">
            <a:extLst>
              <a:ext uri="{FF2B5EF4-FFF2-40B4-BE49-F238E27FC236}">
                <a16:creationId xmlns:a16="http://schemas.microsoft.com/office/drawing/2014/main" id="{83C64E8D-1BEE-4D84-8D2C-9B4A034AD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624" y="1690688"/>
            <a:ext cx="5381625" cy="442912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0460BEC-E5DA-44F4-86C1-0D32FEA06213}"/>
              </a:ext>
            </a:extLst>
          </p:cNvPr>
          <p:cNvSpPr txBox="1"/>
          <p:nvPr/>
        </p:nvSpPr>
        <p:spPr>
          <a:xfrm>
            <a:off x="4261607" y="2273416"/>
            <a:ext cx="243281" cy="369332"/>
          </a:xfrm>
          <a:prstGeom prst="rect">
            <a:avLst/>
          </a:prstGeom>
          <a:noFill/>
        </p:spPr>
        <p:txBody>
          <a:bodyPr wrap="square" rtlCol="0">
            <a:spAutoFit/>
          </a:bodyPr>
          <a:lstStyle/>
          <a:p>
            <a:r>
              <a:rPr lang="es-ES" dirty="0"/>
              <a:t>*</a:t>
            </a:r>
          </a:p>
        </p:txBody>
      </p:sp>
      <p:sp>
        <p:nvSpPr>
          <p:cNvPr id="8" name="CuadroTexto 7">
            <a:extLst>
              <a:ext uri="{FF2B5EF4-FFF2-40B4-BE49-F238E27FC236}">
                <a16:creationId xmlns:a16="http://schemas.microsoft.com/office/drawing/2014/main" id="{D8AD88D7-A442-4E7F-9373-B695D14C3D08}"/>
              </a:ext>
            </a:extLst>
          </p:cNvPr>
          <p:cNvSpPr txBox="1"/>
          <p:nvPr/>
        </p:nvSpPr>
        <p:spPr>
          <a:xfrm>
            <a:off x="4647501" y="2273416"/>
            <a:ext cx="243281" cy="369332"/>
          </a:xfrm>
          <a:prstGeom prst="rect">
            <a:avLst/>
          </a:prstGeom>
          <a:noFill/>
        </p:spPr>
        <p:txBody>
          <a:bodyPr wrap="square" rtlCol="0">
            <a:spAutoFit/>
          </a:bodyPr>
          <a:lstStyle/>
          <a:p>
            <a:r>
              <a:rPr lang="es-ES" dirty="0"/>
              <a:t>1</a:t>
            </a:r>
          </a:p>
        </p:txBody>
      </p:sp>
      <p:sp>
        <p:nvSpPr>
          <p:cNvPr id="9" name="CuadroTexto 8">
            <a:extLst>
              <a:ext uri="{FF2B5EF4-FFF2-40B4-BE49-F238E27FC236}">
                <a16:creationId xmlns:a16="http://schemas.microsoft.com/office/drawing/2014/main" id="{B84C255C-99E4-42C0-8695-C76077C37042}"/>
              </a:ext>
            </a:extLst>
          </p:cNvPr>
          <p:cNvSpPr txBox="1"/>
          <p:nvPr/>
        </p:nvSpPr>
        <p:spPr>
          <a:xfrm>
            <a:off x="3498209" y="3429000"/>
            <a:ext cx="243281" cy="369332"/>
          </a:xfrm>
          <a:prstGeom prst="rect">
            <a:avLst/>
          </a:prstGeom>
          <a:noFill/>
        </p:spPr>
        <p:txBody>
          <a:bodyPr wrap="square" rtlCol="0">
            <a:spAutoFit/>
          </a:bodyPr>
          <a:lstStyle/>
          <a:p>
            <a:r>
              <a:rPr lang="es-ES" dirty="0"/>
              <a:t>1</a:t>
            </a:r>
          </a:p>
        </p:txBody>
      </p:sp>
      <p:sp>
        <p:nvSpPr>
          <p:cNvPr id="10" name="CuadroTexto 9">
            <a:extLst>
              <a:ext uri="{FF2B5EF4-FFF2-40B4-BE49-F238E27FC236}">
                <a16:creationId xmlns:a16="http://schemas.microsoft.com/office/drawing/2014/main" id="{CD9D308B-2479-45BD-ACEC-C4688AADBF62}"/>
              </a:ext>
            </a:extLst>
          </p:cNvPr>
          <p:cNvSpPr txBox="1"/>
          <p:nvPr/>
        </p:nvSpPr>
        <p:spPr>
          <a:xfrm>
            <a:off x="3951215" y="4477624"/>
            <a:ext cx="243281" cy="369332"/>
          </a:xfrm>
          <a:prstGeom prst="rect">
            <a:avLst/>
          </a:prstGeom>
          <a:noFill/>
        </p:spPr>
        <p:txBody>
          <a:bodyPr wrap="square" rtlCol="0">
            <a:spAutoFit/>
          </a:bodyPr>
          <a:lstStyle/>
          <a:p>
            <a:r>
              <a:rPr lang="es-ES" dirty="0"/>
              <a:t>*</a:t>
            </a:r>
          </a:p>
        </p:txBody>
      </p:sp>
      <p:sp>
        <p:nvSpPr>
          <p:cNvPr id="11" name="CuadroTexto 10">
            <a:extLst>
              <a:ext uri="{FF2B5EF4-FFF2-40B4-BE49-F238E27FC236}">
                <a16:creationId xmlns:a16="http://schemas.microsoft.com/office/drawing/2014/main" id="{730F5451-65F8-495B-B6E9-01DEC6C7E3C3}"/>
              </a:ext>
            </a:extLst>
          </p:cNvPr>
          <p:cNvSpPr txBox="1"/>
          <p:nvPr/>
        </p:nvSpPr>
        <p:spPr>
          <a:xfrm>
            <a:off x="5619795" y="4477624"/>
            <a:ext cx="243281" cy="369332"/>
          </a:xfrm>
          <a:prstGeom prst="rect">
            <a:avLst/>
          </a:prstGeom>
          <a:noFill/>
        </p:spPr>
        <p:txBody>
          <a:bodyPr wrap="square" rtlCol="0">
            <a:spAutoFit/>
          </a:bodyPr>
          <a:lstStyle/>
          <a:p>
            <a:r>
              <a:rPr lang="es-ES" dirty="0"/>
              <a:t>1</a:t>
            </a:r>
          </a:p>
        </p:txBody>
      </p:sp>
      <p:sp>
        <p:nvSpPr>
          <p:cNvPr id="12" name="CuadroTexto 11">
            <a:extLst>
              <a:ext uri="{FF2B5EF4-FFF2-40B4-BE49-F238E27FC236}">
                <a16:creationId xmlns:a16="http://schemas.microsoft.com/office/drawing/2014/main" id="{FE888D5F-4A6D-46D1-AD5E-E06610A19E01}"/>
              </a:ext>
            </a:extLst>
          </p:cNvPr>
          <p:cNvSpPr txBox="1"/>
          <p:nvPr/>
        </p:nvSpPr>
        <p:spPr>
          <a:xfrm>
            <a:off x="6406920" y="4477624"/>
            <a:ext cx="243281" cy="369332"/>
          </a:xfrm>
          <a:prstGeom prst="rect">
            <a:avLst/>
          </a:prstGeom>
          <a:noFill/>
        </p:spPr>
        <p:txBody>
          <a:bodyPr wrap="square" rtlCol="0">
            <a:spAutoFit/>
          </a:bodyPr>
          <a:lstStyle/>
          <a:p>
            <a:r>
              <a:rPr lang="es-ES" dirty="0"/>
              <a:t>*</a:t>
            </a:r>
          </a:p>
        </p:txBody>
      </p:sp>
    </p:spTree>
    <p:extLst>
      <p:ext uri="{BB962C8B-B14F-4D97-AF65-F5344CB8AC3E}">
        <p14:creationId xmlns:p14="http://schemas.microsoft.com/office/powerpoint/2010/main" val="26726595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2726</TotalTime>
  <Words>689</Words>
  <Application>Microsoft Office PowerPoint</Application>
  <PresentationFormat>Panorámica</PresentationFormat>
  <Paragraphs>84</Paragraphs>
  <Slides>17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Segoe UI</vt:lpstr>
      <vt:lpstr>Tema de Office</vt:lpstr>
      <vt:lpstr>Presentación de PowerPoint</vt:lpstr>
      <vt:lpstr>¿Qué es una Base de Datos?</vt:lpstr>
      <vt:lpstr>Ciclo del dato</vt:lpstr>
      <vt:lpstr>Tipos de bases de datos</vt:lpstr>
      <vt:lpstr>Tipos de bases de datos</vt:lpstr>
      <vt:lpstr>Características de una BD relacional</vt:lpstr>
      <vt:lpstr>¿Que es SQL?</vt:lpstr>
      <vt:lpstr>SQL con Python</vt:lpstr>
      <vt:lpstr>Modelo de datos</vt:lpstr>
      <vt:lpstr>Sentencias SQL</vt:lpstr>
      <vt:lpstr>Sentencias</vt:lpstr>
      <vt:lpstr>Sentencias</vt:lpstr>
      <vt:lpstr>JOINS</vt:lpstr>
      <vt:lpstr>Ejemplo</vt:lpstr>
      <vt:lpstr>JOINS</vt:lpstr>
      <vt:lpstr>DATA TYPES</vt:lpstr>
      <vt:lpstr>Recursos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Ortiz</dc:creator>
  <cp:lastModifiedBy>Nacho Rodríguez Montero</cp:lastModifiedBy>
  <cp:revision>16</cp:revision>
  <dcterms:created xsi:type="dcterms:W3CDTF">2020-07-06T13:21:30Z</dcterms:created>
  <dcterms:modified xsi:type="dcterms:W3CDTF">2020-10-05T08:06:04Z</dcterms:modified>
</cp:coreProperties>
</file>