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24"/>
  </p:notesMasterIdLst>
  <p:sldIdLst>
    <p:sldId id="256" r:id="rId3"/>
    <p:sldId id="257" r:id="rId4"/>
    <p:sldId id="258" r:id="rId5"/>
    <p:sldId id="260" r:id="rId6"/>
    <p:sldId id="261" r:id="rId7"/>
    <p:sldId id="271" r:id="rId8"/>
    <p:sldId id="259" r:id="rId9"/>
    <p:sldId id="272" r:id="rId10"/>
    <p:sldId id="276" r:id="rId11"/>
    <p:sldId id="262" r:id="rId12"/>
    <p:sldId id="277" r:id="rId13"/>
    <p:sldId id="299" r:id="rId14"/>
    <p:sldId id="300" r:id="rId15"/>
    <p:sldId id="264" r:id="rId16"/>
    <p:sldId id="265" r:id="rId17"/>
    <p:sldId id="301" r:id="rId18"/>
    <p:sldId id="302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ZQI9nXemSOt9usYAAIwbgOsYZ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erine J. Huertas Maza" initials="KJHM" lastIdx="10" clrIdx="0">
    <p:extLst>
      <p:ext uri="{19B8F6BF-5375-455C-9EA6-DF929625EA0E}">
        <p15:presenceInfo xmlns:p15="http://schemas.microsoft.com/office/powerpoint/2012/main" userId="S::katherine.huertas@upn.edu.pe::b839cc67-73b3-4b03-8b27-61e1491931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43" Type="http://customschemas.google.com/relationships/presentationmetadata" Target="meta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7AB8A-C85F-4018-AF4F-13976708CABA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E98B703C-C13F-4CCD-8F16-9E8885C12D6A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es-ES_tradnl" sz="2600" u="none" dirty="0"/>
            <a:t>Es un lenguaje de marcado.</a:t>
          </a:r>
          <a:endParaRPr lang="es-PE" sz="2600" dirty="0"/>
        </a:p>
      </dgm:t>
    </dgm:pt>
    <dgm:pt modelId="{B08EA65D-3912-4C30-87FD-00779F016247}" type="parTrans" cxnId="{97EDC140-A572-4F1C-9CBC-BFFE6EE60165}">
      <dgm:prSet/>
      <dgm:spPr/>
      <dgm:t>
        <a:bodyPr/>
        <a:lstStyle/>
        <a:p>
          <a:endParaRPr lang="es-PE" sz="2600"/>
        </a:p>
      </dgm:t>
    </dgm:pt>
    <dgm:pt modelId="{4CDE4EF5-258D-4536-A06C-9875D6D82E1B}" type="sibTrans" cxnId="{97EDC140-A572-4F1C-9CBC-BFFE6EE60165}">
      <dgm:prSet custT="1"/>
      <dgm:spPr/>
      <dgm:t>
        <a:bodyPr/>
        <a:lstStyle/>
        <a:p>
          <a:endParaRPr lang="es-PE" sz="2600"/>
        </a:p>
      </dgm:t>
    </dgm:pt>
    <dgm:pt modelId="{1252778D-CC40-43DA-BD73-C24614F8BE74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es-ES_tradnl" sz="2600" u="none" dirty="0"/>
            <a:t>Es usado en la creación de páginas web.</a:t>
          </a:r>
          <a:endParaRPr lang="es-PE" sz="2600" dirty="0"/>
        </a:p>
      </dgm:t>
    </dgm:pt>
    <dgm:pt modelId="{1D9329AC-8B96-48C0-93E1-339208B5464D}" type="parTrans" cxnId="{32B923C6-E8CA-4DCE-9F9D-18FC5AD9BA1B}">
      <dgm:prSet/>
      <dgm:spPr/>
      <dgm:t>
        <a:bodyPr/>
        <a:lstStyle/>
        <a:p>
          <a:endParaRPr lang="es-PE" sz="2600"/>
        </a:p>
      </dgm:t>
    </dgm:pt>
    <dgm:pt modelId="{F188B114-CEFB-4564-A1E1-20A1E39494A0}" type="sibTrans" cxnId="{32B923C6-E8CA-4DCE-9F9D-18FC5AD9BA1B}">
      <dgm:prSet custT="1"/>
      <dgm:spPr/>
      <dgm:t>
        <a:bodyPr/>
        <a:lstStyle/>
        <a:p>
          <a:endParaRPr lang="es-PE" sz="2600"/>
        </a:p>
      </dgm:t>
    </dgm:pt>
    <dgm:pt modelId="{D64E733C-99D2-40D9-B9DE-007517ADD69B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es-ES_tradnl" sz="2600" u="none" dirty="0"/>
            <a:t>Utiliza etiquetas o marcas</a:t>
          </a:r>
          <a:endParaRPr lang="es-PE" sz="2600" dirty="0"/>
        </a:p>
      </dgm:t>
    </dgm:pt>
    <dgm:pt modelId="{2B5DA190-3BC2-4E45-B7AA-29720FEF3EB4}" type="parTrans" cxnId="{B44F4ABB-3E62-4FAA-B145-3F0251D9B380}">
      <dgm:prSet/>
      <dgm:spPr/>
      <dgm:t>
        <a:bodyPr/>
        <a:lstStyle/>
        <a:p>
          <a:endParaRPr lang="es-PE" sz="2600"/>
        </a:p>
      </dgm:t>
    </dgm:pt>
    <dgm:pt modelId="{9B4948EA-3BBC-49D0-B05B-F3494362E7B3}" type="sibTrans" cxnId="{B44F4ABB-3E62-4FAA-B145-3F0251D9B380}">
      <dgm:prSet custT="1"/>
      <dgm:spPr/>
      <dgm:t>
        <a:bodyPr/>
        <a:lstStyle/>
        <a:p>
          <a:endParaRPr lang="es-PE" sz="2600"/>
        </a:p>
      </dgm:t>
    </dgm:pt>
    <dgm:pt modelId="{655E13DA-272F-4412-AA8A-FBB44165828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es-ES_tradnl" sz="2600" u="none" dirty="0"/>
            <a:t>Tiene una gramática definida.</a:t>
          </a:r>
          <a:endParaRPr lang="es-PE" sz="2600" dirty="0"/>
        </a:p>
      </dgm:t>
    </dgm:pt>
    <dgm:pt modelId="{48E91DE2-DFD9-47E1-B8CC-348F93323E0A}" type="parTrans" cxnId="{C5478F8C-418D-4209-8CF7-79A84E193FC4}">
      <dgm:prSet/>
      <dgm:spPr/>
      <dgm:t>
        <a:bodyPr/>
        <a:lstStyle/>
        <a:p>
          <a:endParaRPr lang="es-PE" sz="2600"/>
        </a:p>
      </dgm:t>
    </dgm:pt>
    <dgm:pt modelId="{29876BF5-2212-453C-A40B-9ACDBB912DA9}" type="sibTrans" cxnId="{C5478F8C-418D-4209-8CF7-79A84E193FC4}">
      <dgm:prSet custT="1"/>
      <dgm:spPr/>
      <dgm:t>
        <a:bodyPr/>
        <a:lstStyle/>
        <a:p>
          <a:endParaRPr lang="es-PE" sz="2600"/>
        </a:p>
      </dgm:t>
    </dgm:pt>
    <dgm:pt modelId="{D328BABA-A0BD-40AA-9861-0A50629F0FCA}">
      <dgm:prSet custT="1"/>
      <dgm:spPr/>
      <dgm:t>
        <a:bodyPr/>
        <a:lstStyle/>
        <a:p>
          <a:r>
            <a:rPr lang="es-MX" sz="2600" dirty="0"/>
            <a:t>Para generar un documento HTML, solo se necesita un editor básico de textos.</a:t>
          </a:r>
          <a:endParaRPr lang="es-PE" sz="2600" dirty="0"/>
        </a:p>
      </dgm:t>
    </dgm:pt>
    <dgm:pt modelId="{55F23437-5F44-44FF-96AF-CBCF7340E114}" type="parTrans" cxnId="{0BAC4B4E-4B0C-46E7-8F70-64EF808A8ADA}">
      <dgm:prSet/>
      <dgm:spPr/>
      <dgm:t>
        <a:bodyPr/>
        <a:lstStyle/>
        <a:p>
          <a:endParaRPr lang="es-PE"/>
        </a:p>
      </dgm:t>
    </dgm:pt>
    <dgm:pt modelId="{091A4307-7589-4B19-A2BC-5B87422A3B3F}" type="sibTrans" cxnId="{0BAC4B4E-4B0C-46E7-8F70-64EF808A8ADA}">
      <dgm:prSet/>
      <dgm:spPr/>
      <dgm:t>
        <a:bodyPr/>
        <a:lstStyle/>
        <a:p>
          <a:endParaRPr lang="es-PE"/>
        </a:p>
      </dgm:t>
    </dgm:pt>
    <dgm:pt modelId="{7FE9D8D7-0249-401B-97C0-FCC3C7B22A0F}" type="pres">
      <dgm:prSet presAssocID="{EA67AB8A-C85F-4018-AF4F-13976708CABA}" presName="Name0" presStyleCnt="0">
        <dgm:presLayoutVars>
          <dgm:dir/>
          <dgm:resizeHandles val="exact"/>
        </dgm:presLayoutVars>
      </dgm:prSet>
      <dgm:spPr/>
    </dgm:pt>
    <dgm:pt modelId="{6FF3E4F4-A341-46FD-8B9F-4245EDB78783}" type="pres">
      <dgm:prSet presAssocID="{E98B703C-C13F-4CCD-8F16-9E8885C12D6A}" presName="node" presStyleLbl="node1" presStyleIdx="0" presStyleCnt="5">
        <dgm:presLayoutVars>
          <dgm:bulletEnabled val="1"/>
        </dgm:presLayoutVars>
      </dgm:prSet>
      <dgm:spPr/>
    </dgm:pt>
    <dgm:pt modelId="{0FE9EABD-0E23-4790-A59A-36283A98ED3A}" type="pres">
      <dgm:prSet presAssocID="{4CDE4EF5-258D-4536-A06C-9875D6D82E1B}" presName="sibTrans" presStyleLbl="sibTrans1D1" presStyleIdx="0" presStyleCnt="4"/>
      <dgm:spPr/>
    </dgm:pt>
    <dgm:pt modelId="{C5B6139F-91A3-4AB0-99B4-CA5AF875D4D7}" type="pres">
      <dgm:prSet presAssocID="{4CDE4EF5-258D-4536-A06C-9875D6D82E1B}" presName="connectorText" presStyleLbl="sibTrans1D1" presStyleIdx="0" presStyleCnt="4"/>
      <dgm:spPr/>
    </dgm:pt>
    <dgm:pt modelId="{B45C84FF-D384-41A3-800A-8BA9C80D35F5}" type="pres">
      <dgm:prSet presAssocID="{1252778D-CC40-43DA-BD73-C24614F8BE74}" presName="node" presStyleLbl="node1" presStyleIdx="1" presStyleCnt="5">
        <dgm:presLayoutVars>
          <dgm:bulletEnabled val="1"/>
        </dgm:presLayoutVars>
      </dgm:prSet>
      <dgm:spPr/>
    </dgm:pt>
    <dgm:pt modelId="{D82735D4-5986-4CCD-B908-C2305B3E6CC5}" type="pres">
      <dgm:prSet presAssocID="{F188B114-CEFB-4564-A1E1-20A1E39494A0}" presName="sibTrans" presStyleLbl="sibTrans1D1" presStyleIdx="1" presStyleCnt="4"/>
      <dgm:spPr/>
    </dgm:pt>
    <dgm:pt modelId="{C70E7FAB-F22E-4E00-913F-5817AAD329C7}" type="pres">
      <dgm:prSet presAssocID="{F188B114-CEFB-4564-A1E1-20A1E39494A0}" presName="connectorText" presStyleLbl="sibTrans1D1" presStyleIdx="1" presStyleCnt="4"/>
      <dgm:spPr/>
    </dgm:pt>
    <dgm:pt modelId="{2F4E8EC1-014A-4F6A-B339-522255D7D7FB}" type="pres">
      <dgm:prSet presAssocID="{D64E733C-99D2-40D9-B9DE-007517ADD69B}" presName="node" presStyleLbl="node1" presStyleIdx="2" presStyleCnt="5">
        <dgm:presLayoutVars>
          <dgm:bulletEnabled val="1"/>
        </dgm:presLayoutVars>
      </dgm:prSet>
      <dgm:spPr/>
    </dgm:pt>
    <dgm:pt modelId="{322F6E9F-3601-419F-897A-371415ED30BF}" type="pres">
      <dgm:prSet presAssocID="{9B4948EA-3BBC-49D0-B05B-F3494362E7B3}" presName="sibTrans" presStyleLbl="sibTrans1D1" presStyleIdx="2" presStyleCnt="4"/>
      <dgm:spPr/>
    </dgm:pt>
    <dgm:pt modelId="{73CD651A-E4A6-4FEA-8450-A9B30F647B54}" type="pres">
      <dgm:prSet presAssocID="{9B4948EA-3BBC-49D0-B05B-F3494362E7B3}" presName="connectorText" presStyleLbl="sibTrans1D1" presStyleIdx="2" presStyleCnt="4"/>
      <dgm:spPr/>
    </dgm:pt>
    <dgm:pt modelId="{C54BD8AC-883C-4EC8-AC06-5AC7E3C45217}" type="pres">
      <dgm:prSet presAssocID="{655E13DA-272F-4412-AA8A-FBB441658286}" presName="node" presStyleLbl="node1" presStyleIdx="3" presStyleCnt="5">
        <dgm:presLayoutVars>
          <dgm:bulletEnabled val="1"/>
        </dgm:presLayoutVars>
      </dgm:prSet>
      <dgm:spPr/>
    </dgm:pt>
    <dgm:pt modelId="{A9307CF9-7C3C-47D2-947A-04C29269658C}" type="pres">
      <dgm:prSet presAssocID="{29876BF5-2212-453C-A40B-9ACDBB912DA9}" presName="sibTrans" presStyleLbl="sibTrans1D1" presStyleIdx="3" presStyleCnt="4"/>
      <dgm:spPr/>
    </dgm:pt>
    <dgm:pt modelId="{0A9D7DF7-0F70-4241-A280-53DAFA746A2D}" type="pres">
      <dgm:prSet presAssocID="{29876BF5-2212-453C-A40B-9ACDBB912DA9}" presName="connectorText" presStyleLbl="sibTrans1D1" presStyleIdx="3" presStyleCnt="4"/>
      <dgm:spPr/>
    </dgm:pt>
    <dgm:pt modelId="{FC399D59-A0F0-45A5-89E2-1D68B780BE5E}" type="pres">
      <dgm:prSet presAssocID="{D328BABA-A0BD-40AA-9861-0A50629F0FCA}" presName="node" presStyleLbl="node1" presStyleIdx="4" presStyleCnt="5" custScaleX="170327">
        <dgm:presLayoutVars>
          <dgm:bulletEnabled val="1"/>
        </dgm:presLayoutVars>
      </dgm:prSet>
      <dgm:spPr/>
    </dgm:pt>
  </dgm:ptLst>
  <dgm:cxnLst>
    <dgm:cxn modelId="{7B4C5903-D9E5-4181-8768-13DB763EE586}" type="presOf" srcId="{9B4948EA-3BBC-49D0-B05B-F3494362E7B3}" destId="{322F6E9F-3601-419F-897A-371415ED30BF}" srcOrd="0" destOrd="0" presId="urn:microsoft.com/office/officeart/2005/8/layout/bProcess3"/>
    <dgm:cxn modelId="{C93DB418-67C4-4256-AF8A-C12D0F1AE21A}" type="presOf" srcId="{4CDE4EF5-258D-4536-A06C-9875D6D82E1B}" destId="{0FE9EABD-0E23-4790-A59A-36283A98ED3A}" srcOrd="0" destOrd="0" presId="urn:microsoft.com/office/officeart/2005/8/layout/bProcess3"/>
    <dgm:cxn modelId="{058BDB24-968A-4794-964C-FF1E3842426A}" type="presOf" srcId="{F188B114-CEFB-4564-A1E1-20A1E39494A0}" destId="{D82735D4-5986-4CCD-B908-C2305B3E6CC5}" srcOrd="0" destOrd="0" presId="urn:microsoft.com/office/officeart/2005/8/layout/bProcess3"/>
    <dgm:cxn modelId="{F4186939-45AD-4BE9-AAFE-5252094AEDEC}" type="presOf" srcId="{9B4948EA-3BBC-49D0-B05B-F3494362E7B3}" destId="{73CD651A-E4A6-4FEA-8450-A9B30F647B54}" srcOrd="1" destOrd="0" presId="urn:microsoft.com/office/officeart/2005/8/layout/bProcess3"/>
    <dgm:cxn modelId="{97EDC140-A572-4F1C-9CBC-BFFE6EE60165}" srcId="{EA67AB8A-C85F-4018-AF4F-13976708CABA}" destId="{E98B703C-C13F-4CCD-8F16-9E8885C12D6A}" srcOrd="0" destOrd="0" parTransId="{B08EA65D-3912-4C30-87FD-00779F016247}" sibTransId="{4CDE4EF5-258D-4536-A06C-9875D6D82E1B}"/>
    <dgm:cxn modelId="{8D74686A-ACA9-4C5B-A9C3-FEB864F5C4EF}" type="presOf" srcId="{29876BF5-2212-453C-A40B-9ACDBB912DA9}" destId="{0A9D7DF7-0F70-4241-A280-53DAFA746A2D}" srcOrd="1" destOrd="0" presId="urn:microsoft.com/office/officeart/2005/8/layout/bProcess3"/>
    <dgm:cxn modelId="{0BAC4B4E-4B0C-46E7-8F70-64EF808A8ADA}" srcId="{EA67AB8A-C85F-4018-AF4F-13976708CABA}" destId="{D328BABA-A0BD-40AA-9861-0A50629F0FCA}" srcOrd="4" destOrd="0" parTransId="{55F23437-5F44-44FF-96AF-CBCF7340E114}" sibTransId="{091A4307-7589-4B19-A2BC-5B87422A3B3F}"/>
    <dgm:cxn modelId="{22363E7F-0EFA-48E5-B30E-7F1534EF2E6D}" type="presOf" srcId="{EA67AB8A-C85F-4018-AF4F-13976708CABA}" destId="{7FE9D8D7-0249-401B-97C0-FCC3C7B22A0F}" srcOrd="0" destOrd="0" presId="urn:microsoft.com/office/officeart/2005/8/layout/bProcess3"/>
    <dgm:cxn modelId="{E0392285-44DB-4EC8-ADAD-C97228DBCA55}" type="presOf" srcId="{4CDE4EF5-258D-4536-A06C-9875D6D82E1B}" destId="{C5B6139F-91A3-4AB0-99B4-CA5AF875D4D7}" srcOrd="1" destOrd="0" presId="urn:microsoft.com/office/officeart/2005/8/layout/bProcess3"/>
    <dgm:cxn modelId="{65F72F85-FADE-4EB3-A70C-40E09CC2331B}" type="presOf" srcId="{29876BF5-2212-453C-A40B-9ACDBB912DA9}" destId="{A9307CF9-7C3C-47D2-947A-04C29269658C}" srcOrd="0" destOrd="0" presId="urn:microsoft.com/office/officeart/2005/8/layout/bProcess3"/>
    <dgm:cxn modelId="{C5478F8C-418D-4209-8CF7-79A84E193FC4}" srcId="{EA67AB8A-C85F-4018-AF4F-13976708CABA}" destId="{655E13DA-272F-4412-AA8A-FBB441658286}" srcOrd="3" destOrd="0" parTransId="{48E91DE2-DFD9-47E1-B8CC-348F93323E0A}" sibTransId="{29876BF5-2212-453C-A40B-9ACDBB912DA9}"/>
    <dgm:cxn modelId="{BF6A409B-E72A-4A04-8909-A62D571E947A}" type="presOf" srcId="{F188B114-CEFB-4564-A1E1-20A1E39494A0}" destId="{C70E7FAB-F22E-4E00-913F-5817AAD329C7}" srcOrd="1" destOrd="0" presId="urn:microsoft.com/office/officeart/2005/8/layout/bProcess3"/>
    <dgm:cxn modelId="{5FCA27AF-D748-4604-8148-A9F501A43006}" type="presOf" srcId="{655E13DA-272F-4412-AA8A-FBB441658286}" destId="{C54BD8AC-883C-4EC8-AC06-5AC7E3C45217}" srcOrd="0" destOrd="0" presId="urn:microsoft.com/office/officeart/2005/8/layout/bProcess3"/>
    <dgm:cxn modelId="{7A77A3B0-F458-4320-9E5D-BFA4FE56660C}" type="presOf" srcId="{1252778D-CC40-43DA-BD73-C24614F8BE74}" destId="{B45C84FF-D384-41A3-800A-8BA9C80D35F5}" srcOrd="0" destOrd="0" presId="urn:microsoft.com/office/officeart/2005/8/layout/bProcess3"/>
    <dgm:cxn modelId="{B44F4ABB-3E62-4FAA-B145-3F0251D9B380}" srcId="{EA67AB8A-C85F-4018-AF4F-13976708CABA}" destId="{D64E733C-99D2-40D9-B9DE-007517ADD69B}" srcOrd="2" destOrd="0" parTransId="{2B5DA190-3BC2-4E45-B7AA-29720FEF3EB4}" sibTransId="{9B4948EA-3BBC-49D0-B05B-F3494362E7B3}"/>
    <dgm:cxn modelId="{32B923C6-E8CA-4DCE-9F9D-18FC5AD9BA1B}" srcId="{EA67AB8A-C85F-4018-AF4F-13976708CABA}" destId="{1252778D-CC40-43DA-BD73-C24614F8BE74}" srcOrd="1" destOrd="0" parTransId="{1D9329AC-8B96-48C0-93E1-339208B5464D}" sibTransId="{F188B114-CEFB-4564-A1E1-20A1E39494A0}"/>
    <dgm:cxn modelId="{EFBE65C9-5564-4CBA-B1A5-B74D1A267F9E}" type="presOf" srcId="{D64E733C-99D2-40D9-B9DE-007517ADD69B}" destId="{2F4E8EC1-014A-4F6A-B339-522255D7D7FB}" srcOrd="0" destOrd="0" presId="urn:microsoft.com/office/officeart/2005/8/layout/bProcess3"/>
    <dgm:cxn modelId="{6FD4D9E2-CA8D-45B4-87B7-C3D39A319C32}" type="presOf" srcId="{E98B703C-C13F-4CCD-8F16-9E8885C12D6A}" destId="{6FF3E4F4-A341-46FD-8B9F-4245EDB78783}" srcOrd="0" destOrd="0" presId="urn:microsoft.com/office/officeart/2005/8/layout/bProcess3"/>
    <dgm:cxn modelId="{40075DFB-3924-43BF-8638-243776A89852}" type="presOf" srcId="{D328BABA-A0BD-40AA-9861-0A50629F0FCA}" destId="{FC399D59-A0F0-45A5-89E2-1D68B780BE5E}" srcOrd="0" destOrd="0" presId="urn:microsoft.com/office/officeart/2005/8/layout/bProcess3"/>
    <dgm:cxn modelId="{23E0B4DF-9870-4C70-87A4-7D1E8E356A7F}" type="presParOf" srcId="{7FE9D8D7-0249-401B-97C0-FCC3C7B22A0F}" destId="{6FF3E4F4-A341-46FD-8B9F-4245EDB78783}" srcOrd="0" destOrd="0" presId="urn:microsoft.com/office/officeart/2005/8/layout/bProcess3"/>
    <dgm:cxn modelId="{A91485B4-754D-4288-B9EB-926DAA459761}" type="presParOf" srcId="{7FE9D8D7-0249-401B-97C0-FCC3C7B22A0F}" destId="{0FE9EABD-0E23-4790-A59A-36283A98ED3A}" srcOrd="1" destOrd="0" presId="urn:microsoft.com/office/officeart/2005/8/layout/bProcess3"/>
    <dgm:cxn modelId="{2B6DCA9A-0493-46F5-8C46-05578EB0AC52}" type="presParOf" srcId="{0FE9EABD-0E23-4790-A59A-36283A98ED3A}" destId="{C5B6139F-91A3-4AB0-99B4-CA5AF875D4D7}" srcOrd="0" destOrd="0" presId="urn:microsoft.com/office/officeart/2005/8/layout/bProcess3"/>
    <dgm:cxn modelId="{4CF93A15-3661-4287-A212-180F4EF45C9E}" type="presParOf" srcId="{7FE9D8D7-0249-401B-97C0-FCC3C7B22A0F}" destId="{B45C84FF-D384-41A3-800A-8BA9C80D35F5}" srcOrd="2" destOrd="0" presId="urn:microsoft.com/office/officeart/2005/8/layout/bProcess3"/>
    <dgm:cxn modelId="{4AA41971-43E7-4010-9DA5-4B77A5E1CD1A}" type="presParOf" srcId="{7FE9D8D7-0249-401B-97C0-FCC3C7B22A0F}" destId="{D82735D4-5986-4CCD-B908-C2305B3E6CC5}" srcOrd="3" destOrd="0" presId="urn:microsoft.com/office/officeart/2005/8/layout/bProcess3"/>
    <dgm:cxn modelId="{230C0703-AC92-4D7B-B5CC-39944D8A7916}" type="presParOf" srcId="{D82735D4-5986-4CCD-B908-C2305B3E6CC5}" destId="{C70E7FAB-F22E-4E00-913F-5817AAD329C7}" srcOrd="0" destOrd="0" presId="urn:microsoft.com/office/officeart/2005/8/layout/bProcess3"/>
    <dgm:cxn modelId="{67799486-04CF-4E05-84B1-1837DF1CA80A}" type="presParOf" srcId="{7FE9D8D7-0249-401B-97C0-FCC3C7B22A0F}" destId="{2F4E8EC1-014A-4F6A-B339-522255D7D7FB}" srcOrd="4" destOrd="0" presId="urn:microsoft.com/office/officeart/2005/8/layout/bProcess3"/>
    <dgm:cxn modelId="{53D6D95E-A589-4319-A308-080E303D2650}" type="presParOf" srcId="{7FE9D8D7-0249-401B-97C0-FCC3C7B22A0F}" destId="{322F6E9F-3601-419F-897A-371415ED30BF}" srcOrd="5" destOrd="0" presId="urn:microsoft.com/office/officeart/2005/8/layout/bProcess3"/>
    <dgm:cxn modelId="{A088F3F1-468D-46B2-824E-6A62DE967049}" type="presParOf" srcId="{322F6E9F-3601-419F-897A-371415ED30BF}" destId="{73CD651A-E4A6-4FEA-8450-A9B30F647B54}" srcOrd="0" destOrd="0" presId="urn:microsoft.com/office/officeart/2005/8/layout/bProcess3"/>
    <dgm:cxn modelId="{A93E0246-2951-4461-8D44-4B44959A4DC2}" type="presParOf" srcId="{7FE9D8D7-0249-401B-97C0-FCC3C7B22A0F}" destId="{C54BD8AC-883C-4EC8-AC06-5AC7E3C45217}" srcOrd="6" destOrd="0" presId="urn:microsoft.com/office/officeart/2005/8/layout/bProcess3"/>
    <dgm:cxn modelId="{2068F2A1-4FF7-4750-9CD2-2F803F91BD64}" type="presParOf" srcId="{7FE9D8D7-0249-401B-97C0-FCC3C7B22A0F}" destId="{A9307CF9-7C3C-47D2-947A-04C29269658C}" srcOrd="7" destOrd="0" presId="urn:microsoft.com/office/officeart/2005/8/layout/bProcess3"/>
    <dgm:cxn modelId="{470F63CC-695D-46F9-A3EF-702C10C4CE2B}" type="presParOf" srcId="{A9307CF9-7C3C-47D2-947A-04C29269658C}" destId="{0A9D7DF7-0F70-4241-A280-53DAFA746A2D}" srcOrd="0" destOrd="0" presId="urn:microsoft.com/office/officeart/2005/8/layout/bProcess3"/>
    <dgm:cxn modelId="{B4752874-5525-40DA-A96B-4060AD6427A7}" type="presParOf" srcId="{7FE9D8D7-0249-401B-97C0-FCC3C7B22A0F}" destId="{FC399D59-A0F0-45A5-89E2-1D68B780BE5E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9EABD-0E23-4790-A59A-36283A98ED3A}">
      <dsp:nvSpPr>
        <dsp:cNvPr id="0" name=""/>
        <dsp:cNvSpPr/>
      </dsp:nvSpPr>
      <dsp:spPr>
        <a:xfrm>
          <a:off x="2625588" y="861477"/>
          <a:ext cx="57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108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2896087" y="904186"/>
        <a:ext cx="30084" cy="6022"/>
      </dsp:txXfrm>
    </dsp:sp>
    <dsp:sp modelId="{6FF3E4F4-A341-46FD-8B9F-4245EDB78783}">
      <dsp:nvSpPr>
        <dsp:cNvPr id="0" name=""/>
        <dsp:cNvSpPr/>
      </dsp:nvSpPr>
      <dsp:spPr>
        <a:xfrm>
          <a:off x="11380" y="122395"/>
          <a:ext cx="2616008" cy="156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_tradnl" sz="2600" u="none" kern="1200" dirty="0"/>
            <a:t>Es un lenguaje de marcado.</a:t>
          </a:r>
          <a:endParaRPr lang="es-PE" sz="2600" kern="1200" dirty="0"/>
        </a:p>
      </dsp:txBody>
      <dsp:txXfrm>
        <a:off x="11380" y="122395"/>
        <a:ext cx="2616008" cy="1569605"/>
      </dsp:txXfrm>
    </dsp:sp>
    <dsp:sp modelId="{D82735D4-5986-4CCD-B908-C2305B3E6CC5}">
      <dsp:nvSpPr>
        <dsp:cNvPr id="0" name=""/>
        <dsp:cNvSpPr/>
      </dsp:nvSpPr>
      <dsp:spPr>
        <a:xfrm>
          <a:off x="5843279" y="861477"/>
          <a:ext cx="57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108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6113778" y="904186"/>
        <a:ext cx="30084" cy="6022"/>
      </dsp:txXfrm>
    </dsp:sp>
    <dsp:sp modelId="{B45C84FF-D384-41A3-800A-8BA9C80D35F5}">
      <dsp:nvSpPr>
        <dsp:cNvPr id="0" name=""/>
        <dsp:cNvSpPr/>
      </dsp:nvSpPr>
      <dsp:spPr>
        <a:xfrm>
          <a:off x="3229070" y="122395"/>
          <a:ext cx="2616008" cy="156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_tradnl" sz="2600" u="none" kern="1200" dirty="0"/>
            <a:t>Es usado en la creación de páginas web.</a:t>
          </a:r>
          <a:endParaRPr lang="es-PE" sz="2600" kern="1200" dirty="0"/>
        </a:p>
      </dsp:txBody>
      <dsp:txXfrm>
        <a:off x="3229070" y="122395"/>
        <a:ext cx="2616008" cy="1569605"/>
      </dsp:txXfrm>
    </dsp:sp>
    <dsp:sp modelId="{322F6E9F-3601-419F-897A-371415ED30BF}">
      <dsp:nvSpPr>
        <dsp:cNvPr id="0" name=""/>
        <dsp:cNvSpPr/>
      </dsp:nvSpPr>
      <dsp:spPr>
        <a:xfrm>
          <a:off x="1319384" y="1690200"/>
          <a:ext cx="6435381" cy="571081"/>
        </a:xfrm>
        <a:custGeom>
          <a:avLst/>
          <a:gdLst/>
          <a:ahLst/>
          <a:cxnLst/>
          <a:rect l="0" t="0" r="0" b="0"/>
          <a:pathLst>
            <a:path>
              <a:moveTo>
                <a:pt x="6435381" y="0"/>
              </a:moveTo>
              <a:lnTo>
                <a:pt x="6435381" y="302640"/>
              </a:lnTo>
              <a:lnTo>
                <a:pt x="0" y="302640"/>
              </a:lnTo>
              <a:lnTo>
                <a:pt x="0" y="571081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4375488" y="1972730"/>
        <a:ext cx="323172" cy="6022"/>
      </dsp:txXfrm>
    </dsp:sp>
    <dsp:sp modelId="{2F4E8EC1-014A-4F6A-B339-522255D7D7FB}">
      <dsp:nvSpPr>
        <dsp:cNvPr id="0" name=""/>
        <dsp:cNvSpPr/>
      </dsp:nvSpPr>
      <dsp:spPr>
        <a:xfrm>
          <a:off x="6446761" y="122395"/>
          <a:ext cx="2616008" cy="156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_tradnl" sz="2600" u="none" kern="1200" dirty="0"/>
            <a:t>Utiliza etiquetas o marcas</a:t>
          </a:r>
          <a:endParaRPr lang="es-PE" sz="2600" kern="1200" dirty="0"/>
        </a:p>
      </dsp:txBody>
      <dsp:txXfrm>
        <a:off x="6446761" y="122395"/>
        <a:ext cx="2616008" cy="1569605"/>
      </dsp:txXfrm>
    </dsp:sp>
    <dsp:sp modelId="{A9307CF9-7C3C-47D2-947A-04C29269658C}">
      <dsp:nvSpPr>
        <dsp:cNvPr id="0" name=""/>
        <dsp:cNvSpPr/>
      </dsp:nvSpPr>
      <dsp:spPr>
        <a:xfrm>
          <a:off x="2625588" y="3032765"/>
          <a:ext cx="57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1081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600" kern="1200"/>
        </a:p>
      </dsp:txBody>
      <dsp:txXfrm>
        <a:off x="2896087" y="3075473"/>
        <a:ext cx="30084" cy="6022"/>
      </dsp:txXfrm>
    </dsp:sp>
    <dsp:sp modelId="{C54BD8AC-883C-4EC8-AC06-5AC7E3C45217}">
      <dsp:nvSpPr>
        <dsp:cNvPr id="0" name=""/>
        <dsp:cNvSpPr/>
      </dsp:nvSpPr>
      <dsp:spPr>
        <a:xfrm>
          <a:off x="11380" y="2293682"/>
          <a:ext cx="2616008" cy="156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_tradnl" sz="2600" u="none" kern="1200" dirty="0"/>
            <a:t>Tiene una gramática definida.</a:t>
          </a:r>
          <a:endParaRPr lang="es-PE" sz="2600" kern="1200" dirty="0"/>
        </a:p>
      </dsp:txBody>
      <dsp:txXfrm>
        <a:off x="11380" y="2293682"/>
        <a:ext cx="2616008" cy="1569605"/>
      </dsp:txXfrm>
    </dsp:sp>
    <dsp:sp modelId="{FC399D59-A0F0-45A5-89E2-1D68B780BE5E}">
      <dsp:nvSpPr>
        <dsp:cNvPr id="0" name=""/>
        <dsp:cNvSpPr/>
      </dsp:nvSpPr>
      <dsp:spPr>
        <a:xfrm>
          <a:off x="3229070" y="2293682"/>
          <a:ext cx="4455768" cy="15696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Para generar un documento HTML, solo se necesita un editor básico de textos.</a:t>
          </a:r>
          <a:endParaRPr lang="es-PE" sz="2600" kern="1200" dirty="0"/>
        </a:p>
      </dsp:txBody>
      <dsp:txXfrm>
        <a:off x="3229070" y="2293682"/>
        <a:ext cx="4455768" cy="1569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5592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2d453eb4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1372d453eb4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2d453eb4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1372d453eb4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5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2d453eb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372d453eb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72d453eb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g1372d453eb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d453eb4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1372d453eb4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17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97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74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41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12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616700" y="889000"/>
            <a:ext cx="5575300" cy="59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839789" y="52070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839789" y="4102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839789" y="3213100"/>
            <a:ext cx="2601912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76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143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64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315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1939130" y="85726"/>
            <a:ext cx="9706769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1968501" y="1562895"/>
            <a:ext cx="8453439" cy="288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7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0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1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0157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N3pcvL9O_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lsamiq.com/tutorials/articles/firstwirefram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ctrTitle"/>
          </p:nvPr>
        </p:nvSpPr>
        <p:spPr>
          <a:xfrm>
            <a:off x="838200" y="2129175"/>
            <a:ext cx="56925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Taller de ejercicios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Sesión 4</a:t>
            </a:r>
            <a:endParaRPr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16" y="541554"/>
            <a:ext cx="3902475" cy="1179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63" name="Google Shape;6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2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HTML</a:t>
            </a:r>
            <a:endParaRPr dirty="0"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9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50" name="Google Shape;15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19" descr="estructura etiquetas htm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22672" y="1451918"/>
            <a:ext cx="5222906" cy="449909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973667" y="875899"/>
            <a:ext cx="10515600" cy="107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s-PE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Observa la estructura básica de un documento HTML5: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3;p8">
            <a:extLst>
              <a:ext uri="{FF2B5EF4-FFF2-40B4-BE49-F238E27FC236}">
                <a16:creationId xmlns:a16="http://schemas.microsoft.com/office/drawing/2014/main" id="{C1D2951A-E161-D4C7-876E-8AC1D245BBE1}"/>
              </a:ext>
            </a:extLst>
          </p:cNvPr>
          <p:cNvSpPr txBox="1"/>
          <p:nvPr/>
        </p:nvSpPr>
        <p:spPr>
          <a:xfrm>
            <a:off x="3919577" y="5828484"/>
            <a:ext cx="360115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Recuperado de www.eniun.com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Etiquetas HTML</a:t>
            </a: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648540" y="2168319"/>
            <a:ext cx="5257800" cy="242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PE" sz="2600" dirty="0"/>
              <a:t>Las etiquetas HTML nos sirven para poder mostrar texto, imágenes, videos, animación, etc., dentro de un navegador.</a:t>
            </a:r>
            <a:endParaRPr sz="26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3B59D87-3676-8B31-4D5B-8A0F8E4C32AB}"/>
              </a:ext>
            </a:extLst>
          </p:cNvPr>
          <p:cNvSpPr/>
          <p:nvPr/>
        </p:nvSpPr>
        <p:spPr>
          <a:xfrm>
            <a:off x="648541" y="1927385"/>
            <a:ext cx="5257799" cy="2422818"/>
          </a:xfrm>
          <a:prstGeom prst="round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P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B81E8B-8F1E-3EC6-4024-0F0712B544A3}"/>
              </a:ext>
            </a:extLst>
          </p:cNvPr>
          <p:cNvSpPr txBox="1"/>
          <p:nvPr/>
        </p:nvSpPr>
        <p:spPr>
          <a:xfrm>
            <a:off x="7242580" y="45911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500" b="0" i="0" u="none" strike="noStrike" kern="0" cap="none" spc="0" normalizeH="0" baseline="0" noProof="0" dirty="0">
                <a:ln>
                  <a:noFill/>
                </a:ln>
                <a:solidFill>
                  <a:srgbClr val="192A6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Recuperado de https://www.netflix.com/pe/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PE" sz="1500" b="0" i="0" u="none" strike="noStrike" kern="0" cap="none" spc="0" normalizeH="0" baseline="0" noProof="0" dirty="0">
              <a:ln>
                <a:noFill/>
              </a:ln>
              <a:solidFill>
                <a:srgbClr val="192A66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5421140-E330-5FFD-073B-2DE785CCB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772530"/>
            <a:ext cx="5780157" cy="26198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4D94D0-9154-0AC2-EBBD-B7BB6FB397B0}"/>
              </a:ext>
            </a:extLst>
          </p:cNvPr>
          <p:cNvSpPr/>
          <p:nvPr/>
        </p:nvSpPr>
        <p:spPr>
          <a:xfrm>
            <a:off x="2561989" y="4393933"/>
            <a:ext cx="7068021" cy="947825"/>
          </a:xfrm>
          <a:prstGeom prst="round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P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87326D0-5CFE-5889-99E1-754A853B112D}"/>
              </a:ext>
            </a:extLst>
          </p:cNvPr>
          <p:cNvSpPr/>
          <p:nvPr/>
        </p:nvSpPr>
        <p:spPr>
          <a:xfrm>
            <a:off x="3688021" y="2701315"/>
            <a:ext cx="4276578" cy="65904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P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769445" y="34989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Etiquetas HTML</a:t>
            </a: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2" name="Google Shape;9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838200" y="1347323"/>
            <a:ext cx="10936458" cy="9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Clr>
                <a:schemeClr val="dk1"/>
              </a:buClr>
              <a:buNone/>
            </a:pPr>
            <a:r>
              <a:rPr lang="es-PE" dirty="0"/>
              <a:t>Las etiquetas HTML, en su gran mayoría, tienen la siguiente estructura: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712EA-A782-9950-F576-8697CC6E3897}"/>
              </a:ext>
            </a:extLst>
          </p:cNvPr>
          <p:cNvSpPr txBox="1"/>
          <p:nvPr/>
        </p:nvSpPr>
        <p:spPr>
          <a:xfrm>
            <a:off x="2721377" y="4393933"/>
            <a:ext cx="6651948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s-MX" sz="2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Sin embargo, existen algunas etiquetas como &lt;</a:t>
            </a:r>
            <a:r>
              <a:rPr kumimoji="0" lang="es-MX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br</a:t>
            </a:r>
            <a:r>
              <a:rPr kumimoji="0" lang="es-MX" sz="2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&gt; que no tiene la estructura anterior.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E07AEB-FAD1-14DC-6F46-B59F6B496867}"/>
              </a:ext>
            </a:extLst>
          </p:cNvPr>
          <p:cNvSpPr txBox="1"/>
          <p:nvPr/>
        </p:nvSpPr>
        <p:spPr>
          <a:xfrm>
            <a:off x="3320501" y="2801233"/>
            <a:ext cx="489907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s-PE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&lt;etiqueta&gt;.......&lt;/etiqueta&gt;</a:t>
            </a:r>
          </a:p>
        </p:txBody>
      </p:sp>
      <p:pic>
        <p:nvPicPr>
          <p:cNvPr id="8" name="Gráfico 7" descr="Persona con idea">
            <a:extLst>
              <a:ext uri="{FF2B5EF4-FFF2-40B4-BE49-F238E27FC236}">
                <a16:creationId xmlns:a16="http://schemas.microsoft.com/office/drawing/2014/main" id="{ABB1BB1D-496C-11A1-05EB-1D21F5D50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8921" y="4125647"/>
            <a:ext cx="1349102" cy="13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3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body" idx="1"/>
          </p:nvPr>
        </p:nvSpPr>
        <p:spPr>
          <a:xfrm>
            <a:off x="665224" y="1350730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PE" dirty="0"/>
              <a:t>De esta manera, la estructura de una página web sería la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C8A1BC-108F-386B-0D46-813D9F9494EF}"/>
              </a:ext>
            </a:extLst>
          </p:cNvPr>
          <p:cNvSpPr/>
          <p:nvPr/>
        </p:nvSpPr>
        <p:spPr>
          <a:xfrm>
            <a:off x="2618874" y="2513235"/>
            <a:ext cx="6257839" cy="27530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P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7C3380-B60C-8470-CB93-9553AFEF5D9C}"/>
              </a:ext>
            </a:extLst>
          </p:cNvPr>
          <p:cNvSpPr txBox="1"/>
          <p:nvPr/>
        </p:nvSpPr>
        <p:spPr>
          <a:xfrm>
            <a:off x="2778369" y="2875656"/>
            <a:ext cx="6098344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&lt;html&gt;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	&lt;head&gt;......&lt;/head&gt;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		&lt;body&gt;......&lt;/body&gt;</a:t>
            </a:r>
          </a:p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&lt;/html</a:t>
            </a:r>
          </a:p>
        </p:txBody>
      </p:sp>
      <p:sp>
        <p:nvSpPr>
          <p:cNvPr id="8" name="Google Shape;89;p4">
            <a:extLst>
              <a:ext uri="{FF2B5EF4-FFF2-40B4-BE49-F238E27FC236}">
                <a16:creationId xmlns:a16="http://schemas.microsoft.com/office/drawing/2014/main" id="{0D190EF0-3ECE-11FE-A421-E179EBF9E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927" y="0"/>
            <a:ext cx="9818687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MX" dirty="0">
                <a:latin typeface="Arial"/>
                <a:ea typeface="Arial"/>
                <a:cs typeface="Arial"/>
                <a:sym typeface="Arial"/>
              </a:rPr>
              <a:t>Etiquetas 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title"/>
          </p:nvPr>
        </p:nvSpPr>
        <p:spPr>
          <a:xfrm>
            <a:off x="549500" y="2385725"/>
            <a:ext cx="3565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Caso o reto a resolver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Desarrollo de ejercicios con etiquetas HTML</a:t>
            </a:r>
          </a:p>
        </p:txBody>
      </p:sp>
      <p:grpSp>
        <p:nvGrpSpPr>
          <p:cNvPr id="142" name="Google Shape;142;p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43" name="Google Shape;14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2d453eb4_1_59"/>
          <p:cNvSpPr txBox="1">
            <a:spLocks noGrp="1"/>
          </p:cNvSpPr>
          <p:nvPr>
            <p:ph type="title"/>
          </p:nvPr>
        </p:nvSpPr>
        <p:spPr>
          <a:xfrm>
            <a:off x="1855788" y="85726"/>
            <a:ext cx="9764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Recurso del caso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72d453eb4_1_59"/>
          <p:cNvSpPr/>
          <p:nvPr/>
        </p:nvSpPr>
        <p:spPr>
          <a:xfrm>
            <a:off x="1090469" y="1536925"/>
            <a:ext cx="10011061" cy="444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Para desarrollar esta actividad, debes revisar lo siguiente: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2800" b="0" i="0" u="none" strike="noStrike" kern="0" cap="none" spc="0" normalizeH="0" baseline="0" noProof="0" dirty="0">
              <a:ln>
                <a:noFill/>
              </a:ln>
              <a:solidFill>
                <a:srgbClr val="192A6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Temas de la primera unidad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 informativo: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1000" b="0" i="0" u="none" strike="noStrike" kern="0" cap="none" spc="0" normalizeH="0" baseline="0" noProof="0" dirty="0">
              <a:ln>
                <a:noFill/>
              </a:ln>
              <a:solidFill>
                <a:srgbClr val="192A6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ZoneClass</a:t>
            </a:r>
            <a:r>
              <a:rPr kumimoji="0" lang="es-MX" sz="22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(3 de julio de 2016). </a:t>
            </a:r>
            <a:r>
              <a:rPr kumimoji="0" lang="es-MX" sz="2200" b="0" i="1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Conociendo las Etiquetas de HTML 5 </a:t>
            </a:r>
            <a:r>
              <a:rPr kumimoji="0" lang="es-MX" sz="22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[Archivo de video]. </a:t>
            </a:r>
            <a:r>
              <a:rPr kumimoji="0" lang="es-MX" sz="2200" b="0" i="0" u="none" strike="noStrike" kern="0" cap="none" spc="0" normalizeH="0" baseline="0" noProof="0" dirty="0" err="1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Youtube</a:t>
            </a:r>
            <a:r>
              <a:rPr kumimoji="0" lang="es-MX" sz="22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s-MX" sz="22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https://www.youtube.com/watch?v=4N3pcvL9O_k</a:t>
            </a:r>
            <a:endParaRPr kumimoji="0" lang="es-MX" sz="2200" b="0" i="0" u="none" strike="noStrike" kern="0" cap="none" spc="0" normalizeH="0" baseline="0" noProof="0" dirty="0">
              <a:ln>
                <a:noFill/>
              </a:ln>
              <a:solidFill>
                <a:srgbClr val="192A6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MX" sz="2200" b="0" i="0" u="none" strike="noStrike" kern="0" cap="none" spc="0" normalizeH="0" baseline="0" noProof="0" dirty="0">
              <a:ln>
                <a:noFill/>
              </a:ln>
              <a:solidFill>
                <a:srgbClr val="192A6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828173" y="1397526"/>
            <a:ext cx="10535653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s-PE" b="1" dirty="0">
                <a:latin typeface="Arial"/>
                <a:ea typeface="Arial"/>
                <a:cs typeface="Arial"/>
                <a:sym typeface="Arial"/>
              </a:rPr>
              <a:t>Para desarrollar esta actividad, debes tener en cuenta lo siguiente: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Crear un documento HTML.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En este documento creado, copiar el texto de la siguiente diapositiva.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dirty="0">
                <a:solidFill>
                  <a:schemeClr val="bg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Identificar y corregir los errores que encuentres.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2d453eb4_1_80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Indicaciones para realizar la actividad</a:t>
            </a:r>
            <a:endParaRPr/>
          </a:p>
        </p:txBody>
      </p:sp>
      <p:sp>
        <p:nvSpPr>
          <p:cNvPr id="160" name="Google Shape;160;g1372d453eb4_1_80"/>
          <p:cNvSpPr txBox="1">
            <a:spLocks noGrp="1"/>
          </p:cNvSpPr>
          <p:nvPr>
            <p:ph type="body" idx="1"/>
          </p:nvPr>
        </p:nvSpPr>
        <p:spPr>
          <a:xfrm>
            <a:off x="489845" y="2019318"/>
            <a:ext cx="10535653" cy="358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372d453eb4_1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g1372d453eb4_1_80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63" name="Google Shape;163;g1372d453eb4_1_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g1372d453eb4_1_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0494E4B-D4BF-2C68-1202-3E8495A3C34D}"/>
              </a:ext>
            </a:extLst>
          </p:cNvPr>
          <p:cNvSpPr txBox="1"/>
          <p:nvPr/>
        </p:nvSpPr>
        <p:spPr>
          <a:xfrm>
            <a:off x="690641" y="914874"/>
            <a:ext cx="10815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Calibri"/>
              </a:rPr>
              <a:t>A continuación, se te presenta un documento web con algunos errores de sintaxis y a nivel de estructura del documento web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srgbClr val="192A6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Identifica cuáles son y corrígelos.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92A6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D981FD-4E00-F7D7-9FBB-0E7D0BACB420}"/>
              </a:ext>
            </a:extLst>
          </p:cNvPr>
          <p:cNvSpPr txBox="1"/>
          <p:nvPr/>
        </p:nvSpPr>
        <p:spPr>
          <a:xfrm>
            <a:off x="1023686" y="1757365"/>
            <a:ext cx="10144627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&lt;/meta charset="utf-8"&gt;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&lt;meta name="description" content="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Ejercicio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HTML -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Corrige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errores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&lt;/head&gt;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&lt;title&gt;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Corrige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errores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que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encuenres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documento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&lt;/title&gt;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&lt;h1&gt;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Aprender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HTML es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muy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divertido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&lt;/h1&gt;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&lt;p&gt;Lorem ipsum dolor sit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consectetur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adipisicing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Molestiae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optio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nesciunt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atque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iure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animi dicta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velit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&lt;p&gt;Lorem ipsum dolor sit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consectetur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adipisicing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Molestiae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optio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nesciunt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atque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iure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animi dicta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&lt;p&gt;Lorem ipsum dolor sit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consectetur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adipisicing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Molestiae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optio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nesciunt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atque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iure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animi dicta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velit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&lt;/p&gt;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156421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372d453eb4_1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"/>
            <a:ext cx="4449551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372d453eb4_1_88"/>
          <p:cNvSpPr txBox="1">
            <a:spLocks noGrp="1"/>
          </p:cNvSpPr>
          <p:nvPr>
            <p:ph type="title"/>
          </p:nvPr>
        </p:nvSpPr>
        <p:spPr>
          <a:xfrm>
            <a:off x="4737050" y="1679775"/>
            <a:ext cx="6873000" cy="2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s-PE" sz="4400">
                <a:solidFill>
                  <a:srgbClr val="0D2D6B"/>
                </a:solidFill>
                <a:latin typeface="Arial"/>
                <a:ea typeface="Arial"/>
                <a:cs typeface="Arial"/>
                <a:sym typeface="Arial"/>
              </a:rPr>
              <a:t>Presentación y sustentación de equipos</a:t>
            </a:r>
            <a:endParaRPr sz="4400">
              <a:solidFill>
                <a:srgbClr val="0D2D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1372d453eb4_1_8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72" name="Google Shape;172;g1372d453eb4_1_8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1372d453eb4_1_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2d453eb4_1_96"/>
          <p:cNvSpPr txBox="1">
            <a:spLocks noGrp="1"/>
          </p:cNvSpPr>
          <p:nvPr>
            <p:ph type="body" idx="1"/>
          </p:nvPr>
        </p:nvSpPr>
        <p:spPr>
          <a:xfrm>
            <a:off x="838200" y="1260359"/>
            <a:ext cx="10081591" cy="45086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rPr lang="es-MX" b="1" dirty="0"/>
              <a:t>Para finalizar, recordemos lo aprendido en esta sesión: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endParaRPr lang="es-MX" sz="500" b="1" dirty="0"/>
          </a:p>
          <a:p>
            <a:pPr marL="628650" indent="-514350" algn="just">
              <a:buSzPct val="90000"/>
              <a:buFont typeface="+mj-lt"/>
              <a:buAutoNum type="arabicPeriod"/>
            </a:pPr>
            <a:r>
              <a:rPr lang="es-MX" sz="2600" dirty="0"/>
              <a:t>Un </a:t>
            </a:r>
            <a:r>
              <a:rPr lang="es-MX" sz="2600" dirty="0" err="1"/>
              <a:t>wireframe</a:t>
            </a:r>
            <a:r>
              <a:rPr lang="es-MX" sz="2600" dirty="0"/>
              <a:t> es una representación visual en escala de grises de la estructura y funcionalidad de una sola página web o pantalla de aplicación móvil. </a:t>
            </a:r>
          </a:p>
          <a:p>
            <a:pPr marL="628650" indent="-514350" algn="just">
              <a:buSzPct val="90000"/>
              <a:buFont typeface="+mj-lt"/>
              <a:buAutoNum type="arabicPeriod"/>
            </a:pPr>
            <a:r>
              <a:rPr lang="es-MX" sz="2600" dirty="0"/>
              <a:t>HTML, siglas en inglés de </a:t>
            </a:r>
            <a:r>
              <a:rPr lang="es-MX" sz="2600" dirty="0" err="1"/>
              <a:t>HyperText</a:t>
            </a:r>
            <a:r>
              <a:rPr lang="es-MX" sz="2600" dirty="0"/>
              <a:t> </a:t>
            </a:r>
            <a:r>
              <a:rPr lang="es-MX" sz="2600" dirty="0" err="1"/>
              <a:t>Markup</a:t>
            </a:r>
            <a:r>
              <a:rPr lang="es-MX" sz="2600" dirty="0"/>
              <a:t> </a:t>
            </a:r>
            <a:r>
              <a:rPr lang="es-MX" sz="2600" dirty="0" err="1"/>
              <a:t>Language</a:t>
            </a:r>
            <a:r>
              <a:rPr lang="es-MX" sz="2600" dirty="0"/>
              <a:t> (‘lenguaje de marcado de hipertexto’), hace referencia al lenguaje de marcado para la elaboración de páginas web. </a:t>
            </a:r>
          </a:p>
          <a:p>
            <a:pPr marL="628650" indent="-514350" algn="just">
              <a:buSzPct val="90000"/>
              <a:buFont typeface="+mj-lt"/>
              <a:buAutoNum type="arabicPeriod"/>
            </a:pPr>
            <a:r>
              <a:rPr lang="es-MX" sz="2600" dirty="0"/>
              <a:t>Las etiquetas HTML nos sirven para poder mostrar: texto, imágenes, videos, animación, etc., dentro de un navegador. </a:t>
            </a:r>
          </a:p>
        </p:txBody>
      </p:sp>
      <p:sp>
        <p:nvSpPr>
          <p:cNvPr id="179" name="Google Shape;179;g1372d453eb4_1_96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Ideas clave</a:t>
            </a:r>
            <a:endParaRPr/>
          </a:p>
        </p:txBody>
      </p:sp>
      <p:grpSp>
        <p:nvGrpSpPr>
          <p:cNvPr id="180" name="Google Shape;180;g1372d453eb4_1_96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81" name="Google Shape;181;g1372d453eb4_1_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1372d453eb4_1_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/>
              <a:t>Resultado de aprendizaje</a:t>
            </a: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 panose="020B0604020202020204" pitchFamily="34" charset="0"/>
              <a:buChar char="•"/>
            </a:pPr>
            <a:r>
              <a:rPr lang="es-MX" dirty="0">
                <a:latin typeface="Arial"/>
                <a:cs typeface="Arial"/>
                <a:sym typeface="Arial"/>
              </a:rPr>
              <a:t>Realiza práctica de ejercicios con etiquetas básicas en HTML, utilizando de manera correcta la sintaxis de cada elemento.</a:t>
            </a:r>
            <a:endParaRPr dirty="0"/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2d453eb4_1_105"/>
          <p:cNvSpPr/>
          <p:nvPr/>
        </p:nvSpPr>
        <p:spPr>
          <a:xfrm>
            <a:off x="-21000" y="902700"/>
            <a:ext cx="12192000" cy="5955300"/>
          </a:xfrm>
          <a:prstGeom prst="rect">
            <a:avLst/>
          </a:prstGeom>
          <a:solidFill>
            <a:srgbClr val="0D2D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372d453eb4_1_105"/>
          <p:cNvSpPr txBox="1">
            <a:spLocks noGrp="1"/>
          </p:cNvSpPr>
          <p:nvPr>
            <p:ph type="body" idx="1"/>
          </p:nvPr>
        </p:nvSpPr>
        <p:spPr>
          <a:xfrm>
            <a:off x="2291900" y="1825625"/>
            <a:ext cx="8318100" cy="23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MX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diseño no es solo lo que se ve y lo que se siente. El diseño es cómo funciona</a:t>
            </a:r>
            <a:r>
              <a:rPr lang="es-PE" sz="36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sz="4400" dirty="0"/>
          </a:p>
        </p:txBody>
      </p:sp>
      <p:grpSp>
        <p:nvGrpSpPr>
          <p:cNvPr id="190" name="Google Shape;190;g1372d453eb4_1_105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91" name="Google Shape;191;g1372d453eb4_1_1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g1372d453eb4_1_10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7491C33-D014-6800-6263-343497F9FE0B}"/>
              </a:ext>
            </a:extLst>
          </p:cNvPr>
          <p:cNvSpPr txBox="1"/>
          <p:nvPr/>
        </p:nvSpPr>
        <p:spPr>
          <a:xfrm>
            <a:off x="8085221" y="3721768"/>
            <a:ext cx="252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Bill Gates</a:t>
            </a:r>
            <a:endParaRPr lang="es-PE" sz="2000" dirty="0">
              <a:solidFill>
                <a:schemeClr val="bg1"/>
              </a:solidFill>
              <a:latin typeface="Arial Black" panose="020B0A04020102020204" pitchFamily="34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0" y="1662112"/>
            <a:ext cx="57150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922" y="6266192"/>
            <a:ext cx="1923501" cy="37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7650" y="6013150"/>
            <a:ext cx="1385999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Contenidos o temas</a:t>
            </a:r>
            <a:endParaRPr dirty="0"/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xfrm>
            <a:off x="799800" y="1112438"/>
            <a:ext cx="10592400" cy="4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¿Qué es?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Características</a:t>
            </a:r>
          </a:p>
          <a:p>
            <a:pPr marL="571500" lvl="1" indent="0">
              <a:lnSpc>
                <a:spcPct val="115000"/>
              </a:lnSpc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¿Qué es?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Características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Estructura de un documento</a:t>
            </a:r>
          </a:p>
          <a:p>
            <a:pPr marL="571500" lvl="1" indent="0">
              <a:lnSpc>
                <a:spcPct val="115000"/>
              </a:lnSpc>
              <a:buNone/>
            </a:pP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Etiquetas HTML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1372d453eb4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g1372d453eb4_1_1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83" name="Google Shape;83;g1372d453eb4_1_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g1372d453eb4_1_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618978" y="2072137"/>
            <a:ext cx="5251938" cy="258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s-PE" b="1" dirty="0"/>
              <a:t>¿Qué es?</a:t>
            </a:r>
            <a:endParaRPr dirty="0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s-PE" dirty="0"/>
              <a:t>Un wireframe o un diagrama wireframe es una representación visual en escala de grises de la estructura y funcionalidad de una sola página web o pantalla de aplicación móvil.</a:t>
            </a:r>
            <a:endParaRPr dirty="0"/>
          </a:p>
        </p:txBody>
      </p:sp>
      <p:sp>
        <p:nvSpPr>
          <p:cNvPr id="109" name="Google Shape;109;p8"/>
          <p:cNvSpPr/>
          <p:nvPr/>
        </p:nvSpPr>
        <p:spPr>
          <a:xfrm>
            <a:off x="803616" y="2006823"/>
            <a:ext cx="5067300" cy="280432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6321086" y="5481637"/>
            <a:ext cx="50673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Recuperado de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www.lucidchart.com</a:t>
            </a: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1086" y="1376362"/>
            <a:ext cx="50673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674077" y="1776680"/>
            <a:ext cx="5421923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dirty="0"/>
              <a:t>Se utilizan en las primeras etapas del proceso de desarrollo.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PE" sz="2600" dirty="0"/>
              <a:t>Se elaboran con el fin de establecer la estructura básica de una página antes de agregar el contenido y el diseño visual.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6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63609" y="2644200"/>
            <a:ext cx="4320115" cy="3181386"/>
            <a:chOff x="384478" y="91166"/>
            <a:chExt cx="4320115" cy="3181386"/>
          </a:xfrm>
        </p:grpSpPr>
        <p:sp>
          <p:nvSpPr>
            <p:cNvPr id="119" name="Google Shape;119;p18"/>
            <p:cNvSpPr/>
            <p:nvPr/>
          </p:nvSpPr>
          <p:spPr>
            <a:xfrm>
              <a:off x="1690562" y="91166"/>
              <a:ext cx="1632578" cy="702127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1724837" y="125441"/>
              <a:ext cx="1564028" cy="63357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s-PE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Papel</a:t>
              </a: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136" y="11364"/>
                  </a:moveTo>
                  <a:lnTo>
                    <a:pt x="95136" y="11364"/>
                  </a:lnTo>
                  <a:cubicBezTo>
                    <a:pt x="113767" y="24824"/>
                    <a:pt x="123072" y="47744"/>
                    <a:pt x="119095" y="70381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760242" y="2117278"/>
              <a:ext cx="1944351" cy="895388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803951" y="2160987"/>
              <a:ext cx="1856933" cy="80797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s-PE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Directamente en HTML/CSS 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30" y="109347"/>
                  </a:moveTo>
                  <a:lnTo>
                    <a:pt x="94130" y="109347"/>
                  </a:lnTo>
                  <a:cubicBezTo>
                    <a:pt x="75566" y="122186"/>
                    <a:pt x="51368" y="123521"/>
                    <a:pt x="31505" y="112802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84478" y="2034384"/>
              <a:ext cx="1793615" cy="1061175"/>
            </a:xfrm>
            <a:prstGeom prst="roundRect">
              <a:avLst>
                <a:gd name="adj" fmla="val 16667"/>
              </a:avLst>
            </a:prstGeom>
            <a:solidFill>
              <a:srgbClr val="2AB5E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36280" y="2086186"/>
              <a:ext cx="1690011" cy="95757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tabLst/>
                <a:defRPr/>
              </a:pPr>
              <a:r>
                <a:rPr kumimoji="0" lang="es-PE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Aplicaciones de software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091690" y="442229"/>
              <a:ext cx="2830323" cy="28303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7" y="66891"/>
                  </a:moveTo>
                  <a:lnTo>
                    <a:pt x="397" y="66891"/>
                  </a:lnTo>
                  <a:cubicBezTo>
                    <a:pt x="-2098" y="45307"/>
                    <a:pt x="7270" y="24061"/>
                    <a:pt x="24888" y="11347"/>
                  </a:cubicBezTo>
                </a:path>
              </a:pathLst>
            </a:custGeom>
            <a:noFill/>
            <a:ln w="9525" cap="flat" cmpd="sng">
              <a:solidFill>
                <a:srgbClr val="2AB5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6902904" y="1945484"/>
            <a:ext cx="4126167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s-PE" sz="26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 pueden crear con: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74077" y="1100073"/>
            <a:ext cx="644518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Son características de los </a:t>
            </a:r>
            <a:r>
              <a:rPr kumimoji="0" lang="es-PE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kumimoji="0" lang="es-PE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Wireframes</a:t>
            </a:r>
            <a:endParaRPr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85A93683-8A9A-ADA2-71DA-1A56714AA0F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77193" y="1539617"/>
            <a:ext cx="6383424" cy="4611803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A28AA0-5C9F-8820-2992-F234C20FACB9}"/>
              </a:ext>
            </a:extLst>
          </p:cNvPr>
          <p:cNvSpPr txBox="1"/>
          <p:nvPr/>
        </p:nvSpPr>
        <p:spPr>
          <a:xfrm>
            <a:off x="2663335" y="1011870"/>
            <a:ext cx="6093228" cy="4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2700020" algn="ctr"/>
                <a:tab pos="5400040" algn="r"/>
                <a:tab pos="1019175" algn="l"/>
                <a:tab pos="2700020" algn="ctr"/>
                <a:tab pos="5400040" algn="r"/>
              </a:tabLst>
            </a:pPr>
            <a:r>
              <a:rPr lang="es-ES_tradnl" sz="2400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Estructura alámbrica creada con Balsamiq</a:t>
            </a:r>
            <a:endParaRPr lang="es-PE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D7A589-D0FD-E0D7-B7C6-E15600204B09}"/>
              </a:ext>
            </a:extLst>
          </p:cNvPr>
          <p:cNvSpPr txBox="1"/>
          <p:nvPr/>
        </p:nvSpPr>
        <p:spPr>
          <a:xfrm>
            <a:off x="2622291" y="6234545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https://balsamiq.com/tutorials/articles/firstwireframe/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13436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7738920" y="2880968"/>
            <a:ext cx="3870062" cy="26300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043601" y="2869570"/>
            <a:ext cx="3470285" cy="20760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11848" y="2869570"/>
            <a:ext cx="3414441" cy="20760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HTML</a:t>
            </a:r>
            <a:endParaRPr dirty="0"/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4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95" name="Google Shape;9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714213" y="1174697"/>
            <a:ext cx="10515600" cy="107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s-PE" sz="2600" b="1" dirty="0">
                <a:latin typeface="Arial"/>
                <a:ea typeface="Arial"/>
                <a:cs typeface="Arial"/>
                <a:sym typeface="Arial"/>
              </a:rPr>
              <a:t>Sus siglas corresponden a:</a:t>
            </a:r>
            <a:endParaRPr sz="2600" b="1" dirty="0"/>
          </a:p>
        </p:txBody>
      </p:sp>
      <p:sp>
        <p:nvSpPr>
          <p:cNvPr id="98" name="Google Shape;98;p4"/>
          <p:cNvSpPr/>
          <p:nvPr/>
        </p:nvSpPr>
        <p:spPr>
          <a:xfrm>
            <a:off x="637472" y="2505360"/>
            <a:ext cx="2886654" cy="728419"/>
          </a:xfrm>
          <a:prstGeom prst="flowChartAlternateProcess">
            <a:avLst/>
          </a:prstGeom>
          <a:solidFill>
            <a:srgbClr val="00206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HyperText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(Hipertexto)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335419" y="2505361"/>
            <a:ext cx="2886653" cy="728421"/>
          </a:xfrm>
          <a:prstGeom prst="flowChartAlternateProcess">
            <a:avLst/>
          </a:prstGeom>
          <a:solidFill>
            <a:srgbClr val="00206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Markup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(Marca o etiqueta)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30623" y="2505358"/>
            <a:ext cx="2886653" cy="728421"/>
          </a:xfrm>
          <a:prstGeom prst="flowChartAlternateProcess">
            <a:avLst/>
          </a:prstGeom>
          <a:solidFill>
            <a:srgbClr val="002060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Languaje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(Lenguaje)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043602" y="3375986"/>
            <a:ext cx="347028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Texto que enlaza con otros contenidos, que pueden ser otro texto u otro archivo. 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11848" y="3375985"/>
            <a:ext cx="33379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Todas las páginas web están construidas en base a etiquetas.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830150" y="3311188"/>
            <a:ext cx="368759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 es un lenguaje, es decir, tiene sus normas, su estructura y una serie de convenciones para definir estructura y contenido de una web.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PE" dirty="0"/>
              <a:t>HTML</a:t>
            </a:r>
            <a:endParaRPr dirty="0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4741" y="5883431"/>
            <a:ext cx="2772337" cy="838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8"/>
          <p:cNvGrpSpPr/>
          <p:nvPr/>
        </p:nvGrpSpPr>
        <p:grpSpPr>
          <a:xfrm>
            <a:off x="254922" y="6013150"/>
            <a:ext cx="3591527" cy="780025"/>
            <a:chOff x="254922" y="6013150"/>
            <a:chExt cx="3591527" cy="780025"/>
          </a:xfrm>
        </p:grpSpPr>
        <p:pic>
          <p:nvPicPr>
            <p:cNvPr id="128" name="Google Shape;128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2" y="6266192"/>
              <a:ext cx="1923501" cy="371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60450" y="6013150"/>
              <a:ext cx="1385999" cy="78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6BB9B70-1E0C-F0B5-8F5E-AD4198B73F97}"/>
              </a:ext>
            </a:extLst>
          </p:cNvPr>
          <p:cNvGrpSpPr/>
          <p:nvPr/>
        </p:nvGrpSpPr>
        <p:grpSpPr>
          <a:xfrm>
            <a:off x="234161" y="1563003"/>
            <a:ext cx="6113622" cy="3731993"/>
            <a:chOff x="515863" y="1501188"/>
            <a:chExt cx="6820871" cy="3886673"/>
          </a:xfrm>
        </p:grpSpPr>
        <p:sp>
          <p:nvSpPr>
            <p:cNvPr id="124" name="Google Shape;124;p18"/>
            <p:cNvSpPr/>
            <p:nvPr/>
          </p:nvSpPr>
          <p:spPr>
            <a:xfrm>
              <a:off x="2839448" y="1570735"/>
              <a:ext cx="2013997" cy="52223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5265381" y="3521642"/>
              <a:ext cx="2013997" cy="522235"/>
            </a:xfrm>
            <a:prstGeom prst="roundRect">
              <a:avLst>
                <a:gd name="adj" fmla="val 16667"/>
              </a:avLst>
            </a:prstGeom>
            <a:solidFill>
              <a:srgbClr val="D4EFF9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5322737" y="3441392"/>
              <a:ext cx="2013997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14300" marR="0" lvl="0" indent="0" algn="just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s-PE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15863" y="3556961"/>
              <a:ext cx="2013997" cy="522235"/>
            </a:xfrm>
            <a:prstGeom prst="roundRect">
              <a:avLst>
                <a:gd name="adj" fmla="val 16667"/>
              </a:avLst>
            </a:prstGeom>
            <a:solidFill>
              <a:srgbClr val="D4EFF9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839450" y="4630046"/>
              <a:ext cx="2013997" cy="5222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 rot="10800000">
              <a:off x="3812434" y="2092970"/>
              <a:ext cx="0" cy="1121335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18"/>
            <p:cNvSpPr/>
            <p:nvPr/>
          </p:nvSpPr>
          <p:spPr>
            <a:xfrm>
              <a:off x="2839448" y="2260734"/>
              <a:ext cx="2013997" cy="52223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1F84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3047794" y="2180680"/>
              <a:ext cx="2013996" cy="537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4300" marR="0" lvl="0" indent="0" algn="just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ct val="69498"/>
                <a:buFont typeface="Arial"/>
                <a:buNone/>
                <a:tabLst/>
                <a:defRPr/>
              </a:pPr>
              <a:r>
                <a:rPr kumimoji="0" lang="es-PE" sz="24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Estándar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50150" y="3441393"/>
              <a:ext cx="2013997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14300" marR="0" lvl="0" indent="0" algn="just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s-PE" sz="24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 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2805436" y="4519931"/>
              <a:ext cx="2013997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14300" marR="0" lvl="0" indent="0" algn="just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s-PE" sz="2400" b="1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Página web</a:t>
              </a: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8"/>
            <p:cNvCxnSpPr/>
            <p:nvPr/>
          </p:nvCxnSpPr>
          <p:spPr>
            <a:xfrm>
              <a:off x="1236017" y="3214305"/>
              <a:ext cx="5070650" cy="1676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8"/>
            <p:cNvCxnSpPr/>
            <p:nvPr/>
          </p:nvCxnSpPr>
          <p:spPr>
            <a:xfrm rot="10800000">
              <a:off x="1236017" y="3214305"/>
              <a:ext cx="0" cy="342656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8"/>
            <p:cNvCxnSpPr/>
            <p:nvPr/>
          </p:nvCxnSpPr>
          <p:spPr>
            <a:xfrm rot="10800000">
              <a:off x="6295092" y="3209555"/>
              <a:ext cx="0" cy="312087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18"/>
            <p:cNvSpPr txBox="1"/>
            <p:nvPr/>
          </p:nvSpPr>
          <p:spPr>
            <a:xfrm>
              <a:off x="3812432" y="2828380"/>
              <a:ext cx="1506284" cy="3845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92A66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Que define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192A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 rot="10800000">
              <a:off x="1224442" y="4067621"/>
              <a:ext cx="0" cy="768037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6295092" y="4018451"/>
              <a:ext cx="0" cy="837393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1236017" y="4835658"/>
              <a:ext cx="1603431" cy="0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18"/>
            <p:cNvCxnSpPr/>
            <p:nvPr/>
          </p:nvCxnSpPr>
          <p:spPr>
            <a:xfrm rot="10800000">
              <a:off x="4853445" y="4855844"/>
              <a:ext cx="1453222" cy="0"/>
            </a:xfrm>
            <a:prstGeom prst="straightConnector1">
              <a:avLst/>
            </a:prstGeom>
            <a:noFill/>
            <a:ln w="9525" cap="flat" cmpd="sng">
              <a:solidFill>
                <a:srgbClr val="25B2E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18"/>
            <p:cNvSpPr txBox="1"/>
            <p:nvPr/>
          </p:nvSpPr>
          <p:spPr>
            <a:xfrm>
              <a:off x="2973602" y="1501188"/>
              <a:ext cx="1597307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1430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s-PE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460708C-F6D5-BDF2-67FD-4DD8B08E37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466" y="2145667"/>
            <a:ext cx="4870496" cy="2802117"/>
          </a:xfrm>
          <a:prstGeom prst="rect">
            <a:avLst/>
          </a:prstGeom>
        </p:spPr>
      </p:pic>
      <p:sp>
        <p:nvSpPr>
          <p:cNvPr id="6" name="Google Shape;111;p8">
            <a:extLst>
              <a:ext uri="{FF2B5EF4-FFF2-40B4-BE49-F238E27FC236}">
                <a16:creationId xmlns:a16="http://schemas.microsoft.com/office/drawing/2014/main" id="{11E27D1A-8B37-F118-1431-0DDC27019851}"/>
              </a:ext>
            </a:extLst>
          </p:cNvPr>
          <p:cNvSpPr/>
          <p:nvPr/>
        </p:nvSpPr>
        <p:spPr>
          <a:xfrm>
            <a:off x="6683695" y="1767332"/>
            <a:ext cx="5117974" cy="347143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3;p8">
            <a:extLst>
              <a:ext uri="{FF2B5EF4-FFF2-40B4-BE49-F238E27FC236}">
                <a16:creationId xmlns:a16="http://schemas.microsoft.com/office/drawing/2014/main" id="{A7DB9BB4-2192-C4F4-132C-7CDCB86CAC50}"/>
              </a:ext>
            </a:extLst>
          </p:cNvPr>
          <p:cNvSpPr txBox="1"/>
          <p:nvPr/>
        </p:nvSpPr>
        <p:spPr>
          <a:xfrm>
            <a:off x="7406995" y="5326119"/>
            <a:ext cx="36713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Recuperado de openwebinars.net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A5A1-1E84-4F2F-5998-79AFA30A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Arial"/>
                <a:ea typeface="Arial"/>
                <a:cs typeface="Arial"/>
                <a:sym typeface="Arial"/>
              </a:rPr>
              <a:t>HTML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81AD8-82D2-ED17-BF91-ECB2FDC1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3625"/>
            <a:ext cx="10515600" cy="739373"/>
          </a:xfrm>
        </p:spPr>
        <p:txBody>
          <a:bodyPr/>
          <a:lstStyle/>
          <a:p>
            <a:r>
              <a:rPr lang="es-PE" sz="2600" b="1" dirty="0">
                <a:latin typeface="Arial"/>
                <a:cs typeface="Arial"/>
                <a:sym typeface="Arial"/>
              </a:rPr>
              <a:t>Entre sus características podemos mencionar: </a:t>
            </a:r>
          </a:p>
          <a:p>
            <a:pPr marL="114300" indent="0">
              <a:buNone/>
            </a:pPr>
            <a:endParaRPr lang="es-PE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DA6F26B-400E-608D-7E62-0A196F702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0994"/>
              </p:ext>
            </p:extLst>
          </p:nvPr>
        </p:nvGraphicFramePr>
        <p:xfrm>
          <a:off x="1769445" y="1990724"/>
          <a:ext cx="9074150" cy="398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364754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lantilla-certus ppt">
  <a:themeElements>
    <a:clrScheme name="Certus">
      <a:dk1>
        <a:srgbClr val="000000"/>
      </a:dk1>
      <a:lt1>
        <a:srgbClr val="FFFFFF"/>
      </a:lt1>
      <a:dk2>
        <a:srgbClr val="192A66"/>
      </a:dk2>
      <a:lt2>
        <a:srgbClr val="E7E6E6"/>
      </a:lt2>
      <a:accent1>
        <a:srgbClr val="2BB5E4"/>
      </a:accent1>
      <a:accent2>
        <a:srgbClr val="EE196B"/>
      </a:accent2>
      <a:accent3>
        <a:srgbClr val="9F07AA"/>
      </a:accent3>
      <a:accent4>
        <a:srgbClr val="00C3CF"/>
      </a:accent4>
      <a:accent5>
        <a:srgbClr val="4472C4"/>
      </a:accent5>
      <a:accent6>
        <a:srgbClr val="70AD47"/>
      </a:accent6>
      <a:hlink>
        <a:srgbClr val="0563C1"/>
      </a:hlink>
      <a:folHlink>
        <a:srgbClr val="EFF5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849</Words>
  <Application>Microsoft Office PowerPoint</Application>
  <PresentationFormat>Panorámica</PresentationFormat>
  <Paragraphs>121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plantilla-certus ppt</vt:lpstr>
      <vt:lpstr>1_plantilla-certus ppt</vt:lpstr>
      <vt:lpstr>Taller de ejercicios</vt:lpstr>
      <vt:lpstr>Resultado de aprendizaje</vt:lpstr>
      <vt:lpstr>Contenidos o temas</vt:lpstr>
      <vt:lpstr>Wireframes</vt:lpstr>
      <vt:lpstr>Wireframes</vt:lpstr>
      <vt:lpstr>Wireframes</vt:lpstr>
      <vt:lpstr>HTML</vt:lpstr>
      <vt:lpstr>HTML</vt:lpstr>
      <vt:lpstr>HTML</vt:lpstr>
      <vt:lpstr>HTML</vt:lpstr>
      <vt:lpstr>Etiquetas HTML</vt:lpstr>
      <vt:lpstr>Etiquetas HTML</vt:lpstr>
      <vt:lpstr>Etiquetas HTML</vt:lpstr>
      <vt:lpstr>Caso o reto a resolver</vt:lpstr>
      <vt:lpstr>Recurso del caso</vt:lpstr>
      <vt:lpstr>Indicaciones para realizar la actividad</vt:lpstr>
      <vt:lpstr>Indicaciones para realizar la actividad</vt:lpstr>
      <vt:lpstr>Presentación y sustentación de equipos</vt:lpstr>
      <vt:lpstr>Ideas clave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Mookup y HTML Básico</dc:title>
  <dc:creator>Microsoft Office User</dc:creator>
  <cp:lastModifiedBy>Katherine J. Huertas Maza</cp:lastModifiedBy>
  <cp:revision>49</cp:revision>
  <dcterms:created xsi:type="dcterms:W3CDTF">2019-11-19T20:06:01Z</dcterms:created>
  <dcterms:modified xsi:type="dcterms:W3CDTF">2022-10-03T03:41:07Z</dcterms:modified>
</cp:coreProperties>
</file>