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1AC053-3FE2-4E3E-A8C7-5340AA303415}" v="17" dt="2024-03-12T02:16:51.656"/>
    <p1510:client id="{C2F27275-6E5B-4D99-A743-E71AB1D94640}" v="81" dt="2024-03-12T04:45:04.080"/>
    <p1510:client id="{FE5222C3-E1F1-45C5-ABDC-7F00504A7FBB}" v="56" dt="2024-03-12T04:02:30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tableStyles" Target="tableStyles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heme" Target="theme/theme1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viewProps" Target="viewProps.xml" Id="rId11" /><Relationship Type="http://schemas.openxmlformats.org/officeDocument/2006/relationships/slide" Target="slides/slide4.xml" Id="rId5" /><Relationship Type="http://schemas.microsoft.com/office/2015/10/relationships/revisionInfo" Target="revisionInfo.xml" Id="rId15" /><Relationship Type="http://schemas.openxmlformats.org/officeDocument/2006/relationships/presProps" Target="presProps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7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2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8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42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57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88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79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5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5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24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5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3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7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3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8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073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750D7-24A8-49FA-A959-E247A4E35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4400" b="1" dirty="0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Calibri"/>
                <a:cs typeface="Calibri"/>
              </a:rPr>
              <a:t>Control de Dispositivos Remotos utilizando MQTT</a:t>
            </a:r>
            <a:endParaRPr lang="es-MX" sz="4400" dirty="0">
              <a:solidFill>
                <a:schemeClr val="tx1"/>
              </a:solidFill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Calibri"/>
              <a:cs typeface="Calibri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2436C3-4762-4542-9B41-D8B4CC95F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595" y="4955117"/>
            <a:ext cx="3744389" cy="1905000"/>
          </a:xfrm>
        </p:spPr>
        <p:txBody>
          <a:bodyPr/>
          <a:lstStyle/>
          <a:p>
            <a:pPr algn="just"/>
            <a:r>
              <a:rPr lang="es-MX" sz="1800" b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Luis </a:t>
            </a:r>
            <a:r>
              <a:rPr lang="es-MX" sz="1800" b="1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Angel</a:t>
            </a:r>
            <a:r>
              <a:rPr lang="es-MX" sz="1800" b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s-MX" sz="1800" b="1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Martinez</a:t>
            </a:r>
            <a:r>
              <a:rPr lang="es-MX" sz="1800" b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 Vargas</a:t>
            </a:r>
            <a:endParaRPr lang="es-MX" sz="1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cs typeface="Calibri"/>
            </a:endParaRPr>
          </a:p>
          <a:p>
            <a:pPr algn="just"/>
            <a:r>
              <a:rPr lang="es-MX" sz="18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Juan Pablo Chuc Herrera</a:t>
            </a:r>
            <a:endParaRPr lang="es-MX" sz="1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cs typeface="Calibri"/>
            </a:endParaRPr>
          </a:p>
          <a:p>
            <a:pPr algn="just"/>
            <a:r>
              <a:rPr lang="es-MX" sz="18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Diego Angulo </a:t>
            </a:r>
            <a:r>
              <a:rPr lang="es-MX" sz="1800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Marzuca</a:t>
            </a:r>
            <a:endParaRPr lang="es-MX" sz="1800" dirty="0" err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cs typeface="Calibri"/>
            </a:endParaRPr>
          </a:p>
          <a:p>
            <a:pPr algn="just"/>
            <a:r>
              <a:rPr lang="es-MX" sz="1800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Iron</a:t>
            </a:r>
            <a:r>
              <a:rPr lang="es-MX" sz="18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s-MX" sz="1800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Nathanael</a:t>
            </a:r>
            <a:r>
              <a:rPr lang="es-MX" sz="18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s-MX" sz="1800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Angeles</a:t>
            </a:r>
            <a:r>
              <a:rPr lang="es-MX" sz="18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 </a:t>
            </a:r>
            <a:r>
              <a:rPr lang="es-MX" sz="1800" b="1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Fortier</a:t>
            </a:r>
            <a:endParaRPr lang="es-MX" sz="1800" dirty="0" err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cs typeface="Calibri"/>
            </a:endParaRPr>
          </a:p>
          <a:p>
            <a:pPr algn="just"/>
            <a:endParaRPr lang="es-MX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057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E7340-23A4-6D52-BA1A-08D70B0B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Introduccion</a:t>
            </a:r>
            <a:endParaRPr lang="en-US" dirty="0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AD3550-3DA6-7CB7-2B3A-D4E33317A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FFFFFF"/>
              </a:buClr>
              <a:buNone/>
            </a:pPr>
            <a:r>
              <a:rPr lang="es-MX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"En esta práctica de Ingeniería en Desarrollo de Software, exploramos el fascinante mundo del Internet de las Cosas (</a:t>
            </a:r>
            <a:r>
              <a:rPr lang="es-MX" sz="14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IoT</a:t>
            </a:r>
            <a:r>
              <a:rPr lang="es-MX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), centrándonos en el control remoto de dispositivos mediante el protocolo MQTT. MQTT, conocido por su ligereza, es ampliamente utilizado en aplicaciones </a:t>
            </a:r>
            <a:r>
              <a:rPr lang="es-MX" sz="14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IoT</a:t>
            </a:r>
            <a:r>
              <a:rPr lang="es-MX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para la comunicación entre dispositivos. Nuestro objetivo principal es implementar un sistema de control remoto simple que permita encender y apagar dispositivos desde cualquier lugar con conexión a Internet. Además, ampliamos nuestro conocimiento desarrollando un sistema de monitoreo de temperatura durante 3 días consecutivos, enviando los datos a </a:t>
            </a:r>
            <a:r>
              <a:rPr lang="es-MX" sz="14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ThingSpeak</a:t>
            </a:r>
            <a:r>
              <a:rPr lang="es-MX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para su análisis.</a:t>
            </a:r>
            <a:endParaRPr lang="es-MX" sz="14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926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C981-8EF2-140B-54B2-F76F6562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FFFFFF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Los objetivos de la practica son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3E87-1540-9BF4-15A3-EEB1D360B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Implementar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un </a:t>
            </a:r>
            <a:r>
              <a:rPr lang="en-US" sz="14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sistema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IoT que </a:t>
            </a:r>
            <a:r>
              <a:rPr lang="en-US" sz="14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permita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el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control </a:t>
            </a:r>
            <a:r>
              <a:rPr lang="en-US" sz="14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remoto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de un </a:t>
            </a:r>
            <a:r>
              <a:rPr lang="en-US" sz="14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dispositivo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utilizando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el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protocolo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MQTT.</a:t>
            </a:r>
            <a:endParaRPr lang="en-US" sz="1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sz="14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Familiarizarse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con la </a:t>
            </a:r>
            <a:r>
              <a:rPr lang="en-US" sz="14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configuración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de un </a:t>
            </a:r>
            <a:r>
              <a:rPr lang="en-US" sz="14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servidor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MQTT y la </a:t>
            </a:r>
            <a:r>
              <a:rPr lang="en-US" sz="14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publicación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/</a:t>
            </a:r>
            <a:r>
              <a:rPr lang="en-US" sz="14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suscripción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de </a:t>
            </a:r>
            <a:r>
              <a:rPr lang="en-US" sz="14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mensajes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.</a:t>
            </a:r>
            <a:endParaRPr lang="en-US" sz="14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sz="14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Explorar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el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concepto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de control </a:t>
            </a:r>
            <a:r>
              <a:rPr lang="en-US" sz="14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remoto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en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el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contexto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del Internet de las </a:t>
            </a:r>
            <a:r>
              <a:rPr lang="en-US" sz="14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Cosas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.</a:t>
            </a:r>
            <a:endParaRPr lang="en-US" sz="14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sz="14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Desarrollar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un </a:t>
            </a:r>
            <a:r>
              <a:rPr lang="en-US" sz="14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sistema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de </a:t>
            </a:r>
            <a:r>
              <a:rPr lang="en-US" sz="14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monitoreo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de </a:t>
            </a:r>
            <a:r>
              <a:rPr lang="en-US" sz="14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temperatura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utilizando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dispositivos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IoT.</a:t>
            </a:r>
            <a:endParaRPr lang="en-US" sz="1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sz="14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Recopilar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datos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de </a:t>
            </a:r>
            <a:r>
              <a:rPr lang="en-US" sz="14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temperatura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durante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3 días </a:t>
            </a:r>
            <a:r>
              <a:rPr lang="en-US" sz="14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consecutivos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.</a:t>
            </a:r>
            <a:endParaRPr lang="en-US" sz="1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sz="14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Enviar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los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datos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recopilados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a </a:t>
            </a:r>
            <a:r>
              <a:rPr lang="en-US" sz="14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ThingSpeak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para </a:t>
            </a:r>
            <a:r>
              <a:rPr lang="en-US" sz="14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su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visualización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y </a:t>
            </a:r>
            <a:r>
              <a:rPr lang="en-US" sz="14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análisis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utilizando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un script </a:t>
            </a:r>
            <a:r>
              <a:rPr lang="en-US" sz="14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en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MATLAB.</a:t>
            </a:r>
            <a:endParaRPr lang="en-US" sz="1400"/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631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4C96-1BDC-CE56-A21A-E64A0C341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>
                <a:solidFill>
                  <a:srgbClr val="FFFFFF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Materiales necesarios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F909B-2890-7628-8222-287A5235B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sz="16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Placa de desarrollo compatible con MQTT.</a:t>
            </a:r>
            <a:endParaRPr lang="en-US" sz="16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algn="just">
              <a:buClr>
                <a:srgbClr val="FFFFFF"/>
              </a:buClr>
            </a:pPr>
            <a:r>
              <a:rPr lang="es-MX" sz="16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Sensor de temperatura.</a:t>
            </a:r>
            <a:endParaRPr lang="en-US" sz="16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algn="just">
              <a:buClr>
                <a:srgbClr val="FFFFFF"/>
              </a:buClr>
            </a:pPr>
            <a:r>
              <a:rPr lang="es-MX" sz="16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Cables de conexión.</a:t>
            </a:r>
            <a:endParaRPr lang="en-US" sz="16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algn="just">
              <a:buClr>
                <a:srgbClr val="FFFFFF"/>
              </a:buClr>
            </a:pPr>
            <a:r>
              <a:rPr lang="es-MX" sz="16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Placa de prototipado.</a:t>
            </a:r>
            <a:endParaRPr lang="en-US" sz="16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algn="just">
              <a:buClr>
                <a:srgbClr val="FFFFFF"/>
              </a:buClr>
            </a:pPr>
            <a:r>
              <a:rPr lang="es-MX" sz="16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Conexión a Internet.</a:t>
            </a:r>
            <a:endParaRPr lang="en-US" sz="16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186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ADE8-586F-F955-EDA2-130E7CF4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>
                <a:solidFill>
                  <a:srgbClr val="FFFFFF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Pasos a realizar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1AA73-B304-7D4D-D634-6D9C6FDCC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Paso 1: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Configuración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del Broker MQTT</a:t>
            </a:r>
            <a:endParaRPr lang="en-US" sz="1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Clr>
                <a:srgbClr val="FFFFFF"/>
              </a:buClr>
            </a:pP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Descripción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: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Configurar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un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servidor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MQTT (broker),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ya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sea local o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en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la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nube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.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Asegurarse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de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tener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la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dirección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del broker,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el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puerto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y las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credenciales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necesarias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para la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conexión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.</a:t>
            </a:r>
            <a:endParaRPr lang="en-US" sz="1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Paso 2: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Conexión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del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Dispositivo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a la Placa de Desarrollo</a:t>
            </a:r>
            <a:endParaRPr lang="en-US" sz="1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Clr>
                <a:srgbClr val="FFFFFF"/>
              </a:buClr>
            </a:pP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Descripción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: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Conectar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el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dispositivo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que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deseas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controlar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a la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placa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de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desarrollo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siguiendo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las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especificaciones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del datasheet.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Asegurarse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de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tener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las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conexiones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necesarias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para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el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control del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dispositivo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(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por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ejemplo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,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conexión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GPIO para un LED).</a:t>
            </a:r>
            <a:endParaRPr lang="en-US" sz="1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Paso 3: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Programación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de la Placa de Desarrollo</a:t>
            </a:r>
            <a:endParaRPr lang="en-US" sz="1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Clr>
                <a:srgbClr val="FFFFFF"/>
              </a:buClr>
            </a:pP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Descripción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: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Escribir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un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programa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en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el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IDE de la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placa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de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desarrollo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para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configurar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la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conexión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MQTT con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el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broker.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Implementar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la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lógica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para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controlar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el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dispositivo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remoto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(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encendido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/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apagado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)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mediante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mensajes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MQTT.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Asegurarse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de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manejar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adecuadamente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los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mensajes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recibidos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y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enviar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las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respuestas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correspondientes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al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estado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del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dispositivo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.</a:t>
            </a:r>
            <a:endParaRPr lang="en-US" sz="1400" dirty="0"/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329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F874-991C-14B1-8856-114B479B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Pasos a realizar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538F8-6A29-AE17-107E-B90B3DD68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Paso 4: Carga del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Programa</a:t>
            </a:r>
            <a:endParaRPr lang="en-US" sz="1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Clr>
                <a:srgbClr val="FFFFFF"/>
              </a:buClr>
            </a:pP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Descripción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: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Cargar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el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programa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en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la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placa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de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desarrollo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y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verificar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que la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conexión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a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ThingSpeak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se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establezca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correctamente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.</a:t>
            </a:r>
            <a:endParaRPr lang="en-US" sz="1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Paso 5: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Recopilación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de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Datos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de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Temperatura</a:t>
            </a:r>
            <a:endParaRPr lang="en-US" sz="1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Clr>
                <a:srgbClr val="FFFFFF"/>
              </a:buClr>
            </a:pP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Descripción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: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Conectar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el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sensor de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temperatura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a la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placa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de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desarrollo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según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las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especificaciones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del datasheet.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Dejar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funcionando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el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sistema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de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monitoreo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durante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3 días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consecutivos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para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recopilar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datos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de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temperatura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.</a:t>
            </a:r>
            <a:endParaRPr lang="en-US" sz="1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Paso 6: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Análisis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de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Datos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en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ThingSpeak</a:t>
            </a:r>
            <a:endParaRPr lang="en-US" sz="1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Clr>
                <a:srgbClr val="FFFFFF"/>
              </a:buClr>
            </a:pP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Descripción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: Acceder al canal de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ThingSpeak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y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verificar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que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los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datos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de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temperatura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se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estén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actualizando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durante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el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período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de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monitoreo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.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Utilizar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un script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en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MATLAB para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analizar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los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datos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recopilados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y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obtener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información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relevante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sobre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las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tendencias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de </a:t>
            </a:r>
            <a:r>
              <a:rPr lang="en-US" sz="14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temperatura</a:t>
            </a:r>
            <a:r>
              <a:rPr lang="en-US" sz="14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1563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90B5-979C-AA7F-5B47-F2CE56A9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resultados</a:t>
            </a:r>
            <a:endParaRPr lang="en-US" dirty="0" err="1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EB378B-72E7-D325-B4FC-4C8F167D5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7853" y="2666999"/>
            <a:ext cx="5293117" cy="3124201"/>
          </a:xfrm>
        </p:spPr>
      </p:pic>
    </p:spTree>
    <p:extLst>
      <p:ext uri="{BB962C8B-B14F-4D97-AF65-F5344CB8AC3E}">
        <p14:creationId xmlns:p14="http://schemas.microsoft.com/office/powerpoint/2010/main" val="11274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6E59-A290-1E7F-EBAE-0A6B94CC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conclusion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4916C-67BB-6B77-C873-155ED0D7C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s-MX" sz="2400" b="1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algn="just">
              <a:buClr>
                <a:srgbClr val="FFFFFF"/>
              </a:buClr>
            </a:pPr>
            <a:r>
              <a:rPr lang="es-MX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Mediante este proyecto de monitoreo de temperatura con dispositivos </a:t>
            </a:r>
            <a:r>
              <a:rPr lang="es-MX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IoT</a:t>
            </a:r>
            <a:r>
              <a:rPr lang="es-MX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 y control remoto utilizando MQTT, hemos ampliado nuestra comprensión sobre cómo los dispositivos pueden utilizarse para recopilar datos ambientales de manera efectiva y controlar dispositivos remotamente. Esta práctica proporciona una base sólida para futuros proyectos y exploraciones en el campo del Internet de las Cosas.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algn="just">
              <a:buClr>
                <a:srgbClr val="FFFFFF"/>
              </a:buClr>
            </a:pPr>
            <a:endParaRPr lang="en-US" sz="11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6801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Mesh</vt:lpstr>
      <vt:lpstr>Control de Dispositivos Remotos utilizando MQTT</vt:lpstr>
      <vt:lpstr>Introduccion</vt:lpstr>
      <vt:lpstr>Los objetivos de la practica son</vt:lpstr>
      <vt:lpstr>Materiales necesarios</vt:lpstr>
      <vt:lpstr>Pasos a realizar</vt:lpstr>
      <vt:lpstr>Pasos a realizar</vt:lpstr>
      <vt:lpstr>resultados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68</cp:revision>
  <dcterms:created xsi:type="dcterms:W3CDTF">2024-03-12T02:13:54Z</dcterms:created>
  <dcterms:modified xsi:type="dcterms:W3CDTF">2024-03-12T04:45:04Z</dcterms:modified>
</cp:coreProperties>
</file>