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267" r:id="rId2"/>
    <p:sldId id="338" r:id="rId3"/>
    <p:sldId id="335" r:id="rId4"/>
    <p:sldId id="337" r:id="rId5"/>
    <p:sldId id="260" r:id="rId6"/>
    <p:sldId id="261" r:id="rId7"/>
    <p:sldId id="262" r:id="rId8"/>
    <p:sldId id="263" r:id="rId9"/>
    <p:sldId id="369" r:id="rId10"/>
    <p:sldId id="370" r:id="rId11"/>
    <p:sldId id="372" r:id="rId12"/>
    <p:sldId id="373" r:id="rId13"/>
    <p:sldId id="306" r:id="rId14"/>
    <p:sldId id="308" r:id="rId15"/>
    <p:sldId id="309" r:id="rId16"/>
    <p:sldId id="310" r:id="rId17"/>
    <p:sldId id="342" r:id="rId18"/>
    <p:sldId id="341" r:id="rId19"/>
    <p:sldId id="277" r:id="rId20"/>
    <p:sldId id="339" r:id="rId21"/>
    <p:sldId id="340" r:id="rId22"/>
    <p:sldId id="347" r:id="rId23"/>
    <p:sldId id="343" r:id="rId24"/>
    <p:sldId id="346" r:id="rId25"/>
    <p:sldId id="344" r:id="rId26"/>
    <p:sldId id="345" r:id="rId27"/>
    <p:sldId id="288" r:id="rId28"/>
    <p:sldId id="289" r:id="rId29"/>
    <p:sldId id="291" r:id="rId30"/>
    <p:sldId id="316" r:id="rId31"/>
    <p:sldId id="360" r:id="rId32"/>
    <p:sldId id="348" r:id="rId33"/>
    <p:sldId id="368" r:id="rId34"/>
    <p:sldId id="355" r:id="rId35"/>
    <p:sldId id="349" r:id="rId36"/>
    <p:sldId id="363" r:id="rId37"/>
    <p:sldId id="356" r:id="rId38"/>
    <p:sldId id="350" r:id="rId39"/>
    <p:sldId id="364" r:id="rId40"/>
    <p:sldId id="357" r:id="rId41"/>
    <p:sldId id="351" r:id="rId42"/>
    <p:sldId id="365" r:id="rId43"/>
    <p:sldId id="352" r:id="rId44"/>
    <p:sldId id="362" r:id="rId45"/>
    <p:sldId id="366" r:id="rId46"/>
    <p:sldId id="354" r:id="rId47"/>
    <p:sldId id="36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 varScale="1">
        <p:scale>
          <a:sx n="64" d="100"/>
          <a:sy n="64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F85B6-8796-41CB-9851-F744AA351ACC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E4FE4-A31A-4111-81D0-19ED2DE8F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23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67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67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63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18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38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E4FE4-A31A-4111-81D0-19ED2DE8FC4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38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E4FE4-A31A-4111-81D0-19ED2DE8FC4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58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7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26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1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48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07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25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67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5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1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6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55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9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86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CBA5-1927-404E-A45E-968CD2DA0259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43745C-4034-4B7F-A8F7-80C5F79F4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images.google.com.br/imgres?imgurl=http://3.bp.blogspot.com/_aEF5muXOhMg/R7i3Kx15qWI/AAAAAAAAALQ/jpKWEXegrDg/s400/uni%C3%A3o_conjunto_x_y.png&amp;imgrefurl=http://tscvalentin.blogspot.com/feeds/posts/default&amp;usg=__4JYOYTNjwNQ4LTEYa7Vi4ZYS0Ts=&amp;h=265&amp;w=400&amp;sz=32&amp;hl=pt-BR&amp;start=4&amp;sig2=EmclVfSL23aoaVDBIRaTyA&amp;um=1&amp;tbnid=ODfVO9zSErIibM:&amp;tbnh=82&amp;tbnw=124&amp;prev=/images?q%3DINTERSEC%C3%87%C3%83O%2Bvazia%2Bconjuntos%2Bdisjuntos%26hl%3Dpt-BR%26um%3D1&amp;ei=ypXDSuq0LYawMJ-txbo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Teoria dos Conjuntos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Disciplina: Matemática Discreta</a:t>
            </a:r>
          </a:p>
          <a:p>
            <a:pPr rtl="0"/>
            <a:r>
              <a:rPr lang="pt-BR" dirty="0"/>
              <a:t>Profa. Deise </a:t>
            </a:r>
            <a:r>
              <a:rPr lang="pt-BR" dirty="0" err="1"/>
              <a:t>Deolindo</a:t>
            </a:r>
            <a:r>
              <a:rPr lang="pt-BR" dirty="0"/>
              <a:t> Silva</a:t>
            </a:r>
          </a:p>
        </p:txBody>
      </p:sp>
    </p:spTree>
    <p:extLst>
      <p:ext uri="{BB962C8B-B14F-4D97-AF65-F5344CB8AC3E}">
        <p14:creationId xmlns:p14="http://schemas.microsoft.com/office/powerpoint/2010/main" val="326797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6609AB3-2E64-4DDF-9728-97BC051DE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" t="12182" r="16646" b="14983"/>
          <a:stretch/>
        </p:blipFill>
        <p:spPr>
          <a:xfrm>
            <a:off x="9933" y="1124744"/>
            <a:ext cx="7154355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6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ACF77F-D77F-4E09-9571-50227B599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8" t="33192" r="38975" b="34593"/>
          <a:stretch/>
        </p:blipFill>
        <p:spPr>
          <a:xfrm>
            <a:off x="395536" y="0"/>
            <a:ext cx="7548314" cy="59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9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5A75AE-99D1-4BE2-9217-507352131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16384" r="29525" b="13583"/>
          <a:stretch/>
        </p:blipFill>
        <p:spPr>
          <a:xfrm>
            <a:off x="107504" y="0"/>
            <a:ext cx="903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Conjuntos das partes </a:t>
            </a:r>
          </a:p>
        </p:txBody>
      </p:sp>
    </p:spTree>
    <p:extLst>
      <p:ext uri="{BB962C8B-B14F-4D97-AF65-F5344CB8AC3E}">
        <p14:creationId xmlns:p14="http://schemas.microsoft.com/office/powerpoint/2010/main" val="101088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das partes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930400"/>
            <a:ext cx="7418785" cy="4110963"/>
          </a:xfrm>
        </p:spPr>
        <p:txBody>
          <a:bodyPr>
            <a:normAutofit/>
          </a:bodyPr>
          <a:lstStyle/>
          <a:p>
            <a:r>
              <a:rPr lang="pt-BR" sz="2400" dirty="0"/>
              <a:t>Ex.:</a:t>
            </a:r>
          </a:p>
          <a:p>
            <a:r>
              <a:rPr lang="pt-BR" sz="2400" dirty="0"/>
              <a:t>A={a}</a:t>
            </a:r>
          </a:p>
          <a:p>
            <a:r>
              <a:rPr lang="pt-BR" sz="2400" dirty="0"/>
              <a:t>P(A)= {∅ ,{a}} =&gt; n(P(A))=2</a:t>
            </a:r>
          </a:p>
          <a:p>
            <a:endParaRPr lang="pt-BR" sz="2400" dirty="0"/>
          </a:p>
          <a:p>
            <a:r>
              <a:rPr lang="pt-BR" sz="2400" dirty="0"/>
              <a:t>B={1,2,3}</a:t>
            </a:r>
          </a:p>
          <a:p>
            <a:r>
              <a:rPr lang="pt-BR" sz="2400" dirty="0"/>
              <a:t>P(B)={∅ ,{1},{2},{3},{1,2},{1,3},{2,3},{1,2,3}}</a:t>
            </a:r>
          </a:p>
          <a:p>
            <a:r>
              <a:rPr lang="pt-BR" sz="2400" dirty="0"/>
              <a:t>N(P(B))= 8</a:t>
            </a:r>
          </a:p>
        </p:txBody>
      </p:sp>
    </p:spTree>
    <p:extLst>
      <p:ext uri="{BB962C8B-B14F-4D97-AF65-F5344CB8AC3E}">
        <p14:creationId xmlns:p14="http://schemas.microsoft.com/office/powerpoint/2010/main" val="290256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46954"/>
            <a:ext cx="7467600" cy="1143000"/>
          </a:xfrm>
        </p:spPr>
        <p:txBody>
          <a:bodyPr>
            <a:normAutofit/>
          </a:bodyPr>
          <a:lstStyle/>
          <a:p>
            <a:r>
              <a:rPr lang="pt-BR" dirty="0"/>
              <a:t>A={1,2,3,4}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484784"/>
            <a:ext cx="7058745" cy="4556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n(A) = 2⁴ = 16 elementos</a:t>
            </a:r>
          </a:p>
          <a:p>
            <a:pPr marL="0" indent="0">
              <a:buNone/>
            </a:pPr>
            <a:r>
              <a:rPr lang="pt-BR" sz="2400" dirty="0"/>
              <a:t>A={</a:t>
            </a:r>
          </a:p>
          <a:p>
            <a:pPr marL="0" indent="0">
              <a:buNone/>
            </a:pPr>
            <a:r>
              <a:rPr lang="pt-BR" sz="2400" dirty="0"/>
              <a:t>	ᴓ</a:t>
            </a:r>
          </a:p>
          <a:p>
            <a:pPr marL="0" indent="0">
              <a:buNone/>
            </a:pPr>
            <a:r>
              <a:rPr lang="pt-BR" sz="2400" dirty="0"/>
              <a:t>	{1}, {2}, {3}, {4}</a:t>
            </a:r>
          </a:p>
          <a:p>
            <a:pPr marL="0" indent="0">
              <a:buNone/>
            </a:pPr>
            <a:r>
              <a:rPr lang="pt-BR" sz="2400" dirty="0"/>
              <a:t>	{1,2},         {1,3},{1,4}</a:t>
            </a:r>
          </a:p>
          <a:p>
            <a:pPr marL="0" indent="0">
              <a:buNone/>
            </a:pPr>
            <a:r>
              <a:rPr lang="pt-BR" sz="2400" dirty="0"/>
              <a:t>	         {2,3},         {2,4}</a:t>
            </a:r>
          </a:p>
          <a:p>
            <a:pPr marL="0" indent="0">
              <a:buNone/>
            </a:pPr>
            <a:r>
              <a:rPr lang="pt-BR" sz="2400" dirty="0"/>
              <a:t>	                            {3,4}</a:t>
            </a:r>
          </a:p>
          <a:p>
            <a:pPr marL="0" indent="0">
              <a:buNone/>
            </a:pPr>
            <a:r>
              <a:rPr lang="pt-BR" sz="2400" dirty="0"/>
              <a:t>	{1,2,3},{1,2,4},{1,3,4},{2,3,4}</a:t>
            </a:r>
          </a:p>
          <a:p>
            <a:pPr marL="0" indent="0">
              <a:buNone/>
            </a:pPr>
            <a:r>
              <a:rPr lang="pt-BR" sz="2400" dirty="0"/>
              <a:t>	{1,2,3,4}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1663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4989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5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908720"/>
            <a:ext cx="6347713" cy="1320800"/>
          </a:xfrm>
        </p:spPr>
        <p:txBody>
          <a:bodyPr>
            <a:normAutofit/>
          </a:bodyPr>
          <a:lstStyle/>
          <a:p>
            <a:r>
              <a:rPr lang="pt-BR" sz="1800" dirty="0"/>
              <a:t>N(A) = 2</a:t>
            </a:r>
            <a:r>
              <a:rPr lang="pt-BR" sz="1800" b="1" baseline="30000" dirty="0"/>
              <a:t>5 </a:t>
            </a:r>
            <a:r>
              <a:rPr lang="pt-BR" sz="1800" dirty="0"/>
              <a:t>= 32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412776"/>
            <a:ext cx="7490793" cy="51845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6400" dirty="0"/>
              <a:t>A={ᴓ</a:t>
            </a:r>
          </a:p>
          <a:p>
            <a:pPr marL="0" indent="0">
              <a:buNone/>
            </a:pPr>
            <a:r>
              <a:rPr lang="pt-BR" sz="6400" dirty="0"/>
              <a:t>	{1}, {2}, {3}, {4}, {5}</a:t>
            </a:r>
          </a:p>
          <a:p>
            <a:pPr marL="0" indent="0">
              <a:buNone/>
            </a:pPr>
            <a:r>
              <a:rPr lang="pt-BR" sz="6400" dirty="0"/>
              <a:t>	{1,2}, {1,3}, {1,4}, {1,5}</a:t>
            </a:r>
          </a:p>
          <a:p>
            <a:pPr marL="0" indent="0">
              <a:buNone/>
            </a:pPr>
            <a:r>
              <a:rPr lang="pt-BR" sz="6400" dirty="0"/>
              <a:t>	           {2,3}, {2,4}, {2,5}</a:t>
            </a:r>
          </a:p>
          <a:p>
            <a:pPr marL="0" indent="0">
              <a:buNone/>
            </a:pPr>
            <a:r>
              <a:rPr lang="pt-BR" sz="6400" dirty="0"/>
              <a:t>	                      {3,4}, {3,5}</a:t>
            </a:r>
          </a:p>
          <a:p>
            <a:pPr marL="0" indent="0">
              <a:buNone/>
            </a:pPr>
            <a:r>
              <a:rPr lang="pt-BR" sz="6400" dirty="0"/>
              <a:t>	                                 {4,5}</a:t>
            </a:r>
          </a:p>
          <a:p>
            <a:pPr marL="0" indent="0">
              <a:buNone/>
            </a:pPr>
            <a:r>
              <a:rPr lang="pt-BR" sz="6400" dirty="0"/>
              <a:t>	{1,2,3}, {1,2,4}, {1,2,5}</a:t>
            </a:r>
          </a:p>
          <a:p>
            <a:pPr marL="0" indent="0">
              <a:buNone/>
            </a:pPr>
            <a:r>
              <a:rPr lang="pt-BR" sz="6400" dirty="0"/>
              <a:t>	{1,3,4}, {1,3,5}</a:t>
            </a:r>
          </a:p>
          <a:p>
            <a:pPr marL="0" indent="0">
              <a:buNone/>
            </a:pPr>
            <a:r>
              <a:rPr lang="pt-BR" sz="6400" dirty="0"/>
              <a:t>	{1,4,5}</a:t>
            </a:r>
          </a:p>
          <a:p>
            <a:pPr marL="0" indent="0">
              <a:buNone/>
            </a:pPr>
            <a:r>
              <a:rPr lang="pt-BR" sz="6400" dirty="0"/>
              <a:t>	{2,3,4}, {2,3,5}</a:t>
            </a:r>
          </a:p>
          <a:p>
            <a:pPr marL="0" indent="0">
              <a:buNone/>
            </a:pPr>
            <a:r>
              <a:rPr lang="pt-BR" sz="6400" dirty="0"/>
              <a:t>	{2,4,5}</a:t>
            </a:r>
          </a:p>
          <a:p>
            <a:pPr marL="0" indent="0">
              <a:buNone/>
            </a:pPr>
            <a:r>
              <a:rPr lang="pt-BR" sz="6400" dirty="0"/>
              <a:t>	{3,4,5}</a:t>
            </a:r>
          </a:p>
          <a:p>
            <a:pPr marL="0" indent="0">
              <a:buNone/>
            </a:pPr>
            <a:r>
              <a:rPr lang="pt-BR" sz="6400" dirty="0"/>
              <a:t>	{1,2,3,4}, {1,2,3,5}, {1,2,4,5}</a:t>
            </a:r>
          </a:p>
          <a:p>
            <a:pPr marL="0" indent="0">
              <a:buNone/>
            </a:pPr>
            <a:r>
              <a:rPr lang="pt-BR" sz="6400" dirty="0"/>
              <a:t>	{1,3,4,5}</a:t>
            </a:r>
          </a:p>
          <a:p>
            <a:pPr marL="0" indent="0">
              <a:buNone/>
            </a:pPr>
            <a:r>
              <a:rPr lang="pt-BR" sz="6400" dirty="0"/>
              <a:t>	{2,3,4,5}</a:t>
            </a:r>
          </a:p>
          <a:p>
            <a:pPr marL="0" indent="0">
              <a:buNone/>
            </a:pPr>
            <a:r>
              <a:rPr lang="pt-BR" sz="6400" dirty="0"/>
              <a:t>	A}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5536" y="33265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Exercício: Encontre o conjunto das partes para A = {1,2,3,4,5} </a:t>
            </a:r>
          </a:p>
        </p:txBody>
      </p:sp>
    </p:spTree>
    <p:extLst>
      <p:ext uri="{BB962C8B-B14F-4D97-AF65-F5344CB8AC3E}">
        <p14:creationId xmlns:p14="http://schemas.microsoft.com/office/powerpoint/2010/main" val="64360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DIAGRAMA DE VENN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00808"/>
            <a:ext cx="7848872" cy="4547592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 diagrama de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Venn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é um método de organização de conjuntos que consiste em agrupar seus elementos dentro de figuras geométricas.</a:t>
            </a:r>
          </a:p>
          <a:p>
            <a:pPr algn="just"/>
            <a:endParaRPr lang="pt-BR" sz="10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Esse método consiste basicamente em círculos que possuem a propriedade de representar relações entre conjuntos numéricos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pt-BR" sz="1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Também pode ser utilizado no estudo da Estatística a fim de organizar e analisar dados colhidos em pesquisas de opinião.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65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B22CF08-E362-425A-BAC0-673E1CED9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091872"/>
            <a:ext cx="4286250" cy="3714750"/>
          </a:xfrm>
        </p:spPr>
      </p:pic>
      <p:sp>
        <p:nvSpPr>
          <p:cNvPr id="6" name="Retângulo: Cantos Arredondados 4">
            <a:extLst>
              <a:ext uri="{FF2B5EF4-FFF2-40B4-BE49-F238E27FC236}">
                <a16:creationId xmlns:a16="http://schemas.microsoft.com/office/drawing/2014/main" id="{CC9E30C0-B651-4054-8EAC-B69B02D00608}"/>
              </a:ext>
            </a:extLst>
          </p:cNvPr>
          <p:cNvSpPr txBox="1"/>
          <p:nvPr/>
        </p:nvSpPr>
        <p:spPr>
          <a:xfrm>
            <a:off x="107504" y="144395"/>
            <a:ext cx="7491539" cy="1288040"/>
          </a:xfrm>
          <a:prstGeom prst="rect">
            <a:avLst/>
          </a:prstGeom>
          <a:scene3d>
            <a:camera prst="orthographicFront"/>
            <a:lightRig rig="fla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32410" tIns="232410" rIns="232410" bIns="232410" numCol="1" spcCol="1270" anchor="ctr" anchorCtr="0">
            <a:noAutofit/>
          </a:bodyPr>
          <a:lstStyle/>
          <a:p>
            <a:pPr marL="0" lvl="0" indent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6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Diagrama de </a:t>
            </a:r>
            <a:r>
              <a:rPr lang="pt-BR" sz="61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Venn</a:t>
            </a:r>
            <a:endParaRPr lang="pt-BR" sz="6100" b="1" kern="1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0B53A9-2FB2-4409-B745-37BBF27F7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0" t="16369" r="45284" b="21162"/>
          <a:stretch/>
        </p:blipFill>
        <p:spPr>
          <a:xfrm>
            <a:off x="5004139" y="1868426"/>
            <a:ext cx="3342047" cy="45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Espaço Reservado para Conteúdo 26">
            <a:extLst>
              <a:ext uri="{FF2B5EF4-FFF2-40B4-BE49-F238E27FC236}">
                <a16:creationId xmlns:a16="http://schemas.microsoft.com/office/drawing/2014/main" id="{010723EE-4730-41DA-B9F5-11D864275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9672" y="2564904"/>
            <a:ext cx="635904" cy="609946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63664BDA-DA64-4BB4-ADD8-E531F4DB804C}"/>
              </a:ext>
            </a:extLst>
          </p:cNvPr>
          <p:cNvSpPr txBox="1"/>
          <p:nvPr/>
        </p:nvSpPr>
        <p:spPr>
          <a:xfrm>
            <a:off x="910422" y="5119410"/>
            <a:ext cx="372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Interseção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DEBE90E-8B87-4FAF-8922-B7F77E364D52}"/>
              </a:ext>
            </a:extLst>
          </p:cNvPr>
          <p:cNvSpPr txBox="1"/>
          <p:nvPr/>
        </p:nvSpPr>
        <p:spPr>
          <a:xfrm>
            <a:off x="920865" y="2398005"/>
            <a:ext cx="2392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União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7453DC7A-C524-4AF6-89FD-285E4C931C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02" t="20839" r="45690" b="17799"/>
          <a:stretch/>
        </p:blipFill>
        <p:spPr>
          <a:xfrm>
            <a:off x="4568780" y="2032286"/>
            <a:ext cx="3796722" cy="4608099"/>
          </a:xfrm>
          <a:prstGeom prst="rect">
            <a:avLst/>
          </a:prstGeom>
        </p:spPr>
      </p:pic>
      <p:sp>
        <p:nvSpPr>
          <p:cNvPr id="10" name="Retângulo: Cantos Arredondados 4">
            <a:extLst>
              <a:ext uri="{FF2B5EF4-FFF2-40B4-BE49-F238E27FC236}">
                <a16:creationId xmlns:a16="http://schemas.microsoft.com/office/drawing/2014/main" id="{CC9E30C0-B651-4054-8EAC-B69B02D00608}"/>
              </a:ext>
            </a:extLst>
          </p:cNvPr>
          <p:cNvSpPr txBox="1"/>
          <p:nvPr/>
        </p:nvSpPr>
        <p:spPr>
          <a:xfrm>
            <a:off x="107504" y="144395"/>
            <a:ext cx="7491539" cy="1288040"/>
          </a:xfrm>
          <a:prstGeom prst="rect">
            <a:avLst/>
          </a:prstGeom>
          <a:scene3d>
            <a:camera prst="orthographicFront"/>
            <a:lightRig rig="fla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32410" tIns="232410" rIns="232410" bIns="232410" numCol="1" spcCol="1270" anchor="ctr" anchorCtr="0">
            <a:noAutofit/>
          </a:bodyPr>
          <a:lstStyle/>
          <a:p>
            <a:pPr marL="0" lvl="0" indent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6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Diagrama de </a:t>
            </a:r>
            <a:r>
              <a:rPr lang="pt-BR" sz="61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Venn</a:t>
            </a:r>
            <a:endParaRPr lang="pt-BR" sz="6100" b="1" kern="1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Espaço Reservado para Conteúdo 26">
            <a:extLst>
              <a:ext uri="{FF2B5EF4-FFF2-40B4-BE49-F238E27FC236}">
                <a16:creationId xmlns:a16="http://schemas.microsoft.com/office/drawing/2014/main" id="{AC946EC5-67C7-4E1E-85D0-53519F73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350" y="5457656"/>
            <a:ext cx="648072" cy="4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conjuntos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6914729" cy="3880773"/>
          </a:xfr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  <a:latin typeface="DejaVu Sans"/>
              </a:rPr>
              <a:t>Para especificar um conjunto utilizamos a notação tabular e a notação por propriedade, entre outras. </a:t>
            </a:r>
          </a:p>
          <a:p>
            <a:endParaRPr lang="pt-BR" sz="2400" dirty="0">
              <a:solidFill>
                <a:schemeClr val="tx1"/>
              </a:solidFill>
              <a:latin typeface="DejaVu Sans"/>
            </a:endParaRPr>
          </a:p>
          <a:p>
            <a:r>
              <a:rPr lang="pt-BR" sz="2400" dirty="0">
                <a:solidFill>
                  <a:schemeClr val="tx1"/>
                </a:solidFill>
                <a:latin typeface="DejaVu Sans"/>
              </a:rPr>
              <a:t>A finalidade é definir uma propriedade comum dos elementos do conjunto.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12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4106417" cy="3880773"/>
          </a:xfrm>
        </p:spPr>
        <p:txBody>
          <a:bodyPr/>
          <a:lstStyle/>
          <a:p>
            <a:r>
              <a:rPr lang="pt-BR" dirty="0"/>
              <a:t>            Símbolo da Intersecção</a:t>
            </a:r>
          </a:p>
          <a:p>
            <a:endParaRPr lang="pt-BR" dirty="0"/>
          </a:p>
          <a:p>
            <a:pPr marL="274320" indent="-274320">
              <a:buFont typeface="Wingdings 2"/>
              <a:buChar char=""/>
              <a:defRPr/>
            </a:pPr>
            <a:r>
              <a:rPr lang="pt-BR" sz="2400" dirty="0"/>
              <a:t>Denotado por </a:t>
            </a:r>
            <a:r>
              <a:rPr lang="pt-BR" sz="2400" i="1" dirty="0"/>
              <a:t>A</a:t>
            </a:r>
            <a:r>
              <a:rPr lang="pt-BR" sz="2400" i="1" dirty="0">
                <a:sym typeface="Symbol" pitchFamily="18" charset="2"/>
              </a:rPr>
              <a:t></a:t>
            </a:r>
            <a:r>
              <a:rPr lang="pt-BR" sz="2400" i="1" dirty="0"/>
              <a:t>B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pt-BR" sz="2400" dirty="0"/>
              <a:t>Que representa a ocorrência simultânea de A e B.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pt-BR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pt-BR" sz="2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</a:t>
            </a:r>
            <a:r>
              <a:rPr lang="pt-BR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B: é um evento que A e B ocorrem</a:t>
            </a:r>
            <a:endParaRPr lang="pt-BR" sz="2400" b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1026" name="Picture 2" descr="Resultado de imagem para união conju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60" y="2263736"/>
            <a:ext cx="4427984" cy="39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624DC29-37A7-4A50-B472-4B57957B73F9}"/>
              </a:ext>
            </a:extLst>
          </p:cNvPr>
          <p:cNvGrpSpPr/>
          <p:nvPr/>
        </p:nvGrpSpPr>
        <p:grpSpPr>
          <a:xfrm>
            <a:off x="667159" y="232018"/>
            <a:ext cx="6281105" cy="1427400"/>
            <a:chOff x="0" y="90971"/>
            <a:chExt cx="10058399" cy="1427400"/>
          </a:xfrm>
          <a:scene3d>
            <a:camera prst="orthographicFront"/>
            <a:lightRig rig="flat" dir="t"/>
          </a:scene3d>
        </p:grpSpPr>
        <p:sp>
          <p:nvSpPr>
            <p:cNvPr id="6" name="Retângulo: Cantos Arredondados 19">
              <a:extLst>
                <a:ext uri="{FF2B5EF4-FFF2-40B4-BE49-F238E27FC236}">
                  <a16:creationId xmlns:a16="http://schemas.microsoft.com/office/drawing/2014/main" id="{66B9975B-746E-4A92-83A0-46AB09FCD903}"/>
                </a:ext>
              </a:extLst>
            </p:cNvPr>
            <p:cNvSpPr/>
            <p:nvPr/>
          </p:nvSpPr>
          <p:spPr>
            <a:xfrm>
              <a:off x="0" y="90971"/>
              <a:ext cx="10058399" cy="1427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7" name="Retângulo: Cantos Arredondados 4">
              <a:extLst>
                <a:ext uri="{FF2B5EF4-FFF2-40B4-BE49-F238E27FC236}">
                  <a16:creationId xmlns:a16="http://schemas.microsoft.com/office/drawing/2014/main" id="{F63CA9DF-14A8-4EFC-BE9C-9740D763FA27}"/>
                </a:ext>
              </a:extLst>
            </p:cNvPr>
            <p:cNvSpPr txBox="1"/>
            <p:nvPr/>
          </p:nvSpPr>
          <p:spPr>
            <a:xfrm>
              <a:off x="69680" y="160651"/>
              <a:ext cx="9919039" cy="12880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32410" tIns="232410" rIns="232410" bIns="232410" numCol="1" spcCol="1270" anchor="ctr" anchorCtr="0">
              <a:noAutofit/>
            </a:bodyPr>
            <a:lstStyle/>
            <a:p>
              <a:pPr marL="0" lvl="0" indent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61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Interseção</a:t>
              </a:r>
              <a:endParaRPr lang="pt-BR" sz="61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9" name="Espaço Reservado para Conteúdo 26">
            <a:extLst>
              <a:ext uri="{FF2B5EF4-FFF2-40B4-BE49-F238E27FC236}">
                <a16:creationId xmlns:a16="http://schemas.microsoft.com/office/drawing/2014/main" id="{AC946EC5-67C7-4E1E-85D0-53519F73D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601" y="2160591"/>
            <a:ext cx="648072" cy="4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97639"/>
            <a:ext cx="8504238" cy="4201535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Denotado por </a:t>
            </a:r>
            <a:r>
              <a:rPr lang="pt-BR" altLang="pt-BR" sz="2400" i="1" dirty="0"/>
              <a:t>A</a:t>
            </a:r>
            <a:r>
              <a:rPr lang="pt-BR" altLang="pt-BR" sz="2400" i="1" dirty="0">
                <a:sym typeface="Symbol" panose="05050102010706020507" pitchFamily="18" charset="2"/>
              </a:rPr>
              <a:t></a:t>
            </a:r>
            <a:r>
              <a:rPr lang="pt-BR" altLang="pt-BR" sz="2400" i="1" dirty="0"/>
              <a:t>B</a:t>
            </a:r>
            <a:r>
              <a:rPr lang="pt-BR" altLang="pt-BR" sz="2400" dirty="0"/>
              <a:t> </a:t>
            </a:r>
          </a:p>
          <a:p>
            <a:pPr eaLnBrk="1" hangingPunct="1"/>
            <a:r>
              <a:rPr lang="pt-BR" altLang="pt-BR" sz="2400" dirty="0"/>
              <a:t>Que representa a ocorrência de pelo menos um dos eventos A ou B. </a:t>
            </a:r>
          </a:p>
          <a:p>
            <a:pPr eaLnBrk="1" hangingPunct="1"/>
            <a:r>
              <a:rPr lang="pt-BR" altLang="pt-BR" sz="2400" i="1" dirty="0"/>
              <a:t>A</a:t>
            </a:r>
            <a:r>
              <a:rPr lang="pt-BR" altLang="pt-BR" sz="2400" i="1" dirty="0">
                <a:sym typeface="Symbol" panose="05050102010706020507" pitchFamily="18" charset="2"/>
              </a:rPr>
              <a:t></a:t>
            </a:r>
            <a:r>
              <a:rPr lang="pt-BR" altLang="pt-BR" sz="2400" i="1" dirty="0"/>
              <a:t>B: é um evento que ocorre A ou ocorre B ou ocorre ambos.</a:t>
            </a:r>
          </a:p>
          <a:p>
            <a:r>
              <a:rPr lang="pt-BR" altLang="pt-BR" sz="2400" i="1" dirty="0"/>
              <a:t>N(AUB) = N(A) + N(B) – N(A</a:t>
            </a:r>
            <a:r>
              <a:rPr lang="pt-BR" sz="2400" i="1" dirty="0">
                <a:sym typeface="Symbol" pitchFamily="18" charset="2"/>
              </a:rPr>
              <a:t>  </a:t>
            </a:r>
            <a:r>
              <a:rPr lang="pt-BR" altLang="pt-BR" sz="2400" i="1" dirty="0"/>
              <a:t>B)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859213"/>
            <a:ext cx="3311525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5"/>
          <p:cNvSpPr>
            <a:spLocks noChangeArrowheads="1"/>
          </p:cNvSpPr>
          <p:nvPr/>
        </p:nvSpPr>
        <p:spPr bwMode="auto">
          <a:xfrm rot="5400000">
            <a:off x="3625273" y="4994275"/>
            <a:ext cx="1428750" cy="1079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624DC29-37A7-4A50-B472-4B57957B73F9}"/>
              </a:ext>
            </a:extLst>
          </p:cNvPr>
          <p:cNvGrpSpPr/>
          <p:nvPr/>
        </p:nvGrpSpPr>
        <p:grpSpPr>
          <a:xfrm>
            <a:off x="667159" y="232018"/>
            <a:ext cx="6281105" cy="1427400"/>
            <a:chOff x="0" y="90971"/>
            <a:chExt cx="10058399" cy="1427400"/>
          </a:xfrm>
          <a:scene3d>
            <a:camera prst="orthographicFront"/>
            <a:lightRig rig="flat" dir="t"/>
          </a:scene3d>
        </p:grpSpPr>
        <p:sp>
          <p:nvSpPr>
            <p:cNvPr id="10" name="Retângulo: Cantos Arredondados 19">
              <a:extLst>
                <a:ext uri="{FF2B5EF4-FFF2-40B4-BE49-F238E27FC236}">
                  <a16:creationId xmlns:a16="http://schemas.microsoft.com/office/drawing/2014/main" id="{66B9975B-746E-4A92-83A0-46AB09FCD903}"/>
                </a:ext>
              </a:extLst>
            </p:cNvPr>
            <p:cNvSpPr/>
            <p:nvPr/>
          </p:nvSpPr>
          <p:spPr>
            <a:xfrm>
              <a:off x="0" y="90971"/>
              <a:ext cx="10058399" cy="1427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1" name="Retângulo: Cantos Arredondados 4">
              <a:extLst>
                <a:ext uri="{FF2B5EF4-FFF2-40B4-BE49-F238E27FC236}">
                  <a16:creationId xmlns:a16="http://schemas.microsoft.com/office/drawing/2014/main" id="{F63CA9DF-14A8-4EFC-BE9C-9740D763FA27}"/>
                </a:ext>
              </a:extLst>
            </p:cNvPr>
            <p:cNvSpPr txBox="1"/>
            <p:nvPr/>
          </p:nvSpPr>
          <p:spPr>
            <a:xfrm>
              <a:off x="69680" y="160651"/>
              <a:ext cx="9919039" cy="12880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32410" tIns="232410" rIns="232410" bIns="232410" numCol="1" spcCol="1270" anchor="ctr" anchorCtr="0">
              <a:noAutofit/>
            </a:bodyPr>
            <a:lstStyle/>
            <a:p>
              <a:pPr marL="0" lvl="0" indent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61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União</a:t>
              </a:r>
              <a:endParaRPr lang="pt-BR" sz="61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217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885862" y="3545632"/>
            <a:ext cx="4896544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</a:t>
            </a:r>
            <a:r>
              <a:rPr lang="pt-BR" dirty="0" err="1"/>
              <a:t>Venn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64894" y="2903027"/>
            <a:ext cx="28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Diagrama de </a:t>
            </a:r>
            <a:r>
              <a:rPr lang="pt-BR" sz="2800" dirty="0" err="1"/>
              <a:t>Venn</a:t>
            </a:r>
            <a:endParaRPr lang="pt-BR" sz="2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13407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Foi criado para facilitar as relações de união e intersecção entre conjuntos.</a:t>
            </a:r>
          </a:p>
        </p:txBody>
      </p:sp>
      <p:sp>
        <p:nvSpPr>
          <p:cNvPr id="15" name="Elipse 14"/>
          <p:cNvSpPr/>
          <p:nvPr/>
        </p:nvSpPr>
        <p:spPr>
          <a:xfrm>
            <a:off x="1813854" y="3741120"/>
            <a:ext cx="2808312" cy="2714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326022" y="3741120"/>
            <a:ext cx="2808312" cy="27147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836940" y="1824066"/>
            <a:ext cx="711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Considere que a Banda A tenha 7 elementos e destes 3 cantam.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14254" y="2448072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Cantam um total de 5 pessoas 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78918" y="4832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107060" y="4832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564894" y="4832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14254" y="2134725"/>
            <a:ext cx="420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Banda B é composta por 5 elementos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83491" y="6189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6661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967319"/>
            <a:ext cx="8504238" cy="4131855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É o evento que ocorre se A não ocorrer </a:t>
            </a:r>
          </a:p>
          <a:p>
            <a:pPr eaLnBrk="1" hangingPunct="1"/>
            <a:r>
              <a:rPr lang="pt-BR" altLang="pt-BR" sz="2400" dirty="0"/>
              <a:t>É o complementar de A em relação à </a:t>
            </a:r>
            <a:r>
              <a:rPr lang="pt-BR" altLang="pt-BR" sz="2400" i="1" dirty="0">
                <a:sym typeface="Symbol" panose="05050102010706020507" pitchFamily="18" charset="2"/>
              </a:rPr>
              <a:t></a:t>
            </a:r>
            <a:r>
              <a:rPr lang="pt-BR" altLang="pt-BR" sz="2400" dirty="0"/>
              <a:t>. </a:t>
            </a:r>
          </a:p>
          <a:p>
            <a:pPr eaLnBrk="1" hangingPunct="1"/>
            <a:r>
              <a:rPr lang="pt-BR" altLang="pt-BR" sz="2400" dirty="0"/>
              <a:t>Neste caso ocorre:</a:t>
            </a:r>
            <a:endParaRPr lang="pt-BR" altLang="pt-BR" sz="2400" i="1" dirty="0"/>
          </a:p>
          <a:p>
            <a:pPr eaLnBrk="1" hangingPunct="1"/>
            <a:r>
              <a:rPr lang="pt-BR" altLang="pt-BR" sz="2400" i="1" dirty="0" err="1"/>
              <a:t>A</a:t>
            </a:r>
            <a:r>
              <a:rPr lang="pt-BR" altLang="pt-BR" sz="2400" i="1" dirty="0" err="1">
                <a:sym typeface="Symbol" panose="05050102010706020507" pitchFamily="18" charset="2"/>
              </a:rPr>
              <a:t></a:t>
            </a:r>
            <a:r>
              <a:rPr lang="pt-BR" altLang="pt-BR" sz="2400" i="1" dirty="0" err="1"/>
              <a:t>A</a:t>
            </a:r>
            <a:r>
              <a:rPr lang="pt-BR" altLang="pt-BR" sz="2400" i="1" baseline="30000" dirty="0" err="1"/>
              <a:t>c</a:t>
            </a:r>
            <a:r>
              <a:rPr lang="pt-BR" altLang="pt-BR" sz="2400" i="1" dirty="0"/>
              <a:t> = U     e    </a:t>
            </a:r>
            <a:r>
              <a:rPr lang="pt-BR" altLang="pt-BR" sz="2400" i="1" dirty="0" err="1"/>
              <a:t>A</a:t>
            </a:r>
            <a:r>
              <a:rPr lang="pt-BR" altLang="pt-BR" sz="2400" i="1" dirty="0" err="1">
                <a:sym typeface="Symbol" panose="05050102010706020507" pitchFamily="18" charset="2"/>
              </a:rPr>
              <a:t></a:t>
            </a:r>
            <a:r>
              <a:rPr lang="pt-BR" altLang="pt-BR" sz="2400" i="1" dirty="0" err="1"/>
              <a:t>A</a:t>
            </a:r>
            <a:r>
              <a:rPr lang="pt-BR" altLang="pt-BR" sz="2400" i="1" baseline="30000" dirty="0" err="1"/>
              <a:t>c</a:t>
            </a:r>
            <a:r>
              <a:rPr lang="pt-BR" altLang="pt-BR" sz="2400" i="1" dirty="0"/>
              <a:t> = </a:t>
            </a:r>
            <a:r>
              <a:rPr lang="pt-BR" altLang="pt-BR" sz="2400" i="1" dirty="0">
                <a:sym typeface="Symbol" panose="05050102010706020507" pitchFamily="18" charset="2"/>
              </a:rPr>
              <a:t></a:t>
            </a:r>
          </a:p>
          <a:p>
            <a:pPr eaLnBrk="1" hangingPunct="1"/>
            <a:r>
              <a:rPr lang="pt-BR" altLang="pt-BR" sz="2400" i="1" dirty="0">
                <a:sym typeface="Symbol" panose="05050102010706020507" pitchFamily="18" charset="2"/>
              </a:rPr>
              <a:t>Exemplo:</a:t>
            </a:r>
          </a:p>
          <a:p>
            <a:pPr eaLnBrk="1" hangingPunct="1"/>
            <a:r>
              <a:rPr lang="pt-BR" altLang="pt-BR" sz="2400" i="1" dirty="0">
                <a:sym typeface="Symbol" panose="05050102010706020507" pitchFamily="18" charset="2"/>
              </a:rPr>
              <a:t>U = {1,2,3,4,5} e A = {1,2,3}</a:t>
            </a:r>
          </a:p>
          <a:p>
            <a:pPr eaLnBrk="1" hangingPunct="1"/>
            <a:r>
              <a:rPr lang="pt-BR" altLang="pt-BR" sz="2400" i="1" dirty="0">
                <a:sym typeface="Symbol" panose="05050102010706020507" pitchFamily="18" charset="2"/>
              </a:rPr>
              <a:t>A</a:t>
            </a:r>
            <a:r>
              <a:rPr lang="pt-BR" altLang="pt-BR" sz="2400" i="1" baseline="30000" dirty="0">
                <a:sym typeface="Symbol" panose="05050102010706020507" pitchFamily="18" charset="2"/>
              </a:rPr>
              <a:t>c </a:t>
            </a:r>
            <a:r>
              <a:rPr lang="pt-BR" altLang="pt-BR" sz="2400" i="1" dirty="0">
                <a:sym typeface="Symbol" panose="05050102010706020507" pitchFamily="18" charset="2"/>
              </a:rPr>
              <a:t>= {4,5}</a:t>
            </a:r>
            <a:endParaRPr lang="pt-BR" altLang="pt-BR" sz="2400" i="1" baseline="30000" dirty="0">
              <a:sym typeface="Symbol" panose="05050102010706020507" pitchFamily="18" charset="2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36165" t="37203" r="37824" b="32282"/>
          <a:stretch/>
        </p:blipFill>
        <p:spPr>
          <a:xfrm>
            <a:off x="4644008" y="3545632"/>
            <a:ext cx="4499992" cy="3312368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624DC29-37A7-4A50-B472-4B57957B73F9}"/>
              </a:ext>
            </a:extLst>
          </p:cNvPr>
          <p:cNvGrpSpPr/>
          <p:nvPr/>
        </p:nvGrpSpPr>
        <p:grpSpPr>
          <a:xfrm>
            <a:off x="667159" y="232018"/>
            <a:ext cx="6281105" cy="1427400"/>
            <a:chOff x="0" y="90971"/>
            <a:chExt cx="10058399" cy="1427400"/>
          </a:xfrm>
          <a:scene3d>
            <a:camera prst="orthographicFront"/>
            <a:lightRig rig="flat" dir="t"/>
          </a:scene3d>
        </p:grpSpPr>
        <p:sp>
          <p:nvSpPr>
            <p:cNvPr id="9" name="Retângulo: Cantos Arredondados 19">
              <a:extLst>
                <a:ext uri="{FF2B5EF4-FFF2-40B4-BE49-F238E27FC236}">
                  <a16:creationId xmlns:a16="http://schemas.microsoft.com/office/drawing/2014/main" id="{66B9975B-746E-4A92-83A0-46AB09FCD903}"/>
                </a:ext>
              </a:extLst>
            </p:cNvPr>
            <p:cNvSpPr/>
            <p:nvPr/>
          </p:nvSpPr>
          <p:spPr>
            <a:xfrm>
              <a:off x="0" y="90971"/>
              <a:ext cx="10058399" cy="1427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0" name="Retângulo: Cantos Arredondados 4">
              <a:extLst>
                <a:ext uri="{FF2B5EF4-FFF2-40B4-BE49-F238E27FC236}">
                  <a16:creationId xmlns:a16="http://schemas.microsoft.com/office/drawing/2014/main" id="{F63CA9DF-14A8-4EFC-BE9C-9740D763FA27}"/>
                </a:ext>
              </a:extLst>
            </p:cNvPr>
            <p:cNvSpPr txBox="1"/>
            <p:nvPr/>
          </p:nvSpPr>
          <p:spPr>
            <a:xfrm>
              <a:off x="69680" y="160651"/>
              <a:ext cx="9919039" cy="12880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32410" tIns="232410" rIns="232410" bIns="232410" numCol="1" spcCol="1270" anchor="ctr" anchorCtr="0">
              <a:noAutofit/>
            </a:bodyPr>
            <a:lstStyle/>
            <a:p>
              <a:pPr marL="0" lvl="0" indent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61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Complementar</a:t>
              </a:r>
              <a:endParaRPr lang="pt-BR" sz="61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4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85854" y="3735870"/>
            <a:ext cx="43204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Complementar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Conjunto complementar são os elementos que que não estão presentes no conjunto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dirty="0"/>
              <a:t> mas fazem parte de um todo que seria o conjunto universo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 </a:t>
            </a:r>
            <a:r>
              <a:rPr lang="pt-BR" dirty="0">
                <a:latin typeface="+mj-lt"/>
                <a:cs typeface="Times New Roman" panose="02020603050405020304" pitchFamily="18" charset="0"/>
              </a:rPr>
              <a:t>ou seja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48469" y="3900183"/>
            <a:ext cx="2016224" cy="19442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</a:p>
          <a:p>
            <a:pPr algn="ctr"/>
            <a:r>
              <a: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15</a:t>
            </a:r>
          </a:p>
          <a:p>
            <a:pPr algn="ctr"/>
            <a:r>
              <a: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25		</a:t>
            </a:r>
          </a:p>
          <a:p>
            <a:pPr algn="ctr"/>
            <a:r>
              <a: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35</a:t>
            </a:r>
          </a:p>
          <a:p>
            <a:pPr algn="ctr"/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89711" y="4456792"/>
            <a:ext cx="53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8631" y="5105564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89386" y="4851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84373" y="3921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13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052725" y="4188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80717" y="5292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630949" y="5705899"/>
            <a:ext cx="29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004048" y="3718128"/>
            <a:ext cx="3023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dirty="0">
                <a:latin typeface="+mj-lt"/>
                <a:cs typeface="Times New Roman" panose="02020603050405020304" pitchFamily="18" charset="0"/>
              </a:rPr>
              <a:t>= {5, 15, 25, 35}</a:t>
            </a:r>
          </a:p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>
                <a:latin typeface="+mj-lt"/>
                <a:cs typeface="Times New Roman" panose="02020603050405020304" pitchFamily="18" charset="0"/>
              </a:rPr>
              <a:t>= {3, 13, 23, 33}</a:t>
            </a:r>
            <a:endParaRPr lang="pt-BR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dirty="0">
                <a:latin typeface="+mj-lt"/>
                <a:cs typeface="Times New Roman" panose="02020603050405020304" pitchFamily="18" charset="0"/>
              </a:rPr>
              <a:t>={3, 5, 13, 15, 23, 25, 33, 35}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1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2276871"/>
            <a:ext cx="8504238" cy="382230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i="1" dirty="0"/>
              <a:t>A</a:t>
            </a:r>
            <a:r>
              <a:rPr lang="pt-BR" altLang="pt-BR" sz="2400" dirty="0"/>
              <a:t>contece quando os eventos A e B não possuem elementos em comum. </a:t>
            </a:r>
          </a:p>
          <a:p>
            <a:pPr eaLnBrk="1" hangingPunct="1"/>
            <a:r>
              <a:rPr lang="pt-BR" altLang="pt-BR" sz="2400" dirty="0"/>
              <a:t>Isto é,</a:t>
            </a:r>
            <a:endParaRPr lang="pt-BR" altLang="pt-BR" sz="2400" i="1" dirty="0"/>
          </a:p>
          <a:p>
            <a:pPr eaLnBrk="1" hangingPunct="1"/>
            <a:r>
              <a:rPr lang="pt-BR" altLang="pt-BR" sz="2400" i="1" dirty="0"/>
              <a:t>A</a:t>
            </a:r>
            <a:r>
              <a:rPr lang="pt-BR" altLang="pt-BR" sz="2400" i="1" dirty="0">
                <a:sym typeface="Symbol" panose="05050102010706020507" pitchFamily="18" charset="2"/>
              </a:rPr>
              <a:t></a:t>
            </a:r>
            <a:r>
              <a:rPr lang="pt-BR" altLang="pt-BR" sz="2400" i="1" dirty="0"/>
              <a:t>B = </a:t>
            </a:r>
            <a:r>
              <a:rPr lang="pt-BR" altLang="pt-BR" sz="2400" i="1" dirty="0">
                <a:sym typeface="Symbol" panose="05050102010706020507" pitchFamily="18" charset="2"/>
              </a:rPr>
              <a:t></a:t>
            </a:r>
          </a:p>
        </p:txBody>
      </p:sp>
      <p:pic>
        <p:nvPicPr>
          <p:cNvPr id="21508" name="Picture 5" descr="uni%C3%A3o_conjunto_x_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141663"/>
            <a:ext cx="3960812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AutoShape 6"/>
          <p:cNvSpPr>
            <a:spLocks noChangeArrowheads="1"/>
          </p:cNvSpPr>
          <p:nvPr/>
        </p:nvSpPr>
        <p:spPr bwMode="auto">
          <a:xfrm>
            <a:off x="2843213" y="3357563"/>
            <a:ext cx="1368425" cy="719137"/>
          </a:xfrm>
          <a:prstGeom prst="leftRightArrow">
            <a:avLst>
              <a:gd name="adj1" fmla="val 50000"/>
              <a:gd name="adj2" fmla="val 380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624DC29-37A7-4A50-B472-4B57957B73F9}"/>
              </a:ext>
            </a:extLst>
          </p:cNvPr>
          <p:cNvGrpSpPr/>
          <p:nvPr/>
        </p:nvGrpSpPr>
        <p:grpSpPr>
          <a:xfrm>
            <a:off x="667159" y="232018"/>
            <a:ext cx="6281105" cy="1427400"/>
            <a:chOff x="0" y="90971"/>
            <a:chExt cx="10058399" cy="1427400"/>
          </a:xfrm>
          <a:scene3d>
            <a:camera prst="orthographicFront"/>
            <a:lightRig rig="flat" dir="t"/>
          </a:scene3d>
        </p:grpSpPr>
        <p:sp>
          <p:nvSpPr>
            <p:cNvPr id="7" name="Retângulo: Cantos Arredondados 19">
              <a:extLst>
                <a:ext uri="{FF2B5EF4-FFF2-40B4-BE49-F238E27FC236}">
                  <a16:creationId xmlns:a16="http://schemas.microsoft.com/office/drawing/2014/main" id="{66B9975B-746E-4A92-83A0-46AB09FCD903}"/>
                </a:ext>
              </a:extLst>
            </p:cNvPr>
            <p:cNvSpPr/>
            <p:nvPr/>
          </p:nvSpPr>
          <p:spPr>
            <a:xfrm>
              <a:off x="0" y="90971"/>
              <a:ext cx="10058399" cy="1427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8" name="Retângulo: Cantos Arredondados 4">
              <a:extLst>
                <a:ext uri="{FF2B5EF4-FFF2-40B4-BE49-F238E27FC236}">
                  <a16:creationId xmlns:a16="http://schemas.microsoft.com/office/drawing/2014/main" id="{F63CA9DF-14A8-4EFC-BE9C-9740D763FA27}"/>
                </a:ext>
              </a:extLst>
            </p:cNvPr>
            <p:cNvSpPr txBox="1"/>
            <p:nvPr/>
          </p:nvSpPr>
          <p:spPr>
            <a:xfrm>
              <a:off x="69680" y="160651"/>
              <a:ext cx="9919039" cy="12880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32410" tIns="232410" rIns="232410" bIns="232410" numCol="1" spcCol="1270" anchor="ctr" anchorCtr="0">
              <a:noAutofit/>
            </a:bodyPr>
            <a:lstStyle/>
            <a:p>
              <a:pPr marL="0" lvl="0" indent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61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Disjuntos</a:t>
              </a:r>
              <a:endParaRPr lang="pt-BR" sz="6100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3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Disjunto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484784"/>
            <a:ext cx="7706817" cy="4556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São conjuntos que não possuem elemento algum em comum. </a:t>
            </a:r>
          </a:p>
          <a:p>
            <a:pPr marL="0" indent="0">
              <a:buNone/>
            </a:pPr>
            <a:r>
              <a:rPr lang="pt-BR" sz="2000" dirty="0"/>
              <a:t>Ex. Conjunto A contem todos os números terminado com o número 5. A = {5, 15, 25, 35 ...}</a:t>
            </a:r>
          </a:p>
          <a:p>
            <a:pPr marL="0" indent="0">
              <a:buNone/>
            </a:pPr>
            <a:r>
              <a:rPr lang="pt-BR" sz="2000" dirty="0"/>
              <a:t>Conjunto B contem todos os números terminado com o numero 3. B = {3, 13, 23, 33 ...}</a:t>
            </a:r>
          </a:p>
          <a:p>
            <a:pPr marL="0" indent="0">
              <a:buNone/>
            </a:pPr>
            <a:r>
              <a:rPr lang="pt-BR" sz="2000" dirty="0"/>
              <a:t>       A	:			B: </a:t>
            </a:r>
          </a:p>
        </p:txBody>
      </p:sp>
      <p:sp>
        <p:nvSpPr>
          <p:cNvPr id="4" name="Elipse 3"/>
          <p:cNvSpPr/>
          <p:nvPr/>
        </p:nvSpPr>
        <p:spPr>
          <a:xfrm>
            <a:off x="1043608" y="3717032"/>
            <a:ext cx="2016224" cy="19442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</a:p>
          <a:p>
            <a:pPr algn="ctr"/>
            <a:r>
              <a: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15</a:t>
            </a:r>
          </a:p>
          <a:p>
            <a:pPr algn="ctr"/>
            <a:r>
              <a: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25		</a:t>
            </a:r>
          </a:p>
          <a:p>
            <a:pPr algn="ctr"/>
            <a:r>
              <a: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35</a:t>
            </a:r>
          </a:p>
          <a:p>
            <a:pPr algn="ctr"/>
            <a:endParaRPr lang="pt-B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67944" y="3725189"/>
            <a:ext cx="2016224" cy="19442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</a:p>
          <a:p>
            <a:pPr algn="ctr"/>
            <a:r>
              <a:rPr lang="pt-B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13</a:t>
            </a:r>
          </a:p>
          <a:p>
            <a:pPr algn="ctr"/>
            <a:r>
              <a:rPr lang="pt-B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23		</a:t>
            </a:r>
          </a:p>
          <a:p>
            <a:pPr algn="ctr"/>
            <a:r>
              <a:rPr lang="pt-B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33</a:t>
            </a:r>
          </a:p>
          <a:p>
            <a:pPr algn="ctr"/>
            <a:endParaRPr lang="pt-B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09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883226"/>
          </a:xfrm>
        </p:spPr>
        <p:txBody>
          <a:bodyPr>
            <a:normAutofit fontScale="90000"/>
          </a:bodyPr>
          <a:lstStyle/>
          <a:p>
            <a:r>
              <a:rPr lang="pt-BR" sz="4000" b="1" dirty="0"/>
              <a:t>TABELAS DE CONTINGÊNCIA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7776864" cy="41662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As 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tabelas de contingência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 são usadas para registar e analisar o relacionamento entre duas ou mais variáveis.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Suponhamos que temos duas variáveis, sexo (masculino ou feminino) e a mão com que escrevem (destro ou canhoto).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9822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692696"/>
            <a:ext cx="7407925" cy="5030373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Arial" pitchFamily="34" charset="0"/>
                <a:cs typeface="Arial" pitchFamily="34" charset="0"/>
              </a:rPr>
              <a:t>Observamos os valores de ambas as variáveis de uma amostra casual de 100 pessoas. Uma tabela de contingência pode ser usada para expressar o relacionamento entre estas duas variáveis, como se segue:</a:t>
            </a:r>
          </a:p>
          <a:p>
            <a:pPr marL="0" indent="0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 3" charset="2"/>
              <a:buAutoNum type="alphaUcParenR"/>
            </a:pPr>
            <a:r>
              <a:rPr lang="pt-BR" dirty="0">
                <a:latin typeface="Arial" pitchFamily="34" charset="0"/>
                <a:cs typeface="Arial" pitchFamily="34" charset="0"/>
              </a:rPr>
              <a:t>Qual o número de pessoas do sexo feminino?</a:t>
            </a:r>
          </a:p>
          <a:p>
            <a:pPr marL="457200" indent="-457200">
              <a:buAutoNum type="alphaUcParenR"/>
            </a:pPr>
            <a:r>
              <a:rPr lang="pt-BR" dirty="0">
                <a:latin typeface="Arial" pitchFamily="34" charset="0"/>
                <a:cs typeface="Arial" pitchFamily="34" charset="0"/>
              </a:rPr>
              <a:t>Qual o número de pessoas do sexo feminino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pt-BR" dirty="0">
                <a:latin typeface="Arial" pitchFamily="34" charset="0"/>
                <a:cs typeface="Arial" pitchFamily="34" charset="0"/>
              </a:rPr>
              <a:t> canhoto?</a:t>
            </a:r>
          </a:p>
          <a:p>
            <a:pPr marL="457200" indent="-457200">
              <a:buFont typeface="Wingdings 3" charset="2"/>
              <a:buAutoNum type="alphaUcParenR"/>
            </a:pPr>
            <a:r>
              <a:rPr lang="pt-BR" dirty="0">
                <a:latin typeface="Arial" pitchFamily="34" charset="0"/>
                <a:cs typeface="Arial" pitchFamily="34" charset="0"/>
              </a:rPr>
              <a:t>Qual o número de pessoas do sexo feminino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pt-BR" dirty="0">
                <a:latin typeface="Arial" pitchFamily="34" charset="0"/>
                <a:cs typeface="Arial" pitchFamily="34" charset="0"/>
              </a:rPr>
              <a:t> canhoto?</a:t>
            </a:r>
          </a:p>
          <a:p>
            <a:pPr marL="457200" indent="-457200">
              <a:buFont typeface="Wingdings 3" charset="2"/>
              <a:buAutoNum type="alphaUcParenR"/>
            </a:pPr>
            <a:r>
              <a:rPr lang="pt-BR" dirty="0">
                <a:latin typeface="Arial" pitchFamily="34" charset="0"/>
                <a:cs typeface="Arial" pitchFamily="34" charset="0"/>
              </a:rPr>
              <a:t>Qual o número de pessoas do sexo feminino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dado</a:t>
            </a:r>
            <a:r>
              <a:rPr lang="pt-BR" dirty="0">
                <a:latin typeface="Arial" pitchFamily="34" charset="0"/>
                <a:cs typeface="Arial" pitchFamily="34" charset="0"/>
              </a:rPr>
              <a:t> que a pessoa é canhota?</a:t>
            </a:r>
          </a:p>
          <a:p>
            <a:pPr marL="457200" indent="-457200">
              <a:buFont typeface="Wingdings 3" charset="2"/>
              <a:buAutoNum type="alphaUcParenR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lphaUcParenR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35278"/>
              </p:ext>
            </p:extLst>
          </p:nvPr>
        </p:nvGraphicFramePr>
        <p:xfrm>
          <a:off x="971600" y="2559039"/>
          <a:ext cx="6196012" cy="1258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8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Masculino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Feminino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TOTAL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Destros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52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Canhotos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44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48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TOTAL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87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06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8640"/>
            <a:ext cx="7848872" cy="5534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Exemplo: De acordo com a tabela, responda: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AutoNum type="alphaUcParenR"/>
            </a:pPr>
            <a:r>
              <a:rPr lang="pt-BR" sz="2200" dirty="0"/>
              <a:t>Quantos alunos do sexo feminino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pt-BR" sz="2200" dirty="0"/>
              <a:t> exatas?</a:t>
            </a:r>
          </a:p>
          <a:p>
            <a:pPr marL="457200" indent="-457200">
              <a:buAutoNum type="alphaUcParenR"/>
            </a:pPr>
            <a:r>
              <a:rPr lang="pt-BR" sz="2200" dirty="0"/>
              <a:t>Quantos alunos são do sexo feminino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ou </a:t>
            </a:r>
            <a:r>
              <a:rPr lang="pt-BR" sz="2200" dirty="0"/>
              <a:t>masculino?</a:t>
            </a:r>
          </a:p>
          <a:p>
            <a:pPr marL="457200" indent="-457200">
              <a:buAutoNum type="alphaUcParenR"/>
            </a:pPr>
            <a:r>
              <a:rPr lang="pt-BR" sz="2200" dirty="0"/>
              <a:t>Quantos alunos são do sexo masculino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dado que é</a:t>
            </a:r>
            <a:r>
              <a:rPr lang="pt-BR" sz="2200" dirty="0"/>
              <a:t> humanas?</a:t>
            </a:r>
          </a:p>
          <a:p>
            <a:pPr marL="457200" indent="-457200">
              <a:buAutoNum type="alphaUcParenR"/>
            </a:pPr>
            <a:r>
              <a:rPr lang="pt-BR" sz="2200" dirty="0"/>
              <a:t>Quantos alunos são de exatas?</a:t>
            </a:r>
          </a:p>
          <a:p>
            <a:pPr marL="457200" indent="-457200">
              <a:buAutoNum type="alphaUcParenR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91533"/>
              </p:ext>
            </p:extLst>
          </p:nvPr>
        </p:nvGraphicFramePr>
        <p:xfrm>
          <a:off x="755576" y="625692"/>
          <a:ext cx="6120680" cy="2330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356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Humanas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Exatas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7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Masculino</a:t>
                      </a:r>
                    </a:p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63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Feminino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63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Total</a:t>
                      </a:r>
                      <a:r>
                        <a:rPr lang="pt-BR" b="1" baseline="0" dirty="0"/>
                        <a:t> 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4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Notação tabular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6986737" cy="3880773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Enumerar elemento por elemento 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pt-BR" sz="2400" dirty="0">
                <a:solidFill>
                  <a:schemeClr val="tx1"/>
                </a:solidFill>
              </a:rPr>
              <a:t>Letra maiúscula ={elemento por elemento}</a:t>
            </a:r>
          </a:p>
          <a:p>
            <a:pPr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Exemplo: conjunto dos naturais entre 0 e 10 (exclusive).</a:t>
            </a:r>
          </a:p>
          <a:p>
            <a:pPr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A={1; 2; 3; 4; 5; 6; 7; 8; 9}</a:t>
            </a:r>
          </a:p>
        </p:txBody>
      </p:sp>
    </p:spTree>
    <p:extLst>
      <p:ext uri="{BB962C8B-B14F-4D97-AF65-F5344CB8AC3E}">
        <p14:creationId xmlns:p14="http://schemas.microsoft.com/office/powerpoint/2010/main" val="1416353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Contingência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90736"/>
              </p:ext>
            </p:extLst>
          </p:nvPr>
        </p:nvGraphicFramePr>
        <p:xfrm>
          <a:off x="3611189" y="5014427"/>
          <a:ext cx="5244243" cy="184357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26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Banda 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Banda 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35">
                <a:tc>
                  <a:txBody>
                    <a:bodyPr/>
                    <a:lstStyle/>
                    <a:p>
                      <a:r>
                        <a:rPr lang="pt-BR" dirty="0"/>
                        <a:t>Canta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35">
                <a:tc>
                  <a:txBody>
                    <a:bodyPr/>
                    <a:lstStyle/>
                    <a:p>
                      <a:r>
                        <a:rPr lang="pt-BR" dirty="0"/>
                        <a:t>Não canta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35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570512" y="1930399"/>
            <a:ext cx="4896544" cy="2991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02877" y="1887069"/>
            <a:ext cx="2808312" cy="2714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315045" y="1887069"/>
            <a:ext cx="2808312" cy="27147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867941" y="305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096083" y="305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53917" y="305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72514" y="4417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3825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179512" y="1270000"/>
            <a:ext cx="7634809" cy="46072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/>
              <a:t>Questão 1 - </a:t>
            </a:r>
            <a:r>
              <a:rPr lang="pt-BR" sz="2400" dirty="0"/>
              <a:t>Em uma sala de aula, a professora de Matemática decidiu fazer um levantamento dos lanches comprados pelos alunos.</a:t>
            </a:r>
          </a:p>
          <a:p>
            <a:pPr>
              <a:lnSpc>
                <a:spcPct val="120000"/>
              </a:lnSpc>
            </a:pPr>
            <a:r>
              <a:rPr lang="pt-BR" sz="2400" dirty="0"/>
              <a:t>A professora verificou que, de um total de 35 alunos, dezenove compraram salgado; destes, quatro compraram pizza e salgado, e sete alunos não compraram lanche nesse dia. </a:t>
            </a:r>
          </a:p>
          <a:p>
            <a:pPr>
              <a:lnSpc>
                <a:spcPct val="120000"/>
              </a:lnSpc>
            </a:pPr>
            <a:r>
              <a:rPr lang="pt-BR" sz="2400" dirty="0"/>
              <a:t>Quantos alunos compraram apenas pizza?</a:t>
            </a:r>
          </a:p>
        </p:txBody>
      </p:sp>
    </p:spTree>
    <p:extLst>
      <p:ext uri="{BB962C8B-B14F-4D97-AF65-F5344CB8AC3E}">
        <p14:creationId xmlns:p14="http://schemas.microsoft.com/office/powerpoint/2010/main" val="4049994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A2B9C-BEF7-4C89-8A27-413C3325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A273F-6FC0-4B59-9D82-032FAAFA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7776864" cy="51845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b="1" dirty="0"/>
              <a:t>Questão 1 - </a:t>
            </a:r>
            <a:r>
              <a:rPr lang="pt-BR" dirty="0"/>
              <a:t>Em uma sala de aula, a professora de Matemática decidiu fazer um levantamento dos lanches comprados pelos alunos. A professora verificou que, de um total de 35 alunos, dezenove compraram salgado; destes, quatro compraram pizza e salgado, e sete alunos não compraram lanche nesse dia. Quantos alunos compraram apenas pizza?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64773" y="3385057"/>
            <a:ext cx="4896544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347981" y="3798057"/>
            <a:ext cx="2808312" cy="2714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860149" y="3798057"/>
            <a:ext cx="2808312" cy="27147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13045" y="49707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41187" y="49707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099021" y="49707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517618" y="63280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018056" y="3673874"/>
            <a:ext cx="97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salgado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270732" y="3600806"/>
            <a:ext cx="81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4464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3E8E9-2FDD-4822-8BCD-85260C9A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548680"/>
            <a:ext cx="6842721" cy="5492683"/>
          </a:xfrm>
        </p:spPr>
        <p:txBody>
          <a:bodyPr>
            <a:normAutofit/>
          </a:bodyPr>
          <a:lstStyle/>
          <a:p>
            <a:r>
              <a:rPr lang="pt-BR" b="1" dirty="0"/>
              <a:t>Questão 2 - </a:t>
            </a:r>
            <a:r>
              <a:rPr lang="pt-BR" dirty="0"/>
              <a:t>Em um curso de idiomas, foi feita uma pesquisa com adolescentes para verificar quais línguas estrangeiras eles gostariam de aprender. O resultado foi:</a:t>
            </a:r>
          </a:p>
          <a:p>
            <a:r>
              <a:rPr lang="pt-BR" dirty="0"/>
              <a:t>23 gostariam de aprender inglês;</a:t>
            </a:r>
          </a:p>
          <a:p>
            <a:r>
              <a:rPr lang="pt-BR" dirty="0"/>
              <a:t>24 gostariam de aprender espanhol;</a:t>
            </a:r>
          </a:p>
          <a:p>
            <a:r>
              <a:rPr lang="pt-BR" dirty="0"/>
              <a:t>25 gostariam de aprender italiano;</a:t>
            </a:r>
          </a:p>
          <a:p>
            <a:r>
              <a:rPr lang="pt-BR" dirty="0"/>
              <a:t>12 gostariam de aprender inglês e italiano;</a:t>
            </a:r>
          </a:p>
          <a:p>
            <a:r>
              <a:rPr lang="pt-BR" dirty="0"/>
              <a:t>10 gostariam de aprender italiano e espanhol;</a:t>
            </a:r>
          </a:p>
          <a:p>
            <a:r>
              <a:rPr lang="pt-BR" dirty="0"/>
              <a:t>9 gostariam de aprender inglês e espanhol;</a:t>
            </a:r>
          </a:p>
          <a:p>
            <a:r>
              <a:rPr lang="pt-BR" dirty="0"/>
              <a:t>7 gostariam de aprender inglês, espanhol e italiano.</a:t>
            </a:r>
          </a:p>
          <a:p>
            <a:r>
              <a:rPr lang="pt-BR" dirty="0"/>
              <a:t>Quantos adolescentes foram entrevistados?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673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60648"/>
            <a:ext cx="8316415" cy="5780715"/>
          </a:xfrm>
        </p:spPr>
        <p:txBody>
          <a:bodyPr>
            <a:normAutofit/>
          </a:bodyPr>
          <a:lstStyle/>
          <a:p>
            <a:r>
              <a:rPr lang="pt-BR" b="1" dirty="0"/>
              <a:t>Questão 2 - </a:t>
            </a:r>
            <a:r>
              <a:rPr lang="pt-BR" dirty="0"/>
              <a:t>Em um curso de idiomas, foi feita uma pesquisa com adolescentes para verificar quais línguas estrangeiras eles gostariam de aprender. O resultado foi:</a:t>
            </a:r>
          </a:p>
          <a:p>
            <a:r>
              <a:rPr lang="pt-BR" dirty="0"/>
              <a:t>23 gostariam de aprender inglês;</a:t>
            </a:r>
          </a:p>
          <a:p>
            <a:r>
              <a:rPr lang="pt-BR" dirty="0"/>
              <a:t>24 gostariam de aprender espanhol;</a:t>
            </a:r>
          </a:p>
          <a:p>
            <a:r>
              <a:rPr lang="pt-BR" dirty="0"/>
              <a:t>25 gostariam de aprender italiano;</a:t>
            </a:r>
          </a:p>
          <a:p>
            <a:r>
              <a:rPr lang="pt-BR" dirty="0"/>
              <a:t>12 gostariam de aprender inglês e italiano;</a:t>
            </a:r>
          </a:p>
          <a:p>
            <a:r>
              <a:rPr lang="pt-BR" dirty="0"/>
              <a:t>10 gostariam de aprender italiano e espanhol;</a:t>
            </a:r>
          </a:p>
          <a:p>
            <a:r>
              <a:rPr lang="pt-BR" dirty="0"/>
              <a:t>9 gostariam de aprender inglês e espanhol;</a:t>
            </a:r>
          </a:p>
          <a:p>
            <a:r>
              <a:rPr lang="pt-BR" dirty="0"/>
              <a:t>7 gostariam de aprender inglês, espanhol e italiano.</a:t>
            </a:r>
          </a:p>
          <a:p>
            <a:r>
              <a:rPr lang="pt-BR" dirty="0"/>
              <a:t>Quantos adolescentes foram entrevistados?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FDC06-5B8B-4072-8627-88264CCBD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005064"/>
            <a:ext cx="4283968" cy="29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0D3272B-B945-47F1-AEB5-6F4D55EC95E2}"/>
              </a:ext>
            </a:extLst>
          </p:cNvPr>
          <p:cNvSpPr/>
          <p:nvPr/>
        </p:nvSpPr>
        <p:spPr>
          <a:xfrm>
            <a:off x="323528" y="260648"/>
            <a:ext cx="75608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444444"/>
                </a:solidFill>
                <a:latin typeface="NewsGothicMt"/>
              </a:rPr>
              <a:t>Questão 3 - </a:t>
            </a:r>
            <a:r>
              <a:rPr lang="pt-BR" sz="2000" dirty="0">
                <a:solidFill>
                  <a:srgbClr val="444444"/>
                </a:solidFill>
                <a:latin typeface="NewsGothicMt"/>
              </a:rPr>
              <a:t>Numa academia de ginástica que oferece várias opções de atividades físicas, foi feita uma pesquisa para saber o número de pessoas matriculadas em alongamento, hidroginástica e musculação, chegando-se ao resultado expresso na tabela a seguir:</a:t>
            </a:r>
          </a:p>
        </p:txBody>
      </p:sp>
      <p:pic>
        <p:nvPicPr>
          <p:cNvPr id="1028" name="Picture 4" descr="http://www.mundoeducacao.com/upload/conteudo/tabela-questao3(1).jpg">
            <a:extLst>
              <a:ext uri="{FF2B5EF4-FFF2-40B4-BE49-F238E27FC236}">
                <a16:creationId xmlns:a16="http://schemas.microsoft.com/office/drawing/2014/main" id="{2F47AB8F-6B5F-4CDA-8176-74FB780F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91864"/>
            <a:ext cx="4464496" cy="21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A4BFE1E-C60D-42AC-B28B-CC57BC497514}"/>
              </a:ext>
            </a:extLst>
          </p:cNvPr>
          <p:cNvSpPr/>
          <p:nvPr/>
        </p:nvSpPr>
        <p:spPr>
          <a:xfrm>
            <a:off x="699213" y="3997821"/>
            <a:ext cx="6894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Com base nessas informações, pode-se concluir: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a) A pesquisa envolveu 500 pessoas.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b) 61 pessoas estavam matriculadas apenas em alongamento .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c) 259 pessoas estavam matriculadas em alongamento ou musculação.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d) 89 pessoas estavam matriculadas em pelo menos duas das atividades indicadas na tabela.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e) O número de pessoas matriculadas apenas em hidroginástica corresponde a 28,4% do total de pessoas envolvidas na pesquisa.</a:t>
            </a:r>
          </a:p>
        </p:txBody>
      </p:sp>
    </p:spTree>
    <p:extLst>
      <p:ext uri="{BB962C8B-B14F-4D97-AF65-F5344CB8AC3E}">
        <p14:creationId xmlns:p14="http://schemas.microsoft.com/office/powerpoint/2010/main" val="3947259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00560-735B-4C9C-90A5-3DF4CF78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D6059-9348-49D4-B467-3874E3EF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986737" cy="388077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Com base nessas informações, pode-se concluir: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a) A pesquisa envolveu 500 pessoas (V).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b) 61 pessoas estavam matriculadas apenas em alongamento (V).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c) 259 pessoas estavam matriculadas em alongamento ou musculação (F).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d) 89 pessoas estavam matriculadas em pelo menos duas das atividades indicadas na tabela (F).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NewsGothicMt"/>
              </a:rPr>
              <a:t>e) O número de pessoas matriculadas apenas em hidroginástica corresponde a 28,4% do total de pessoas envolvidas na pesquisa (V).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060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D3D05E4-9187-4A9C-9E30-BA612B926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700808"/>
            <a:ext cx="7996328" cy="42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59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B3C2A-5DB5-41E7-BCD6-C533024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620688"/>
            <a:ext cx="8424936" cy="6048672"/>
          </a:xfrm>
        </p:spPr>
        <p:txBody>
          <a:bodyPr>
            <a:normAutofit/>
          </a:bodyPr>
          <a:lstStyle/>
          <a:p>
            <a:r>
              <a:rPr lang="pt-BR" b="1" dirty="0"/>
              <a:t>Questão 4 - </a:t>
            </a:r>
            <a:r>
              <a:rPr lang="pt-BR" dirty="0"/>
              <a:t>O resultado de uma pesquisa mostrou que, em um grupo de 77 jovens, há:</a:t>
            </a:r>
          </a:p>
          <a:p>
            <a:pPr marL="0" indent="0">
              <a:buNone/>
            </a:pPr>
            <a:r>
              <a:rPr lang="pt-BR" dirty="0"/>
              <a:t>– um total de 32 moças</a:t>
            </a:r>
          </a:p>
          <a:p>
            <a:pPr marL="0" indent="0">
              <a:buNone/>
            </a:pPr>
            <a:r>
              <a:rPr lang="pt-BR" dirty="0"/>
              <a:t>– 4 moças que trabalham e estudam</a:t>
            </a:r>
          </a:p>
          <a:p>
            <a:pPr marL="0" indent="0">
              <a:buNone/>
            </a:pPr>
            <a:r>
              <a:rPr lang="pt-BR" dirty="0"/>
              <a:t>– 13 moças que não estudam nem trabalham</a:t>
            </a:r>
          </a:p>
          <a:p>
            <a:pPr marL="0" indent="0">
              <a:buNone/>
            </a:pPr>
            <a:r>
              <a:rPr lang="pt-BR" dirty="0"/>
              <a:t>– 15 rapazes que trabalham e não estudam</a:t>
            </a:r>
          </a:p>
          <a:p>
            <a:pPr marL="0" indent="0">
              <a:buNone/>
            </a:pPr>
            <a:r>
              <a:rPr lang="pt-BR" dirty="0"/>
              <a:t>– 10 rapazes que estudam e não trabalham</a:t>
            </a:r>
          </a:p>
          <a:p>
            <a:pPr marL="0" indent="0">
              <a:buNone/>
            </a:pPr>
            <a:r>
              <a:rPr lang="pt-BR" dirty="0"/>
              <a:t>– 25 jovens que não trabalham nem estudam</a:t>
            </a:r>
          </a:p>
          <a:p>
            <a:pPr marL="0" indent="0">
              <a:buNone/>
            </a:pPr>
            <a:r>
              <a:rPr lang="pt-BR" dirty="0"/>
              <a:t>– 15 jovens que estudam e não trabalham</a:t>
            </a:r>
          </a:p>
          <a:p>
            <a:pPr marL="0" indent="0">
              <a:buNone/>
            </a:pPr>
            <a:r>
              <a:rPr lang="pt-BR" dirty="0"/>
              <a:t>Nesse grupo, o número de:</a:t>
            </a:r>
          </a:p>
          <a:p>
            <a:pPr marL="0" indent="0">
              <a:buNone/>
            </a:pPr>
            <a:r>
              <a:rPr lang="pt-BR" dirty="0"/>
              <a:t>(00) rapazes é 50</a:t>
            </a:r>
          </a:p>
          <a:p>
            <a:pPr marL="0" indent="0">
              <a:buNone/>
            </a:pPr>
            <a:r>
              <a:rPr lang="pt-BR" dirty="0"/>
              <a:t>(01) rapazes que não trabalham nem estudam é 12 </a:t>
            </a:r>
          </a:p>
          <a:p>
            <a:pPr marL="0" indent="0">
              <a:buNone/>
            </a:pPr>
            <a:r>
              <a:rPr lang="pt-BR" dirty="0"/>
              <a:t>(02) moças que trabalham e não estudam é 9</a:t>
            </a:r>
          </a:p>
          <a:p>
            <a:pPr marL="0" indent="0">
              <a:buNone/>
            </a:pPr>
            <a:r>
              <a:rPr lang="pt-BR" dirty="0"/>
              <a:t>(03) rapazes que trabalham e estudam é 9</a:t>
            </a:r>
          </a:p>
          <a:p>
            <a:pPr marL="0" indent="0">
              <a:buNone/>
            </a:pPr>
            <a:r>
              <a:rPr lang="pt-BR" dirty="0"/>
              <a:t>(04) moças que estudam e não trabalham é 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445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3E19-4FC8-4897-8DE4-EAB1C2C9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726B81-877A-419F-B354-9543CF08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Nesse grupo, o número de:</a:t>
            </a:r>
          </a:p>
          <a:p>
            <a:pPr marL="0" indent="0">
              <a:buNone/>
            </a:pPr>
            <a:r>
              <a:rPr lang="pt-BR" dirty="0"/>
              <a:t>(00) rapazes é 50</a:t>
            </a:r>
          </a:p>
          <a:p>
            <a:pPr marL="0" indent="0">
              <a:buNone/>
            </a:pPr>
            <a:r>
              <a:rPr lang="pt-BR" dirty="0"/>
              <a:t>(01</a:t>
            </a:r>
            <a:r>
              <a:rPr lang="pt-BR" b="1" dirty="0"/>
              <a:t>) rapazes que não trabalham nem estudam é 12 (V)</a:t>
            </a:r>
          </a:p>
          <a:p>
            <a:pPr marL="0" indent="0">
              <a:buNone/>
            </a:pPr>
            <a:r>
              <a:rPr lang="pt-BR" dirty="0"/>
              <a:t>(02) moças que trabalham e não estudam é 9</a:t>
            </a:r>
          </a:p>
          <a:p>
            <a:pPr marL="0" indent="0">
              <a:buNone/>
            </a:pPr>
            <a:r>
              <a:rPr lang="pt-BR" dirty="0"/>
              <a:t>(03) rapazes que trabalham e estudam é 9</a:t>
            </a:r>
          </a:p>
          <a:p>
            <a:pPr marL="0" indent="0">
              <a:buNone/>
            </a:pPr>
            <a:r>
              <a:rPr lang="pt-BR" dirty="0"/>
              <a:t>(04) moças que estudam e não trabalham é 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39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Notação por propriedade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418785" cy="388077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Notação por propriedade:</a:t>
            </a:r>
          </a:p>
          <a:p>
            <a:r>
              <a:rPr lang="pt-BR" sz="2400" dirty="0">
                <a:solidFill>
                  <a:schemeClr val="tx1"/>
                </a:solidFill>
              </a:rPr>
              <a:t>Forma de representar o conjunto através de suas propriedades</a:t>
            </a:r>
          </a:p>
          <a:p>
            <a:r>
              <a:rPr lang="pt-BR" sz="2400" dirty="0">
                <a:solidFill>
                  <a:schemeClr val="tx1"/>
                </a:solidFill>
              </a:rPr>
              <a:t>Exemplo: conjunto dos números naturais entre 0 e 10 (exclusive). </a:t>
            </a:r>
          </a:p>
          <a:p>
            <a:pPr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A={x </a:t>
            </a:r>
            <a:r>
              <a:rPr lang="az-Cyrl-AZ" sz="2400" b="1" dirty="0">
                <a:solidFill>
                  <a:srgbClr val="FF0000"/>
                </a:solidFill>
              </a:rPr>
              <a:t>Є</a:t>
            </a:r>
            <a:r>
              <a:rPr lang="pt-BR" sz="2400" b="1" dirty="0">
                <a:solidFill>
                  <a:srgbClr val="FF0000"/>
                </a:solidFill>
              </a:rPr>
              <a:t> N | 0&lt; x &lt;10 } </a:t>
            </a:r>
          </a:p>
        </p:txBody>
      </p:sp>
    </p:spTree>
    <p:extLst>
      <p:ext uri="{BB962C8B-B14F-4D97-AF65-F5344CB8AC3E}">
        <p14:creationId xmlns:p14="http://schemas.microsoft.com/office/powerpoint/2010/main" val="2656485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025688"/>
              </p:ext>
            </p:extLst>
          </p:nvPr>
        </p:nvGraphicFramePr>
        <p:xfrm>
          <a:off x="609600" y="2160588"/>
          <a:ext cx="7000826" cy="284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550">
                  <a:extLst>
                    <a:ext uri="{9D8B030D-6E8A-4147-A177-3AD203B41FA5}">
                      <a16:colId xmlns:a16="http://schemas.microsoft.com/office/drawing/2014/main" val="3583124784"/>
                    </a:ext>
                  </a:extLst>
                </a:gridCol>
                <a:gridCol w="1761550">
                  <a:extLst>
                    <a:ext uri="{9D8B030D-6E8A-4147-A177-3AD203B41FA5}">
                      <a16:colId xmlns:a16="http://schemas.microsoft.com/office/drawing/2014/main" val="3985297200"/>
                    </a:ext>
                  </a:extLst>
                </a:gridCol>
                <a:gridCol w="1159242">
                  <a:extLst>
                    <a:ext uri="{9D8B030D-6E8A-4147-A177-3AD203B41FA5}">
                      <a16:colId xmlns:a16="http://schemas.microsoft.com/office/drawing/2014/main" val="3665165824"/>
                    </a:ext>
                  </a:extLst>
                </a:gridCol>
                <a:gridCol w="1159242">
                  <a:extLst>
                    <a:ext uri="{9D8B030D-6E8A-4147-A177-3AD203B41FA5}">
                      <a16:colId xmlns:a16="http://schemas.microsoft.com/office/drawing/2014/main" val="2842238384"/>
                    </a:ext>
                  </a:extLst>
                </a:gridCol>
                <a:gridCol w="1159242">
                  <a:extLst>
                    <a:ext uri="{9D8B030D-6E8A-4147-A177-3AD203B41FA5}">
                      <a16:colId xmlns:a16="http://schemas.microsoft.com/office/drawing/2014/main" val="1726818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  <a:latin typeface="Calibri"/>
                        </a:rPr>
                        <a:t>Sexo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  <a:latin typeface="Calibri"/>
                        </a:rPr>
                        <a:t>Estuda\trabalha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Trabalha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trabalha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TOTAL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75643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FEMININO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Estuda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70240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Não Estuda</a:t>
                      </a:r>
                      <a:r>
                        <a:rPr lang="pt-BR" sz="18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90554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Total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1790161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MASCULINO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Estuda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62192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Não Estuda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079843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5699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 Geral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4853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055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D7482-3070-43AC-9756-034F25B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8640"/>
            <a:ext cx="8354890" cy="5400600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5) Três frutas são consumidas por um grupo de 400 pessoas: laranja, banana e maçã. 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Dessas pessoas, 185 consomem laranja, 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125 consomem laranja e banana, 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130 consomem banana e maçã, 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120 consomem laranja e maçã e 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100 consomem laranja, banana e maçã. </a:t>
            </a:r>
          </a:p>
          <a:p>
            <a:r>
              <a:rPr lang="pt-BR" sz="2400" dirty="0">
                <a:solidFill>
                  <a:schemeClr val="tx1"/>
                </a:solidFill>
              </a:rPr>
              <a:t>O número de pessoas que consomem banana é igual ao número de pessoas que consomem maçã. </a:t>
            </a:r>
          </a:p>
          <a:p>
            <a:r>
              <a:rPr lang="pt-BR" sz="2400" dirty="0">
                <a:solidFill>
                  <a:schemeClr val="tx1"/>
                </a:solidFill>
              </a:rPr>
              <a:t>O número de pessoas que consomem maçã e não consomem laranja e nem banana é de </a:t>
            </a:r>
          </a:p>
          <a:p>
            <a:r>
              <a:rPr lang="pt-BR" sz="2400" dirty="0">
                <a:solidFill>
                  <a:schemeClr val="tx1"/>
                </a:solidFill>
              </a:rPr>
              <a:t>a) 95   b) 125   c) 195   d) 245 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85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C7A538-8704-47B7-98D2-8498F016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3B9F11B-5A4F-47AA-9090-982C69C2B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9204" y="1268760"/>
            <a:ext cx="4375204" cy="47726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Como o número de pessoas que gostam de maças é igual ao número de pessoas que gostam de banana, então </a:t>
            </a:r>
          </a:p>
          <a:p>
            <a:r>
              <a:rPr lang="pt-BR" dirty="0"/>
              <a:t>25+100+30+x = 20+100+30+y</a:t>
            </a:r>
          </a:p>
          <a:p>
            <a:r>
              <a:rPr lang="pt-BR" dirty="0"/>
              <a:t>155+x = 150+y</a:t>
            </a:r>
          </a:p>
          <a:p>
            <a:r>
              <a:rPr lang="pt-BR" dirty="0"/>
              <a:t>y = x+5 (I)</a:t>
            </a:r>
          </a:p>
          <a:p>
            <a:r>
              <a:rPr lang="pt-BR" dirty="0"/>
              <a:t>Mas:</a:t>
            </a:r>
          </a:p>
          <a:p>
            <a:r>
              <a:rPr lang="pt-BR" dirty="0"/>
              <a:t>40+20+100+25+30+x+y=400</a:t>
            </a:r>
          </a:p>
          <a:p>
            <a:r>
              <a:rPr lang="pt-BR" dirty="0"/>
              <a:t>215+x+y=400, mas y = x+5, logo:</a:t>
            </a:r>
          </a:p>
          <a:p>
            <a:r>
              <a:rPr lang="pt-BR" dirty="0"/>
              <a:t>215+x+x+5 = 400</a:t>
            </a:r>
          </a:p>
          <a:p>
            <a:r>
              <a:rPr lang="pt-BR" dirty="0"/>
              <a:t>2x+220=400</a:t>
            </a:r>
          </a:p>
          <a:p>
            <a:r>
              <a:rPr lang="pt-BR" dirty="0"/>
              <a:t>2x=180</a:t>
            </a:r>
          </a:p>
          <a:p>
            <a:r>
              <a:rPr lang="pt-BR" dirty="0"/>
              <a:t>x=90</a:t>
            </a:r>
          </a:p>
          <a:p>
            <a:r>
              <a:rPr lang="pt-BR" dirty="0"/>
              <a:t>Portanto, y = x+5 = 90+5 = 95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94909C5A-B71E-43ED-8DD6-10E1802157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412776"/>
            <a:ext cx="3087688" cy="453650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882F56-FDB8-46F9-BF2B-E12DEB418CC1}"/>
              </a:ext>
            </a:extLst>
          </p:cNvPr>
          <p:cNvSpPr/>
          <p:nvPr/>
        </p:nvSpPr>
        <p:spPr>
          <a:xfrm>
            <a:off x="971600" y="6248400"/>
            <a:ext cx="176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Resposta: a) 95</a:t>
            </a:r>
          </a:p>
        </p:txBody>
      </p:sp>
    </p:spTree>
    <p:extLst>
      <p:ext uri="{BB962C8B-B14F-4D97-AF65-F5344CB8AC3E}">
        <p14:creationId xmlns:p14="http://schemas.microsoft.com/office/powerpoint/2010/main" val="3373752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5F2D1-063A-420A-8D1A-C861B874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264696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6) Um fabricante de cosméticos decide produzir três diferentes catálogos de seus produtos, visando a públicos distintos.</a:t>
            </a:r>
          </a:p>
          <a:p>
            <a:r>
              <a:rPr lang="pt-BR" sz="2400" dirty="0">
                <a:solidFill>
                  <a:schemeClr val="tx1"/>
                </a:solidFill>
              </a:rPr>
              <a:t> Como alguns produtos estarão presentes em mais de um catálogo e ocupam uma página inteira, ele resolve fazer uma contagem para diminuir os gastos com originais de impressão. </a:t>
            </a:r>
          </a:p>
          <a:p>
            <a:r>
              <a:rPr lang="pt-BR" sz="2400" dirty="0">
                <a:solidFill>
                  <a:schemeClr val="tx1"/>
                </a:solidFill>
              </a:rPr>
              <a:t>Os catálogos C1, C2 e C3 terão, respectivamente, 50, 45 e 40 páginas. </a:t>
            </a:r>
          </a:p>
          <a:p>
            <a:r>
              <a:rPr lang="pt-BR" sz="2400" dirty="0">
                <a:solidFill>
                  <a:schemeClr val="tx1"/>
                </a:solidFill>
              </a:rPr>
              <a:t>Comparando os projetos de cada catálogo, ele verifica que:</a:t>
            </a:r>
          </a:p>
          <a:p>
            <a:r>
              <a:rPr lang="pt-BR" sz="2400" dirty="0">
                <a:solidFill>
                  <a:schemeClr val="tx1"/>
                </a:solidFill>
              </a:rPr>
              <a:t>C1 e C2 terão 10 páginas em comum; </a:t>
            </a:r>
          </a:p>
          <a:p>
            <a:r>
              <a:rPr lang="pt-BR" sz="2400" dirty="0">
                <a:solidFill>
                  <a:schemeClr val="tx1"/>
                </a:solidFill>
              </a:rPr>
              <a:t>C1 e C3 terão 6 páginas em comum; </a:t>
            </a:r>
          </a:p>
          <a:p>
            <a:r>
              <a:rPr lang="pt-BR" sz="2400" dirty="0">
                <a:solidFill>
                  <a:schemeClr val="tx1"/>
                </a:solidFill>
              </a:rPr>
              <a:t>C2 e C3 terão 5 páginas em comum, das quais 4 também estarão em C1.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60573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DF342-C268-4366-B47D-2C183D63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461924"/>
            <a:ext cx="8066857" cy="5564691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Efetuando os cálculos correspondentes, o fabricante concluiu que, para a montagem dos três catálogos, necessitará de um total de originais de impressão igual a</a:t>
            </a:r>
          </a:p>
          <a:p>
            <a:r>
              <a:rPr lang="pt-BR" sz="2400" dirty="0">
                <a:solidFill>
                  <a:schemeClr val="tx1"/>
                </a:solidFill>
              </a:rPr>
              <a:t>a. 135</a:t>
            </a:r>
          </a:p>
          <a:p>
            <a:r>
              <a:rPr lang="pt-BR" sz="2400" dirty="0">
                <a:solidFill>
                  <a:schemeClr val="tx1"/>
                </a:solidFill>
              </a:rPr>
              <a:t>b. 126 </a:t>
            </a:r>
          </a:p>
          <a:p>
            <a:r>
              <a:rPr lang="pt-BR" sz="2400" dirty="0">
                <a:solidFill>
                  <a:schemeClr val="tx1"/>
                </a:solidFill>
              </a:rPr>
              <a:t>c. 118 </a:t>
            </a:r>
          </a:p>
          <a:p>
            <a:r>
              <a:rPr lang="pt-BR" sz="2400" dirty="0">
                <a:solidFill>
                  <a:schemeClr val="tx1"/>
                </a:solidFill>
              </a:rPr>
              <a:t>d. 114</a:t>
            </a:r>
          </a:p>
          <a:p>
            <a:r>
              <a:rPr lang="pt-BR" sz="2400" dirty="0">
                <a:solidFill>
                  <a:schemeClr val="tx1"/>
                </a:solidFill>
              </a:rPr>
              <a:t>e. 110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84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64F2-49E3-4866-8A77-79D85B20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B91BC4-E9FE-4F63-AB09-F9B6CF9EAC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175338"/>
            <a:ext cx="4394448" cy="3880773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D79A58-C54B-4D39-9EFD-090CAAFC8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2197412"/>
            <a:ext cx="3088110" cy="3880773"/>
          </a:xfrm>
        </p:spPr>
        <p:txBody>
          <a:bodyPr/>
          <a:lstStyle/>
          <a:p>
            <a:r>
              <a:rPr lang="pt-BR" dirty="0"/>
              <a:t>Número de impressões:</a:t>
            </a:r>
          </a:p>
          <a:p>
            <a:r>
              <a:rPr lang="pt-BR" dirty="0"/>
              <a:t>38+6+4+2+1+33+34 = 118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Resposta c. 118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312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404664"/>
            <a:ext cx="8256430" cy="54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2400" dirty="0"/>
              <a:t>7) 100 pessoas foram entrevistadas e metade delas possuía o ensino médio completo e a outra metade não possuía escolaridade alguma. O grupo com ensino médio completo 43 delas estavam empregadas e no grupo sem escolaridade 22 estavam sem emprego num total de 29 pessoas sem emprego.</a:t>
            </a:r>
          </a:p>
          <a:p>
            <a:endParaRPr lang="pt-BR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2400" dirty="0"/>
              <a:t>A - Construa uma </a:t>
            </a:r>
            <a:r>
              <a:rPr lang="pt-BR" sz="2400" b="1" dirty="0"/>
              <a:t>tabela de contingência</a:t>
            </a:r>
            <a:r>
              <a:rPr lang="pt-BR" sz="2400" dirty="0"/>
              <a:t> e descubra a quantidade pessoas sem escolaridade que possuem emprego e a quantidade de pessoas que não possuem emprego e tem o ensino médio completo.</a:t>
            </a:r>
          </a:p>
          <a:p>
            <a:endParaRPr lang="pt-BR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t-BR" sz="2400" dirty="0"/>
              <a:t>B - Através da informações obtidas na tabela de contingência, monte um </a:t>
            </a:r>
            <a:r>
              <a:rPr lang="pt-BR" sz="2400" b="1" dirty="0"/>
              <a:t>diagrama de </a:t>
            </a:r>
            <a:r>
              <a:rPr lang="pt-BR" sz="2400" b="1" dirty="0" err="1"/>
              <a:t>Venn</a:t>
            </a:r>
            <a:r>
              <a:rPr lang="pt-BR" sz="2400" b="1" dirty="0"/>
              <a:t>.</a:t>
            </a:r>
          </a:p>
          <a:p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3469470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26C3AB-CFCB-4907-AA48-371FE251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31168"/>
          </a:xfrm>
        </p:spPr>
        <p:txBody>
          <a:bodyPr/>
          <a:lstStyle/>
          <a:p>
            <a:r>
              <a:rPr lang="pt-BR" dirty="0"/>
              <a:t>Resolução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EFBD803-9A0D-4666-99A1-EF10E71D658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7150764"/>
              </p:ext>
            </p:extLst>
          </p:nvPr>
        </p:nvGraphicFramePr>
        <p:xfrm>
          <a:off x="609600" y="3212976"/>
          <a:ext cx="6768307" cy="1263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1963">
                  <a:extLst>
                    <a:ext uri="{9D8B030D-6E8A-4147-A177-3AD203B41FA5}">
                      <a16:colId xmlns:a16="http://schemas.microsoft.com/office/drawing/2014/main" val="269832791"/>
                    </a:ext>
                  </a:extLst>
                </a:gridCol>
                <a:gridCol w="1549003">
                  <a:extLst>
                    <a:ext uri="{9D8B030D-6E8A-4147-A177-3AD203B41FA5}">
                      <a16:colId xmlns:a16="http://schemas.microsoft.com/office/drawing/2014/main" val="405113717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1471049188"/>
                    </a:ext>
                  </a:extLst>
                </a:gridCol>
                <a:gridCol w="1549003">
                  <a:extLst>
                    <a:ext uri="{9D8B030D-6E8A-4147-A177-3AD203B41FA5}">
                      <a16:colId xmlns:a16="http://schemas.microsoft.com/office/drawing/2014/main" val="3471945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8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Ensino Médio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Sem escolaridade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TOTAL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43409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Empregadas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71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353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Desempregadas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16017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TOTAL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100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91705715"/>
                  </a:ext>
                </a:extLst>
              </a:tr>
            </a:tbl>
          </a:graphicData>
        </a:graphic>
      </p:graphicFrame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4A1F74-E8CE-4D23-A49E-BA5252DD8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340768"/>
            <a:ext cx="6347714" cy="2204514"/>
          </a:xfrm>
        </p:spPr>
        <p:txBody>
          <a:bodyPr/>
          <a:lstStyle/>
          <a:p>
            <a:r>
              <a:rPr lang="pt-BR" dirty="0"/>
              <a:t>A - Construa uma </a:t>
            </a:r>
            <a:r>
              <a:rPr lang="pt-BR" b="1" dirty="0"/>
              <a:t>tabela de contingência</a:t>
            </a:r>
            <a:r>
              <a:rPr lang="pt-BR" dirty="0"/>
              <a:t> e descubra</a:t>
            </a:r>
          </a:p>
          <a:p>
            <a:r>
              <a:rPr lang="pt-BR" dirty="0"/>
              <a:t>A quantidade pessoas sem escolaridade que possuem emprego: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28 pessoas</a:t>
            </a:r>
            <a:r>
              <a:rPr lang="pt-BR" dirty="0"/>
              <a:t> </a:t>
            </a:r>
          </a:p>
          <a:p>
            <a:r>
              <a:rPr lang="pt-BR" dirty="0"/>
              <a:t>A quantidade de pessoas que não possuem emprego e tem o ensino médio completo: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7 pessoas.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1509D2-541F-46A3-A775-DE2595BA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09" y="4599278"/>
            <a:ext cx="445899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3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Subconjuntos, Relação de inclusão e Simbologia</a:t>
            </a:r>
          </a:p>
        </p:txBody>
      </p:sp>
    </p:spTree>
    <p:extLst>
      <p:ext uri="{BB962C8B-B14F-4D97-AF65-F5344CB8AC3E}">
        <p14:creationId xmlns:p14="http://schemas.microsoft.com/office/powerpoint/2010/main" val="190208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Subconjuntos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340555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/>
              <a:t>Conjunto que está contido em outro</a:t>
            </a:r>
          </a:p>
        </p:txBody>
      </p:sp>
      <p:pic>
        <p:nvPicPr>
          <p:cNvPr id="2050" name="Picture 2" descr="Resultado de imagem para subconju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7" y="2636912"/>
            <a:ext cx="2951767" cy="33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ubconjun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80" y="2636912"/>
            <a:ext cx="5200610" cy="33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Mais alguns exemplos de subconjuntos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490793" cy="4292746"/>
          </a:xfrm>
        </p:spPr>
        <p:txBody>
          <a:bodyPr>
            <a:normAutofit fontScale="92500" lnSpcReduction="10000"/>
          </a:bodyPr>
          <a:lstStyle/>
          <a:p>
            <a:r>
              <a:rPr lang="pt-BR" sz="3000" dirty="0"/>
              <a:t>Alfabeto, sendo as vogais um subconjunto do alfabeto</a:t>
            </a:r>
          </a:p>
          <a:p>
            <a:pPr lvl="1"/>
            <a:r>
              <a:rPr lang="pt-BR" sz="3000" b="1" dirty="0"/>
              <a:t>As vogais estão contidas no alfabeto.</a:t>
            </a:r>
          </a:p>
          <a:p>
            <a:pPr marL="0" indent="0">
              <a:buNone/>
            </a:pPr>
            <a:endParaRPr lang="pt-BR" sz="3000" dirty="0"/>
          </a:p>
          <a:p>
            <a:r>
              <a:rPr lang="pt-BR" sz="3000" dirty="0"/>
              <a:t>Considere os alunos do primeiro termo de </a:t>
            </a:r>
            <a:r>
              <a:rPr lang="pt-BR" sz="3000" dirty="0" err="1"/>
              <a:t>BigData</a:t>
            </a:r>
            <a:r>
              <a:rPr lang="pt-BR" sz="3000" dirty="0"/>
              <a:t>, os alunos de Marília formam um subconjunto dessa classe.</a:t>
            </a:r>
          </a:p>
          <a:p>
            <a:pPr lvl="1"/>
            <a:r>
              <a:rPr lang="pt-BR" sz="3000" b="1" dirty="0"/>
              <a:t>Os alunos de Marília estão contidos no primeiro termo de </a:t>
            </a:r>
            <a:r>
              <a:rPr lang="pt-BR" sz="3000" b="1" dirty="0" err="1"/>
              <a:t>BigData</a:t>
            </a:r>
            <a:endParaRPr lang="pt-BR" sz="3000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42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Simbologia</a:t>
            </a:r>
          </a:p>
        </p:txBody>
      </p:sp>
      <p:pic>
        <p:nvPicPr>
          <p:cNvPr id="1026" name="Picture 2" descr="Resultado de imagem para tabela simbologia conju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84784"/>
            <a:ext cx="6702891" cy="49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1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6BF615-CB7A-4840-A358-E4FA7C0FF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2" t="5263" r="8111" b="16617"/>
          <a:stretch/>
        </p:blipFill>
        <p:spPr>
          <a:xfrm>
            <a:off x="336550" y="480060"/>
            <a:ext cx="8428482" cy="56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0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2160</Words>
  <Application>Microsoft Office PowerPoint</Application>
  <PresentationFormat>Apresentação na tela (4:3)</PresentationFormat>
  <Paragraphs>393</Paragraphs>
  <Slides>47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6" baseType="lpstr">
      <vt:lpstr>Arial</vt:lpstr>
      <vt:lpstr>Calibri</vt:lpstr>
      <vt:lpstr>DejaVu Sans</vt:lpstr>
      <vt:lpstr>NewsGothicMt</vt:lpstr>
      <vt:lpstr>Times New Roman</vt:lpstr>
      <vt:lpstr>Trebuchet MS</vt:lpstr>
      <vt:lpstr>Wingdings 2</vt:lpstr>
      <vt:lpstr>Wingdings 3</vt:lpstr>
      <vt:lpstr>Facetado</vt:lpstr>
      <vt:lpstr>Teoria dos Conjuntos</vt:lpstr>
      <vt:lpstr>Teoria dos conjuntos</vt:lpstr>
      <vt:lpstr>Notação tabular</vt:lpstr>
      <vt:lpstr>Notação por propriedade</vt:lpstr>
      <vt:lpstr>Subconjuntos, Relação de inclusão e Simbologia</vt:lpstr>
      <vt:lpstr>Subconjuntos</vt:lpstr>
      <vt:lpstr>Mais alguns exemplos de subconjuntos</vt:lpstr>
      <vt:lpstr>Simbologia</vt:lpstr>
      <vt:lpstr>Apresentação do PowerPoint</vt:lpstr>
      <vt:lpstr>Apresentação do PowerPoint</vt:lpstr>
      <vt:lpstr>Apresentação do PowerPoint</vt:lpstr>
      <vt:lpstr>Apresentação do PowerPoint</vt:lpstr>
      <vt:lpstr>Conjuntos das partes </vt:lpstr>
      <vt:lpstr>Conjunto das partes</vt:lpstr>
      <vt:lpstr>A={1,2,3,4}</vt:lpstr>
      <vt:lpstr>N(A) = 25 = 32 elementos</vt:lpstr>
      <vt:lpstr>DIAGRAMA DE VENN </vt:lpstr>
      <vt:lpstr>Apresentação do PowerPoint</vt:lpstr>
      <vt:lpstr>Apresentação do PowerPoint</vt:lpstr>
      <vt:lpstr>Apresentação do PowerPoint</vt:lpstr>
      <vt:lpstr>Apresentação do PowerPoint</vt:lpstr>
      <vt:lpstr>Diagrama de Venn</vt:lpstr>
      <vt:lpstr>Apresentação do PowerPoint</vt:lpstr>
      <vt:lpstr>Conjunto Complementar</vt:lpstr>
      <vt:lpstr>Apresentação do PowerPoint</vt:lpstr>
      <vt:lpstr>Conjunto Disjunto</vt:lpstr>
      <vt:lpstr>TABELAS DE CONTINGÊNCIA </vt:lpstr>
      <vt:lpstr>Apresentação do PowerPoint</vt:lpstr>
      <vt:lpstr>Apresentação do PowerPoint</vt:lpstr>
      <vt:lpstr>Tabela de Contingência</vt:lpstr>
      <vt:lpstr>Exemplos</vt:lpstr>
      <vt:lpstr>Exemplos</vt:lpstr>
      <vt:lpstr>Apresentação do PowerPoint</vt:lpstr>
      <vt:lpstr>Apresentação do PowerPoint</vt:lpstr>
      <vt:lpstr>Apresentação do PowerPoint</vt:lpstr>
      <vt:lpstr>Resposta</vt:lpstr>
      <vt:lpstr>Resolução</vt:lpstr>
      <vt:lpstr>Apresentação do PowerPoint</vt:lpstr>
      <vt:lpstr>Resposta</vt:lpstr>
      <vt:lpstr>Resolução</vt:lpstr>
      <vt:lpstr>Apresentação do PowerPoint</vt:lpstr>
      <vt:lpstr>Resolução</vt:lpstr>
      <vt:lpstr>Apresentação do PowerPoint</vt:lpstr>
      <vt:lpstr>Apresentação do PowerPoint</vt:lpstr>
      <vt:lpstr>Resolução</vt:lpstr>
      <vt:lpstr>Apresentação do PowerPoint</vt:lpstr>
      <vt:lpstr>Resolução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Conjuntos</dc:title>
  <dc:creator>Deise Deolindo Silva</dc:creator>
  <cp:lastModifiedBy>Deise Deolindo Silva</cp:lastModifiedBy>
  <cp:revision>4</cp:revision>
  <dcterms:created xsi:type="dcterms:W3CDTF">2019-02-26T20:13:05Z</dcterms:created>
  <dcterms:modified xsi:type="dcterms:W3CDTF">2019-08-21T17:14:22Z</dcterms:modified>
</cp:coreProperties>
</file>