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6"/>
  </p:notesMasterIdLst>
  <p:sldIdLst>
    <p:sldId id="256" r:id="rId2"/>
    <p:sldId id="259" r:id="rId3"/>
    <p:sldId id="258" r:id="rId4"/>
    <p:sldId id="261" r:id="rId5"/>
    <p:sldId id="260" r:id="rId6"/>
    <p:sldId id="314" r:id="rId7"/>
    <p:sldId id="263" r:id="rId8"/>
    <p:sldId id="267" r:id="rId9"/>
    <p:sldId id="315" r:id="rId10"/>
    <p:sldId id="265" r:id="rId11"/>
    <p:sldId id="262" r:id="rId12"/>
    <p:sldId id="268" r:id="rId13"/>
    <p:sldId id="319" r:id="rId14"/>
    <p:sldId id="269" r:id="rId15"/>
    <p:sldId id="270" r:id="rId16"/>
    <p:sldId id="321" r:id="rId17"/>
    <p:sldId id="313" r:id="rId18"/>
    <p:sldId id="271" r:id="rId19"/>
    <p:sldId id="272" r:id="rId20"/>
    <p:sldId id="320" r:id="rId21"/>
    <p:sldId id="273" r:id="rId22"/>
    <p:sldId id="274" r:id="rId23"/>
    <p:sldId id="316" r:id="rId24"/>
    <p:sldId id="277" r:id="rId25"/>
    <p:sldId id="278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18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756FE-1BDD-460F-A5B3-70B35EF890E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22781-CC59-461D-A748-F2900C039C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3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96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71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98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5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19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5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50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86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5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8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4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7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6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CBC6-A6B1-4620-9DFE-42D8B1343920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0C752E-C053-4DAD-9131-F14B969A1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e </a:t>
            </a:r>
            <a:br>
              <a:rPr lang="pt-BR" dirty="0"/>
            </a:br>
            <a:r>
              <a:rPr lang="pt-BR" dirty="0"/>
              <a:t>Tabela Verdade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pt-BR" sz="2000" dirty="0"/>
              <a:t>Profa. Deise Deolindo Silva</a:t>
            </a:r>
          </a:p>
        </p:txBody>
      </p:sp>
    </p:spTree>
    <p:extLst>
      <p:ext uri="{BB962C8B-B14F-4D97-AF65-F5344CB8AC3E}">
        <p14:creationId xmlns:p14="http://schemas.microsoft.com/office/powerpoint/2010/main" val="42677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A273FE-884A-4300-9B05-CE25E6D6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14958" r="39192" b="9910"/>
          <a:stretch/>
        </p:blipFill>
        <p:spPr>
          <a:xfrm>
            <a:off x="395536" y="903826"/>
            <a:ext cx="8064895" cy="5954173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8245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56792"/>
            <a:ext cx="7346777" cy="4484571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Complete com os conectivos lógicos as frases abaixo.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A lua é quadrada e a neve é branca.  </a:t>
            </a:r>
            <a:r>
              <a:rPr lang="pt-BR" sz="2400" b="1" dirty="0"/>
              <a:t>p    q </a:t>
            </a:r>
            <a:endParaRPr lang="pt-BR" sz="2400" dirty="0"/>
          </a:p>
          <a:p>
            <a:r>
              <a:rPr lang="pt-BR" sz="2400" dirty="0"/>
              <a:t>A lua é quadrada ou</a:t>
            </a:r>
            <a:r>
              <a:rPr lang="pt-BR" sz="2400" b="1" dirty="0"/>
              <a:t> </a:t>
            </a:r>
            <a:r>
              <a:rPr lang="pt-BR" sz="2400" dirty="0"/>
              <a:t>a neve é branca.  </a:t>
            </a:r>
            <a:r>
              <a:rPr lang="pt-BR" sz="2400" b="1" dirty="0"/>
              <a:t>p    q </a:t>
            </a:r>
            <a:endParaRPr lang="pt-BR" sz="2400" dirty="0"/>
          </a:p>
          <a:p>
            <a:r>
              <a:rPr lang="pt-BR" sz="2400" dirty="0"/>
              <a:t>Se a lua é quadrada então a neve é branca.  </a:t>
            </a:r>
            <a:r>
              <a:rPr lang="pt-BR" sz="2400" b="1" dirty="0"/>
              <a:t>p    q</a:t>
            </a:r>
            <a:r>
              <a:rPr lang="pt-BR" sz="2400" dirty="0"/>
              <a:t> </a:t>
            </a:r>
          </a:p>
          <a:p>
            <a:r>
              <a:rPr lang="pt-BR" sz="2400" dirty="0"/>
              <a:t>A lua é quadrada se e somente se a neve é branca.  </a:t>
            </a:r>
            <a:r>
              <a:rPr lang="pt-BR" sz="2400" b="1" dirty="0"/>
              <a:t>p    q</a:t>
            </a:r>
            <a:endParaRPr lang="pt-BR" sz="2400" dirty="0"/>
          </a:p>
          <a:p>
            <a:r>
              <a:rPr lang="pt-BR" sz="2400" dirty="0"/>
              <a:t>A lua não é quadrada. </a:t>
            </a:r>
            <a:r>
              <a:rPr lang="pt-BR" sz="2400" b="1" dirty="0"/>
              <a:t>     p</a:t>
            </a:r>
            <a:endParaRPr lang="pt-BR" sz="2400" dirty="0"/>
          </a:p>
          <a:p>
            <a:endParaRPr lang="pt-BR" dirty="0"/>
          </a:p>
        </p:txBody>
      </p:sp>
      <p:pic>
        <p:nvPicPr>
          <p:cNvPr id="4" name="Picture 2" descr="C:\Users\Al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7" y="2384982"/>
            <a:ext cx="6726237" cy="82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84702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6A4FACD-E85C-4216-98DA-DEBF0A83C05F}"/>
              </a:ext>
            </a:extLst>
          </p:cNvPr>
          <p:cNvSpPr txBox="1"/>
          <p:nvPr/>
        </p:nvSpPr>
        <p:spPr>
          <a:xfrm>
            <a:off x="251520" y="1765875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/>
              <a:t>Operação lógica é uma forma de se demonstrar um raciocínio logico através de operações matemática e simbologia.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algn="just"/>
            <a:endParaRPr lang="pt-BR" sz="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/>
              <a:t>Para realizar uma operação logica você deve identificar quais as proposições (ou premissas) e conforme a combinação delas você terá verdade ou falso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endParaRPr lang="pt-BR" sz="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Proposição pode ser representado por letras minúsculas: p, q, r, s...</a:t>
            </a:r>
          </a:p>
          <a:p>
            <a:endParaRPr lang="pt-BR" sz="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E5A61C-8FBE-4E22-BD1E-CBE8C609BA8C}"/>
              </a:ext>
            </a:extLst>
          </p:cNvPr>
          <p:cNvSpPr txBox="1"/>
          <p:nvPr/>
        </p:nvSpPr>
        <p:spPr>
          <a:xfrm>
            <a:off x="2702075" y="657879"/>
            <a:ext cx="3725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Operações lógicas</a:t>
            </a:r>
            <a:endParaRPr lang="en-US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-36576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37241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71BE-C627-4306-8BD2-1EE2D39A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21" y="980728"/>
            <a:ext cx="6347713" cy="1320800"/>
          </a:xfrm>
        </p:spPr>
        <p:txBody>
          <a:bodyPr/>
          <a:lstStyle/>
          <a:p>
            <a:r>
              <a:rPr lang="pt-BR" dirty="0"/>
              <a:t>Operações: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4CAFF2-F0B4-4900-B819-1646A9E9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pt-BR" sz="2400" dirty="0"/>
              <a:t>Conjunção (Λ 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2400" dirty="0"/>
              <a:t>Disjunção ( ˅ 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2400" dirty="0"/>
              <a:t>Disjunção Exclusiva (</a:t>
            </a:r>
            <a:r>
              <a:rPr lang="en-US" sz="2400" u="sng" dirty="0"/>
              <a:t>v</a:t>
            </a:r>
            <a:r>
              <a:rPr lang="pt-BR" sz="2400" dirty="0"/>
              <a:t>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2400" dirty="0"/>
              <a:t>Condicional (→)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2400" dirty="0" err="1"/>
              <a:t>Bicondicional</a:t>
            </a:r>
            <a:r>
              <a:rPr lang="pt-BR" sz="2400" dirty="0"/>
              <a:t> (↔)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2400" dirty="0"/>
              <a:t>Negação (~)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6F0602-1D4D-49A4-A0BA-B8C857571742}"/>
              </a:ext>
            </a:extLst>
          </p:cNvPr>
          <p:cNvSpPr txBox="1">
            <a:spLocks/>
          </p:cNvSpPr>
          <p:nvPr/>
        </p:nvSpPr>
        <p:spPr>
          <a:xfrm>
            <a:off x="0" y="-36576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62035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D52B84-07D6-46AC-890D-76DCBF74B70E}"/>
              </a:ext>
            </a:extLst>
          </p:cNvPr>
          <p:cNvSpPr txBox="1"/>
          <p:nvPr/>
        </p:nvSpPr>
        <p:spPr>
          <a:xfrm>
            <a:off x="2555776" y="791691"/>
            <a:ext cx="25779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700" dirty="0"/>
              <a:t>Conjunção ( ˄ 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BFCDDD-6C5B-47A5-A91E-422712978952}"/>
              </a:ext>
            </a:extLst>
          </p:cNvPr>
          <p:cNvSpPr txBox="1"/>
          <p:nvPr/>
        </p:nvSpPr>
        <p:spPr>
          <a:xfrm>
            <a:off x="131092" y="1268677"/>
            <a:ext cx="7897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A Conjunção e representada pelo símbolo (Λ) e pode se entender como elo de ligação </a:t>
            </a:r>
            <a:r>
              <a:rPr lang="pt-BR" sz="2000" b="1" dirty="0">
                <a:solidFill>
                  <a:srgbClr val="FF0000"/>
                </a:solidFill>
              </a:rPr>
              <a:t>“e”</a:t>
            </a:r>
            <a:r>
              <a:rPr lang="pt-BR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/>
              <a:t>Na conjunção de duas ou mais proposições, </a:t>
            </a:r>
            <a:r>
              <a:rPr lang="pt-BR" sz="2000" b="1" dirty="0">
                <a:solidFill>
                  <a:srgbClr val="FF0000"/>
                </a:solidFill>
              </a:rPr>
              <a:t>o resultado será verdadeiro somente se todas proposições (ou premissas) forem verdadeiras</a:t>
            </a:r>
            <a:r>
              <a:rPr lang="pt-BR" sz="2000" dirty="0"/>
              <a:t>.  </a:t>
            </a:r>
            <a:endParaRPr lang="en-US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E1AEC7-5E50-4BB2-A3C1-0622C93607F2}"/>
              </a:ext>
            </a:extLst>
          </p:cNvPr>
          <p:cNvSpPr txBox="1"/>
          <p:nvPr/>
        </p:nvSpPr>
        <p:spPr>
          <a:xfrm>
            <a:off x="395536" y="2880231"/>
            <a:ext cx="7776864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Exemplo: </a:t>
            </a:r>
          </a:p>
          <a:p>
            <a:endParaRPr lang="pt-BR" sz="800" dirty="0"/>
          </a:p>
          <a:p>
            <a:r>
              <a:rPr lang="pt-BR" sz="2000" dirty="0"/>
              <a:t>	Está sol </a:t>
            </a:r>
            <a:r>
              <a:rPr lang="pt-BR" sz="2000" b="1" dirty="0">
                <a:solidFill>
                  <a:srgbClr val="FF0000"/>
                </a:solidFill>
              </a:rPr>
              <a:t>e</a:t>
            </a:r>
            <a:r>
              <a:rPr lang="pt-BR" sz="2000" dirty="0"/>
              <a:t> vou à praia. </a:t>
            </a:r>
          </a:p>
          <a:p>
            <a:endParaRPr lang="pt-BR" sz="800" dirty="0"/>
          </a:p>
          <a:p>
            <a:r>
              <a:rPr lang="pt-BR" sz="2000" dirty="0"/>
              <a:t>Podemos dividir as premissas da seguinte forma: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“Está sol” </a:t>
            </a:r>
            <a:r>
              <a:rPr lang="pt-BR" sz="2000" dirty="0"/>
              <a:t>como primeira premissa,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“Vou à praia” </a:t>
            </a:r>
            <a:r>
              <a:rPr lang="pt-BR" sz="2000" dirty="0"/>
              <a:t>como a segunda premissa,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b="1" dirty="0">
                <a:solidFill>
                  <a:srgbClr val="FF0000"/>
                </a:solidFill>
              </a:rPr>
              <a:t>“e”</a:t>
            </a:r>
            <a:r>
              <a:rPr lang="pt-BR" sz="2000" dirty="0"/>
              <a:t> é o elo de ligação, sendo </a:t>
            </a:r>
            <a:r>
              <a:rPr lang="pt-BR" sz="2000" b="1" dirty="0">
                <a:solidFill>
                  <a:srgbClr val="FF0000"/>
                </a:solidFill>
              </a:rPr>
              <a:t>conjunção</a:t>
            </a:r>
            <a:r>
              <a:rPr lang="pt-BR" sz="2000" dirty="0"/>
              <a:t>. </a:t>
            </a:r>
          </a:p>
          <a:p>
            <a:endParaRPr lang="pt-B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Então se </a:t>
            </a:r>
            <a:r>
              <a:rPr lang="pt-BR" sz="2000" b="1" dirty="0">
                <a:solidFill>
                  <a:srgbClr val="FF0000"/>
                </a:solidFill>
              </a:rPr>
              <a:t>“Está sol”</a:t>
            </a:r>
            <a:r>
              <a:rPr lang="pt-BR" sz="2000" dirty="0"/>
              <a:t> for </a:t>
            </a:r>
            <a:r>
              <a:rPr lang="pt-BR" sz="2000" b="1" dirty="0"/>
              <a:t>verdade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FF0000"/>
                </a:solidFill>
              </a:rPr>
              <a:t>“Vou para a praia” </a:t>
            </a:r>
            <a:r>
              <a:rPr lang="pt-BR" sz="2000" dirty="0"/>
              <a:t>for verdade </a:t>
            </a:r>
            <a:r>
              <a:rPr lang="pt-BR" sz="2000" b="1" dirty="0">
                <a:solidFill>
                  <a:srgbClr val="FF0000"/>
                </a:solidFill>
              </a:rPr>
              <a:t>toda afirmação é verdadeira</a:t>
            </a:r>
            <a:r>
              <a:rPr lang="pt-BR" sz="20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Caso  tenha </a:t>
            </a:r>
            <a:r>
              <a:rPr lang="pt-BR" sz="2000" b="1" dirty="0">
                <a:solidFill>
                  <a:srgbClr val="FF0000"/>
                </a:solidFill>
              </a:rPr>
              <a:t>uma premissa falsa toda a afirmação é falsa</a:t>
            </a:r>
            <a:r>
              <a:rPr lang="pt-BR" sz="2000" dirty="0"/>
              <a:t>. </a:t>
            </a:r>
          </a:p>
          <a:p>
            <a:endParaRPr lang="pt-BR" sz="135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37401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632A65B-3800-4480-8655-89D723024149}"/>
              </a:ext>
            </a:extLst>
          </p:cNvPr>
          <p:cNvSpPr txBox="1"/>
          <p:nvPr/>
        </p:nvSpPr>
        <p:spPr>
          <a:xfrm>
            <a:off x="2915816" y="836523"/>
            <a:ext cx="25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Tabela Verdade</a:t>
            </a:r>
            <a:endParaRPr lang="en-US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9865C1-957A-43D3-BF36-70AF13FAF44F}"/>
              </a:ext>
            </a:extLst>
          </p:cNvPr>
          <p:cNvSpPr txBox="1"/>
          <p:nvPr/>
        </p:nvSpPr>
        <p:spPr>
          <a:xfrm>
            <a:off x="539552" y="1349435"/>
            <a:ext cx="7560840" cy="543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Podemos demonstrar essa operação logica através da tabela verdade. </a:t>
            </a:r>
          </a:p>
          <a:p>
            <a:r>
              <a:rPr lang="pt-BR" sz="2400" dirty="0" err="1"/>
              <a:t>Ex</a:t>
            </a:r>
            <a:r>
              <a:rPr lang="pt-BR" sz="2400" dirty="0"/>
              <a:t>: </a:t>
            </a:r>
          </a:p>
          <a:p>
            <a:r>
              <a:rPr lang="pt-BR" sz="2400" dirty="0"/>
              <a:t>	Então p Λ q</a:t>
            </a:r>
          </a:p>
          <a:p>
            <a:r>
              <a:rPr lang="pt-BR" sz="2400" dirty="0"/>
              <a:t>p - “O aluno é do sexo feminino”</a:t>
            </a:r>
          </a:p>
          <a:p>
            <a:r>
              <a:rPr lang="pt-BR" sz="2400" dirty="0"/>
              <a:t>q - “O aluno é de Pompéia”</a:t>
            </a:r>
          </a:p>
          <a:p>
            <a:endParaRPr lang="pt-BR" sz="1350" dirty="0"/>
          </a:p>
          <a:p>
            <a:endParaRPr lang="pt-BR" sz="1350" dirty="0"/>
          </a:p>
          <a:p>
            <a:endParaRPr lang="pt-BR" sz="1350" dirty="0"/>
          </a:p>
          <a:p>
            <a:r>
              <a:rPr lang="pt-BR" sz="2000" dirty="0">
                <a:solidFill>
                  <a:schemeClr val="accent2"/>
                </a:solidFill>
              </a:rPr>
              <a:t>Interpretação da tabela verdade:</a:t>
            </a:r>
          </a:p>
          <a:p>
            <a:r>
              <a:rPr lang="pt-BR" sz="2000" dirty="0"/>
              <a:t>O aluno é do sexo feminino e é de Pompéia (V)</a:t>
            </a:r>
          </a:p>
          <a:p>
            <a:r>
              <a:rPr lang="pt-BR" sz="2000" dirty="0"/>
              <a:t>O aluno é do sexo feminino e não é de Pompéia(F)</a:t>
            </a:r>
          </a:p>
          <a:p>
            <a:r>
              <a:rPr lang="pt-BR" sz="2000" dirty="0"/>
              <a:t>O aluno é do sexo masculino e é de Pompéia(F)</a:t>
            </a:r>
          </a:p>
          <a:p>
            <a:r>
              <a:rPr lang="pt-BR" sz="2000" dirty="0"/>
              <a:t>O aluno é do sexo masculino e não é de Pompéia (F)</a:t>
            </a:r>
          </a:p>
          <a:p>
            <a:endParaRPr lang="pt-BR" sz="1350" dirty="0"/>
          </a:p>
          <a:p>
            <a:endParaRPr lang="pt-BR" sz="1350" dirty="0"/>
          </a:p>
          <a:p>
            <a:r>
              <a:rPr lang="pt-BR" sz="1350" dirty="0"/>
              <a:t> </a:t>
            </a:r>
            <a:r>
              <a:rPr lang="pt-BR" b="1" dirty="0"/>
              <a:t>Similar à Intersecção na teoria de Conjuntos</a:t>
            </a:r>
          </a:p>
          <a:p>
            <a:r>
              <a:rPr lang="pt-BR" b="1" dirty="0"/>
              <a:t>Na linguagem de Programação utiliza-se &amp;&amp; (E comercial)</a:t>
            </a:r>
            <a:endParaRPr lang="en-US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D7158F-A977-41CA-8A98-AF04AA251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38534"/>
              </p:ext>
            </p:extLst>
          </p:nvPr>
        </p:nvGraphicFramePr>
        <p:xfrm>
          <a:off x="5513686" y="2078469"/>
          <a:ext cx="1635509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60">
                  <a:extLst>
                    <a:ext uri="{9D8B030D-6E8A-4147-A177-3AD203B41FA5}">
                      <a16:colId xmlns:a16="http://schemas.microsoft.com/office/drawing/2014/main" val="1508024322"/>
                    </a:ext>
                  </a:extLst>
                </a:gridCol>
                <a:gridCol w="407160">
                  <a:extLst>
                    <a:ext uri="{9D8B030D-6E8A-4147-A177-3AD203B41FA5}">
                      <a16:colId xmlns:a16="http://schemas.microsoft.com/office/drawing/2014/main" val="170562664"/>
                    </a:ext>
                  </a:extLst>
                </a:gridCol>
                <a:gridCol w="821189">
                  <a:extLst>
                    <a:ext uri="{9D8B030D-6E8A-4147-A177-3AD203B41FA5}">
                      <a16:colId xmlns:a16="http://schemas.microsoft.com/office/drawing/2014/main" val="1651145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q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 Λ q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4982611"/>
                  </a:ext>
                </a:extLst>
              </a:tr>
              <a:tr h="3003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7931325"/>
                  </a:ext>
                </a:extLst>
              </a:tr>
              <a:tr h="3003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5668641"/>
                  </a:ext>
                </a:extLst>
              </a:tr>
              <a:tr h="3003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7707127"/>
                  </a:ext>
                </a:extLst>
              </a:tr>
              <a:tr h="3003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96019806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34021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82DE5-E11B-4297-9C88-F9D57BAD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Conjunção ( ˄ 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BC726-26E0-4C61-9883-C70ACAA9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350" dirty="0"/>
          </a:p>
          <a:p>
            <a:r>
              <a:rPr lang="pt-BR" sz="3000" dirty="0"/>
              <a:t> </a:t>
            </a:r>
            <a:r>
              <a:rPr lang="pt-BR" sz="3000" b="1" dirty="0"/>
              <a:t>Conectivo e</a:t>
            </a:r>
          </a:p>
          <a:p>
            <a:r>
              <a:rPr lang="pt-BR" sz="3000" b="1" dirty="0"/>
              <a:t>Similar à Intersecção na teoria de Conjuntos</a:t>
            </a:r>
          </a:p>
          <a:p>
            <a:r>
              <a:rPr lang="pt-BR" sz="3000" b="1" dirty="0"/>
              <a:t>Na linguagem de Programação utiliza-se &amp;&amp; (E comercial)</a:t>
            </a:r>
            <a:endParaRPr lang="en-US" sz="30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63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  <p:sp>
        <p:nvSpPr>
          <p:cNvPr id="3" name="Título 5"/>
          <p:cNvSpPr txBox="1">
            <a:spLocks/>
          </p:cNvSpPr>
          <p:nvPr/>
        </p:nvSpPr>
        <p:spPr>
          <a:xfrm>
            <a:off x="179388" y="836613"/>
            <a:ext cx="74676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Tabela-Verdade</a:t>
            </a:r>
          </a:p>
        </p:txBody>
      </p:sp>
      <p:sp>
        <p:nvSpPr>
          <p:cNvPr id="18436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57200" y="1628775"/>
            <a:ext cx="7467600" cy="48450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BR" altLang="pt-BR" dirty="0"/>
              <a:t>	</a:t>
            </a:r>
            <a:r>
              <a:rPr lang="pt-BR" altLang="pt-BR" sz="2400" dirty="0">
                <a:solidFill>
                  <a:schemeClr val="tx1"/>
                </a:solidFill>
              </a:rPr>
              <a:t>O número de linhas da tabela-verdade de uma proposição composta depende do número de proposições simples que a integram, sendo dado pelo teorema:</a:t>
            </a:r>
          </a:p>
          <a:p>
            <a:pPr algn="just"/>
            <a:endParaRPr lang="pt-BR" altLang="pt-BR" sz="24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2400" i="1" dirty="0"/>
              <a:t>	</a:t>
            </a:r>
            <a:r>
              <a:rPr lang="pt-BR" altLang="pt-BR" sz="2400" b="1" i="1" dirty="0">
                <a:solidFill>
                  <a:srgbClr val="FF0000"/>
                </a:solidFill>
              </a:rPr>
              <a:t>A tabela de uma proposição composta com n proposições simples componentes contém 2</a:t>
            </a:r>
            <a:r>
              <a:rPr lang="pt-BR" altLang="pt-BR" sz="2400" b="1" i="1" baseline="30000" dirty="0">
                <a:solidFill>
                  <a:srgbClr val="FF0000"/>
                </a:solidFill>
              </a:rPr>
              <a:t>n</a:t>
            </a:r>
            <a:r>
              <a:rPr lang="pt-BR" altLang="pt-BR" sz="2400" b="1" i="1" dirty="0">
                <a:solidFill>
                  <a:srgbClr val="FF0000"/>
                </a:solidFill>
              </a:rPr>
              <a:t> linhas.</a:t>
            </a:r>
            <a:endParaRPr lang="pt-BR" alt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0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50" dirty="0"/>
              <a:t>Disjunção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88613"/>
            <a:ext cx="7490793" cy="3880773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Disjunção ou operador </a:t>
            </a:r>
            <a:r>
              <a:rPr lang="pt-BR" sz="2400" b="1" dirty="0">
                <a:solidFill>
                  <a:srgbClr val="FF0000"/>
                </a:solidFill>
              </a:rPr>
              <a:t>OU</a:t>
            </a:r>
            <a:r>
              <a:rPr lang="pt-BR" sz="2400" dirty="0"/>
              <a:t>, é uma operação lógica utilizada em lógicas digitais e lógicas matemáticas.</a:t>
            </a:r>
          </a:p>
          <a:p>
            <a:pPr marL="0" indent="0" rtl="0">
              <a:buNone/>
            </a:pPr>
            <a:endParaRPr lang="pt-BR" sz="2400" dirty="0"/>
          </a:p>
          <a:p>
            <a:pPr rtl="0"/>
            <a:r>
              <a:rPr lang="pt-BR" sz="2400" dirty="0"/>
              <a:t>Seu operador é o símbolo </a:t>
            </a:r>
            <a:r>
              <a:rPr lang="pt-BR" sz="2400" dirty="0">
                <a:solidFill>
                  <a:srgbClr val="FF0000"/>
                </a:solidFill>
              </a:rPr>
              <a:t>V</a:t>
            </a:r>
            <a:r>
              <a:rPr lang="pt-BR" sz="2400" dirty="0"/>
              <a:t>.</a:t>
            </a:r>
          </a:p>
          <a:p>
            <a:pPr marL="0" indent="0" rtl="0">
              <a:buNone/>
            </a:pPr>
            <a:endParaRPr lang="pt-BR" sz="2400" dirty="0"/>
          </a:p>
          <a:p>
            <a:pPr rtl="0"/>
            <a:r>
              <a:rPr lang="pt-BR" sz="2400" dirty="0"/>
              <a:t>A Disjunção pode ser separa por </a:t>
            </a:r>
          </a:p>
          <a:p>
            <a:pPr lvl="1"/>
            <a:r>
              <a:rPr lang="pt-BR" sz="2200" b="1" dirty="0">
                <a:solidFill>
                  <a:srgbClr val="FF0000"/>
                </a:solidFill>
              </a:rPr>
              <a:t>Disjunção Inclusiva e Disjunção Exclusiva.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2591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50" dirty="0"/>
              <a:t>Disjunção Inclusiva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5565" y="1279945"/>
            <a:ext cx="811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a operação da disjunção inclusiva liga duas ou mais proposições simples pelo conectivo </a:t>
            </a:r>
            <a:r>
              <a:rPr lang="pt-BR" sz="2400" b="1" dirty="0">
                <a:solidFill>
                  <a:srgbClr val="FF0000"/>
                </a:solidFill>
              </a:rPr>
              <a:t>“ou”</a:t>
            </a:r>
            <a:r>
              <a:rPr lang="pt-BR" sz="2400" dirty="0"/>
              <a:t>.</a:t>
            </a:r>
          </a:p>
          <a:p>
            <a:r>
              <a:rPr lang="pt-BR" sz="2400" dirty="0"/>
              <a:t>DISJUNÇÃO: </a:t>
            </a:r>
            <a:r>
              <a:rPr lang="pt-BR" sz="2400" b="1" dirty="0">
                <a:solidFill>
                  <a:srgbClr val="FF0000"/>
                </a:solidFill>
              </a:rPr>
              <a:t>p V q </a:t>
            </a:r>
            <a:r>
              <a:rPr lang="pt-BR" sz="2400" dirty="0"/>
              <a:t>(p ou q).</a:t>
            </a:r>
          </a:p>
          <a:p>
            <a:r>
              <a:rPr lang="pt-BR" sz="2400" dirty="0"/>
              <a:t>Exemplo: p - “O aluno é do sexo feminino”</a:t>
            </a:r>
          </a:p>
          <a:p>
            <a:r>
              <a:rPr lang="pt-BR" sz="2400" dirty="0"/>
              <a:t>               q - “O aluno é de Pompéia”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>
                <a:solidFill>
                  <a:schemeClr val="accent2"/>
                </a:solidFill>
              </a:rPr>
              <a:t>Interpretação da tabela-verdade</a:t>
            </a:r>
          </a:p>
          <a:p>
            <a:r>
              <a:rPr lang="pt-BR" sz="2400" dirty="0"/>
              <a:t>O aluno é do sexo feminino ou é de Pompéia (V)</a:t>
            </a:r>
          </a:p>
          <a:p>
            <a:r>
              <a:rPr lang="pt-BR" sz="2400" dirty="0"/>
              <a:t>O aluno é do sexo feminino ou não é de Pompéia(V)</a:t>
            </a:r>
          </a:p>
          <a:p>
            <a:r>
              <a:rPr lang="pt-BR" sz="2400" dirty="0"/>
              <a:t>O aluno é do sexo masculino ou é de Pompéia(V)</a:t>
            </a:r>
          </a:p>
          <a:p>
            <a:r>
              <a:rPr lang="pt-BR" sz="2400" dirty="0"/>
              <a:t>O aluno é do sexo masculino ou não é de Pompéia (F)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10493"/>
              </p:ext>
            </p:extLst>
          </p:nvPr>
        </p:nvGraphicFramePr>
        <p:xfrm>
          <a:off x="609599" y="3206584"/>
          <a:ext cx="6096000" cy="18669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               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Q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 v</a:t>
                      </a:r>
                      <a:r>
                        <a:rPr lang="pt-BR" sz="2000" baseline="0" dirty="0"/>
                        <a:t> Q</a:t>
                      </a:r>
                      <a:endParaRPr lang="pt-BR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0495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PROPOSIÇÃO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8329" y="1270000"/>
            <a:ext cx="7956072" cy="3880773"/>
          </a:xfrm>
        </p:spPr>
        <p:txBody>
          <a:bodyPr>
            <a:noAutofit/>
          </a:bodyPr>
          <a:lstStyle/>
          <a:p>
            <a:r>
              <a:rPr lang="pt-BR" sz="2400" b="1" i="1" dirty="0"/>
              <a:t>PROPOSIÇÃO</a:t>
            </a:r>
            <a:r>
              <a:rPr lang="pt-BR" sz="2400" dirty="0"/>
              <a:t>: </a:t>
            </a:r>
            <a:r>
              <a:rPr lang="pt-BR" sz="2400" b="1" dirty="0"/>
              <a:t>sentenças declarativas afirmativas</a:t>
            </a:r>
          </a:p>
          <a:p>
            <a:pPr lvl="1"/>
            <a:r>
              <a:rPr lang="pt-BR" sz="2400" dirty="0"/>
              <a:t>(expressão de uma linguagem) da qual tenha sentido afirmar que seja verdadeira ou que seja falsa.</a:t>
            </a:r>
          </a:p>
          <a:p>
            <a:pPr marL="114300" indent="0">
              <a:buNone/>
            </a:pPr>
            <a:r>
              <a:rPr lang="pt-BR" sz="2400" dirty="0"/>
              <a:t>      · </a:t>
            </a:r>
            <a:r>
              <a:rPr lang="pt-BR" sz="2400" b="1" dirty="0">
                <a:solidFill>
                  <a:srgbClr val="FF0000"/>
                </a:solidFill>
              </a:rPr>
              <a:t>A lua é quadrada.</a:t>
            </a:r>
            <a:br>
              <a:rPr lang="pt-BR" sz="2400" b="1" dirty="0">
                <a:solidFill>
                  <a:srgbClr val="FF0000"/>
                </a:solidFill>
              </a:rPr>
            </a:br>
            <a:r>
              <a:rPr lang="pt-BR" sz="2400" b="1" dirty="0">
                <a:solidFill>
                  <a:srgbClr val="FF0000"/>
                </a:solidFill>
              </a:rPr>
              <a:t>      · A neve é branca.</a:t>
            </a:r>
            <a:br>
              <a:rPr lang="pt-BR" sz="2400" b="1" dirty="0">
                <a:solidFill>
                  <a:srgbClr val="FF0000"/>
                </a:solidFill>
              </a:rPr>
            </a:br>
            <a:r>
              <a:rPr lang="pt-BR" sz="2400" b="1" dirty="0">
                <a:solidFill>
                  <a:srgbClr val="FF0000"/>
                </a:solidFill>
              </a:rPr>
              <a:t>      · Matemática é uma ciência.</a:t>
            </a:r>
          </a:p>
          <a:p>
            <a:r>
              <a:rPr lang="pt-BR" sz="2400" dirty="0"/>
              <a:t>Não serão objeto de estudo as sentenças interrogativas, exclamativas e imperativa.</a:t>
            </a:r>
          </a:p>
          <a:p>
            <a:pPr marL="11430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   Quem estudou para o teste?</a:t>
            </a:r>
          </a:p>
          <a:p>
            <a:pPr marL="11430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   Douglas, liga o ar!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23640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AC7B8-505D-4108-B099-5802F159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Disjunção Inclusiva –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8ACC2-93BA-4256-B8B9-F0EC14F3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4628587"/>
          </a:xfrm>
        </p:spPr>
        <p:txBody>
          <a:bodyPr/>
          <a:lstStyle/>
          <a:p>
            <a:endParaRPr lang="pt-BR" sz="1350" dirty="0"/>
          </a:p>
          <a:p>
            <a:r>
              <a:rPr lang="pt-BR" sz="3000" b="1" dirty="0"/>
              <a:t>Conectivo ou</a:t>
            </a:r>
          </a:p>
          <a:p>
            <a:r>
              <a:rPr lang="pt-BR" sz="3000" b="1" dirty="0"/>
              <a:t>Similar à União na teoria de Conjuntos</a:t>
            </a:r>
          </a:p>
          <a:p>
            <a:r>
              <a:rPr lang="pt-BR" sz="3000" b="1" dirty="0"/>
              <a:t>Na linguagem de Programação utiliza-se ||.</a:t>
            </a:r>
            <a:endParaRPr lang="en-US" sz="30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01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050" dirty="0"/>
              <a:t>Disjunção Exclusiva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270000"/>
            <a:ext cx="7130753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É a estrutura da disjunção exclusiva é “ ou p, ou q”.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Existem 3 casos para a Disjunção exclusiva: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1º caso: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tx1"/>
                </a:solidFill>
              </a:rPr>
              <a:t>Disjunção exclusiva com o uso de palavras antônimas.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Exemplo: João é alto ou baixo.</a:t>
            </a:r>
          </a:p>
          <a:p>
            <a:pPr marL="0" indent="0">
              <a:buNone/>
            </a:pPr>
            <a:endParaRPr lang="pt-BR" sz="8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2º caso</a:t>
            </a:r>
            <a:r>
              <a:rPr lang="pt-BR" sz="2000" dirty="0"/>
              <a:t>: </a:t>
            </a:r>
            <a:r>
              <a:rPr lang="pt-BR" sz="2000" dirty="0">
                <a:solidFill>
                  <a:schemeClr val="tx1"/>
                </a:solidFill>
              </a:rPr>
              <a:t>Disjunção exclusiva com a indicação de nacionalidades ou naturalidades.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Exemplo: Alberto é maranhense ou paulista.</a:t>
            </a:r>
          </a:p>
          <a:p>
            <a:pPr marL="0" indent="0">
              <a:buNone/>
            </a:pPr>
            <a:endParaRPr lang="pt-BR" sz="8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3 caso: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tx1"/>
                </a:solidFill>
              </a:rPr>
              <a:t>Disjunção exclusiva com o acréscimo da expressão “mas não ambos”.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Exemplo: João é alto </a:t>
            </a:r>
            <a:r>
              <a:rPr lang="pt-BR" sz="2000">
                <a:solidFill>
                  <a:srgbClr val="FF0000"/>
                </a:solidFill>
              </a:rPr>
              <a:t>ou baixo, </a:t>
            </a:r>
            <a:r>
              <a:rPr lang="pt-BR" sz="2000" dirty="0">
                <a:solidFill>
                  <a:srgbClr val="FF0000"/>
                </a:solidFill>
              </a:rPr>
              <a:t>mas não ambos.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3656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594851"/>
            <a:ext cx="6347714" cy="817925"/>
          </a:xfrm>
        </p:spPr>
        <p:txBody>
          <a:bodyPr rtlCol="0">
            <a:normAutofit/>
          </a:bodyPr>
          <a:lstStyle/>
          <a:p>
            <a:pPr rtl="0"/>
            <a:r>
              <a:rPr lang="pt-BR" sz="4050" dirty="0"/>
              <a:t>A diferença entre elas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725248"/>
            <a:ext cx="3776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/>
              <a:t>Disjunção Inclusiva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03656"/>
              </p:ext>
            </p:extLst>
          </p:nvPr>
        </p:nvGraphicFramePr>
        <p:xfrm>
          <a:off x="1024252" y="2918783"/>
          <a:ext cx="2231264" cy="2211947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643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pvq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F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4283968" y="1659500"/>
            <a:ext cx="3776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/>
              <a:t>Disjunção Exclusiva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16515"/>
              </p:ext>
            </p:extLst>
          </p:nvPr>
        </p:nvGraphicFramePr>
        <p:xfrm>
          <a:off x="5065503" y="2909126"/>
          <a:ext cx="2213658" cy="2221604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63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r>
                        <a:rPr lang="pt-BR" sz="2100" u="sng" dirty="0">
                          <a:effectLst/>
                        </a:rPr>
                        <a:t>v</a:t>
                      </a: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F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1864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Disjunção Exclusiva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p: Eu vou tirar 10  q: Eu vou tirar 0</a:t>
            </a:r>
          </a:p>
          <a:p>
            <a:endParaRPr lang="pt-BR" sz="2400" dirty="0"/>
          </a:p>
          <a:p>
            <a:r>
              <a:rPr lang="pt-BR" sz="2400" dirty="0">
                <a:solidFill>
                  <a:schemeClr val="accent2"/>
                </a:solidFill>
              </a:rPr>
              <a:t>Interpretação da tabela-verdade</a:t>
            </a:r>
          </a:p>
          <a:p>
            <a:r>
              <a:rPr lang="pt-BR" sz="2400" dirty="0">
                <a:solidFill>
                  <a:schemeClr val="tx1"/>
                </a:solidFill>
              </a:rPr>
              <a:t>Ou não vou tirar 10 ou não vou tirar 0. (F)</a:t>
            </a:r>
          </a:p>
          <a:p>
            <a:r>
              <a:rPr lang="pt-BR" sz="2400" dirty="0">
                <a:solidFill>
                  <a:schemeClr val="tx1"/>
                </a:solidFill>
              </a:rPr>
              <a:t>Ou não vou tirar 10 ou vou tirar 0.       (V)</a:t>
            </a:r>
          </a:p>
          <a:p>
            <a:r>
              <a:rPr lang="pt-BR" sz="2400" dirty="0">
                <a:solidFill>
                  <a:schemeClr val="tx1"/>
                </a:solidFill>
              </a:rPr>
              <a:t>Ou vou tirar 10 ou não vou tirar 0.       (V)</a:t>
            </a:r>
          </a:p>
          <a:p>
            <a:r>
              <a:rPr lang="pt-BR" sz="2400" dirty="0">
                <a:solidFill>
                  <a:schemeClr val="tx1"/>
                </a:solidFill>
              </a:rPr>
              <a:t>Ou vou tirar 10 ou vou tirar 0.             (F)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46389"/>
              </p:ext>
            </p:extLst>
          </p:nvPr>
        </p:nvGraphicFramePr>
        <p:xfrm>
          <a:off x="6320743" y="260648"/>
          <a:ext cx="2213658" cy="2221604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63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r>
                        <a:rPr lang="pt-BR" sz="2100" u="sng" dirty="0">
                          <a:effectLst/>
                        </a:rPr>
                        <a:t>v</a:t>
                      </a: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F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V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F</a:t>
                      </a:r>
                      <a:endParaRPr lang="pt-BR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57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916" y="836712"/>
            <a:ext cx="8183880" cy="1051560"/>
          </a:xfrm>
        </p:spPr>
        <p:txBody>
          <a:bodyPr/>
          <a:lstStyle/>
          <a:p>
            <a:r>
              <a:rPr lang="pt-BR" dirty="0"/>
              <a:t>Negação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7416824" cy="4187952"/>
          </a:xfrm>
        </p:spPr>
        <p:txBody>
          <a:bodyPr>
            <a:normAutofit fontScale="70000" lnSpcReduction="20000"/>
          </a:bodyPr>
          <a:lstStyle/>
          <a:p>
            <a:r>
              <a:rPr lang="pt-BR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Símbolos que podem ser utilizados: </a:t>
            </a:r>
            <a:r>
              <a:rPr lang="pt-BR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/>
              </a:rPr>
              <a:t></a:t>
            </a:r>
            <a:r>
              <a:rPr lang="pt-BR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~, </a:t>
            </a:r>
          </a:p>
          <a:p>
            <a:r>
              <a:rPr lang="pt-BR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linguagem de programação usa-se !=</a:t>
            </a:r>
          </a:p>
          <a:p>
            <a:r>
              <a:rPr lang="pt-BR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teoria de Conjuntos – Conjunto complementar.</a:t>
            </a:r>
          </a:p>
          <a:p>
            <a:endParaRPr lang="pt-BR" sz="3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Lê-se como: 'não é verdade que'.</a:t>
            </a:r>
          </a:p>
          <a:p>
            <a:endParaRPr lang="pt-BR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negação de uma proposição define-se pelo seu complemento, seu valor contrário.</a:t>
            </a:r>
          </a:p>
          <a:p>
            <a:r>
              <a:rPr lang="pt-BR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Assim, se: </a:t>
            </a:r>
          </a:p>
          <a:p>
            <a:pPr>
              <a:buFontTx/>
              <a:buChar char="-"/>
            </a:pP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V(p) = V, então “não p” é Falso: V(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~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p) = F; </a:t>
            </a:r>
          </a:p>
          <a:p>
            <a:pPr>
              <a:buFontTx/>
              <a:buChar char="-"/>
            </a:pP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V(p) = F, então “não p” é Verdadeiro: V(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~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p) = V</a:t>
            </a:r>
          </a:p>
          <a:p>
            <a:pPr>
              <a:buFontTx/>
              <a:buChar char="-"/>
            </a:pPr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3401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6770"/>
            <a:ext cx="8183880" cy="1051560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54799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p: 3 &gt; 0 (V)</a:t>
            </a:r>
          </a:p>
          <a:p>
            <a:r>
              <a:rPr lang="pt-BR" sz="2400" dirty="0">
                <a:solidFill>
                  <a:srgbClr val="FF0000"/>
                </a:solidFill>
              </a:rPr>
              <a:t>~ p: 3 ≤ 0 (F)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>
                <a:solidFill>
                  <a:schemeClr val="tx1"/>
                </a:solidFill>
              </a:rPr>
              <a:t>r : Roma é a capital da França (F)</a:t>
            </a:r>
          </a:p>
          <a:p>
            <a:r>
              <a:rPr lang="pt-BR" sz="2400" dirty="0">
                <a:solidFill>
                  <a:schemeClr val="tx1"/>
                </a:solidFill>
              </a:rPr>
              <a:t>~r : Roma não é a capital da França (V)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>
                <a:solidFill>
                  <a:schemeClr val="tx1"/>
                </a:solidFill>
              </a:rPr>
              <a:t>p : 2+3=5 (V) </a:t>
            </a:r>
          </a:p>
          <a:p>
            <a:r>
              <a:rPr lang="pt-BR" sz="2400" dirty="0">
                <a:solidFill>
                  <a:schemeClr val="tx1"/>
                </a:solidFill>
              </a:rPr>
              <a:t>~p : 2+3≠5 (F)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2880320" cy="168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85079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Implicação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405729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412776"/>
                <a:ext cx="7778825" cy="5184576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solidFill>
                      <a:schemeClr val="tx1"/>
                    </a:solidFill>
                  </a:rPr>
                  <a:t>Dadas as proposições 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p</a:t>
                </a:r>
                <a:r>
                  <a:rPr lang="pt-BR" sz="2400" dirty="0">
                    <a:solidFill>
                      <a:schemeClr val="tx1"/>
                    </a:solidFill>
                  </a:rPr>
                  <a:t> e 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q</a:t>
                </a:r>
                <a:r>
                  <a:rPr lang="pt-BR" sz="2400" dirty="0">
                    <a:solidFill>
                      <a:schemeClr val="tx1"/>
                    </a:solidFill>
                  </a:rPr>
                  <a:t>, chama-se implicação material de 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p</a:t>
                </a:r>
                <a:r>
                  <a:rPr lang="pt-BR" sz="2400" dirty="0">
                    <a:solidFill>
                      <a:schemeClr val="tx1"/>
                    </a:solidFill>
                  </a:rPr>
                  <a:t> e 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q</a:t>
                </a:r>
                <a:r>
                  <a:rPr lang="pt-BR" sz="2400" dirty="0">
                    <a:solidFill>
                      <a:schemeClr val="tx1"/>
                    </a:solidFill>
                  </a:rPr>
                  <a:t> a uma nova proposição que resulta de ligar as duas proposições pelo símbolo “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". </a:t>
                </a: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Na linguagem de programação: se =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if</a:t>
                </a:r>
                <a:r>
                  <a:rPr lang="pt-BR" sz="2400" dirty="0">
                    <a:solidFill>
                      <a:schemeClr val="tx1"/>
                    </a:solidFill>
                  </a:rPr>
                  <a:t> e então = {} </a:t>
                </a:r>
              </a:p>
              <a:p>
                <a:r>
                  <a:rPr lang="pt-BR" sz="2400" dirty="0">
                    <a:solidFill>
                      <a:schemeClr val="tx1"/>
                    </a:solidFill>
                  </a:rPr>
                  <a:t>A proposição 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p</a:t>
                </a:r>
                <a:r>
                  <a:rPr lang="pt-BR" sz="2400" dirty="0">
                    <a:solidFill>
                      <a:schemeClr val="tx1"/>
                    </a:solidFill>
                  </a:rPr>
                  <a:t> é denominada de antecedente e a proposição </a:t>
                </a:r>
                <a:r>
                  <a:rPr lang="pt-BR" sz="2400" b="1" dirty="0">
                    <a:solidFill>
                      <a:schemeClr val="tx1"/>
                    </a:solidFill>
                  </a:rPr>
                  <a:t>q</a:t>
                </a:r>
                <a:r>
                  <a:rPr lang="pt-BR" sz="2400" dirty="0">
                    <a:solidFill>
                      <a:schemeClr val="tx1"/>
                    </a:solidFill>
                  </a:rPr>
                  <a:t> de consequente.</a:t>
                </a:r>
              </a:p>
              <a:p>
                <a:endParaRPr lang="pt-BR" sz="2400" dirty="0"/>
              </a:p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P implica Q.</a:t>
                </a:r>
              </a:p>
              <a:p>
                <a:pPr algn="ctr"/>
                <a:endParaRPr lang="pt-BR" sz="2400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pt-BR" sz="2400" b="1" dirty="0">
                    <a:solidFill>
                      <a:srgbClr val="FF0000"/>
                    </a:solidFill>
                  </a:rPr>
                  <a:t>SE, P Então Q </a:t>
                </a:r>
              </a:p>
            </p:txBody>
          </p:sp>
        </mc:Choice>
        <mc:Fallback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412776"/>
                <a:ext cx="7778825" cy="5184576"/>
              </a:xfrm>
              <a:blipFill>
                <a:blip r:embed="rId2"/>
                <a:stretch>
                  <a:fillRect l="-627" t="-941" r="-2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25946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/>
              <a:t>Tabela de Verdade da Implicação</a:t>
            </a:r>
            <a:endParaRPr lang="pt-BR" sz="4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9047" y="3362623"/>
            <a:ext cx="2423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C60DE5D-C964-490E-9FAF-016A0EFB8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95733"/>
              </p:ext>
            </p:extLst>
          </p:nvPr>
        </p:nvGraphicFramePr>
        <p:xfrm>
          <a:off x="2627494" y="2251821"/>
          <a:ext cx="2213658" cy="2221604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63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r>
                        <a:rPr lang="fr-FR" sz="2400" dirty="0">
                          <a:effectLst/>
                          <a:latin typeface="Symbol"/>
                        </a:rPr>
                        <a:t>Þ</a:t>
                      </a: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37158" y="1196752"/>
                <a:ext cx="7823274" cy="5184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400" dirty="0"/>
                  <a:t>1)  Sendo </a:t>
                </a:r>
              </a:p>
              <a:p>
                <a:endParaRPr lang="pt-BR" sz="2400" b="1" dirty="0"/>
              </a:p>
              <a:p>
                <a:pPr marL="0" indent="0" algn="ctr">
                  <a:buNone/>
                </a:pPr>
                <a:r>
                  <a:rPr lang="pt-BR" sz="2400" b="1" dirty="0"/>
                  <a:t>      p : </a:t>
                </a:r>
                <a:r>
                  <a:rPr lang="pt-BR" sz="2400" dirty="0"/>
                  <a:t> Carlos tem direito ao voto</a:t>
                </a:r>
              </a:p>
              <a:p>
                <a:pPr marL="0" indent="0" algn="ctr">
                  <a:buNone/>
                </a:pPr>
                <a:r>
                  <a:rPr lang="pt-BR" sz="2400" b="1" dirty="0"/>
                  <a:t>   q :</a:t>
                </a:r>
                <a:r>
                  <a:rPr lang="pt-BR" sz="2400" dirty="0"/>
                  <a:t> Carlos é maior de 18 anos </a:t>
                </a:r>
                <a:r>
                  <a:rPr lang="pt-BR" sz="2400" b="1" dirty="0"/>
                  <a:t> </a:t>
                </a:r>
                <a:endParaRPr lang="pt-BR" sz="2400" dirty="0"/>
              </a:p>
              <a:p>
                <a:pPr marL="0" indent="0" algn="ctr">
                  <a:buNone/>
                </a:pPr>
                <a:r>
                  <a:rPr lang="pt-BR" sz="2400" b="1" dirty="0"/>
                  <a:t>  p </a:t>
                </a:r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400" b="1" dirty="0"/>
                  <a:t> q : 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Se</a:t>
                </a:r>
                <a:r>
                  <a:rPr lang="pt-BR" sz="2400" dirty="0"/>
                  <a:t> Carlos tem direito ao voto,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então</a:t>
                </a:r>
                <a:r>
                  <a:rPr lang="pt-BR" sz="2400" dirty="0"/>
                  <a:t> Carlos  é maior de 18 anos.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OU</a:t>
                </a:r>
              </a:p>
              <a:p>
                <a:pPr marL="0" indent="0" algn="ctr">
                  <a:buNone/>
                </a:pPr>
                <a:r>
                  <a:rPr lang="pt-BR" sz="2400" b="1" dirty="0"/>
                  <a:t>p </a:t>
                </a:r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400" b="1" dirty="0"/>
                  <a:t> q : </a:t>
                </a:r>
                <a:r>
                  <a:rPr lang="pt-BR" sz="2400" dirty="0"/>
                  <a:t>Carlos  ter direito ao voto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implica</a:t>
                </a:r>
                <a:r>
                  <a:rPr lang="pt-BR" sz="2400" b="1" dirty="0"/>
                  <a:t> que </a:t>
                </a:r>
                <a:r>
                  <a:rPr lang="pt-BR" sz="2400" dirty="0"/>
                  <a:t>Carlos é maior de 18 anos.</a:t>
                </a:r>
              </a:p>
              <a:p>
                <a:pPr marL="0" indent="0" algn="ctr">
                  <a:buNone/>
                </a:pPr>
                <a:endParaRPr lang="pt-BR" sz="2400" dirty="0"/>
              </a:p>
              <a:p>
                <a:pPr algn="ctr"/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158" y="1196752"/>
                <a:ext cx="7823274" cy="5184576"/>
              </a:xfrm>
              <a:blipFill>
                <a:blip r:embed="rId2"/>
                <a:stretch>
                  <a:fillRect l="-1247" t="-9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9106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Proposição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340768"/>
            <a:ext cx="7202761" cy="4700595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Uma proposição lógica é dita simples quando declara uma única coisa sobre um único objeto, e é dita composta quando conecta uma ou mais simples através dos conectivos lógicos. Veja os exemplos abaixo: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b="1" dirty="0"/>
              <a:t>Exemplos:</a:t>
            </a:r>
          </a:p>
          <a:p>
            <a:pPr fontAlgn="base"/>
            <a:r>
              <a:rPr lang="pt-BR" sz="2400" b="1" dirty="0">
                <a:solidFill>
                  <a:srgbClr val="FF0000"/>
                </a:solidFill>
              </a:rPr>
              <a:t>A Terra é um planeta. </a:t>
            </a:r>
          </a:p>
          <a:p>
            <a:pPr fontAlgn="base"/>
            <a:r>
              <a:rPr lang="pt-BR" sz="2400" b="1" dirty="0">
                <a:solidFill>
                  <a:srgbClr val="FF0000"/>
                </a:solidFill>
              </a:rPr>
              <a:t>O número 7 é primo. </a:t>
            </a:r>
          </a:p>
          <a:p>
            <a:pPr fontAlgn="base"/>
            <a:r>
              <a:rPr lang="pt-BR" sz="2400" b="1" dirty="0">
                <a:solidFill>
                  <a:srgbClr val="FF0000"/>
                </a:solidFill>
              </a:rPr>
              <a:t>O gato é um quadrúpede</a:t>
            </a:r>
          </a:p>
          <a:p>
            <a:pPr fontAlgn="base"/>
            <a:r>
              <a:rPr lang="pt-BR" sz="2400" b="1" dirty="0">
                <a:solidFill>
                  <a:srgbClr val="FF0000"/>
                </a:solidFill>
              </a:rPr>
              <a:t> A lua é um satélite.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55573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58745" cy="1320800"/>
          </a:xfrm>
        </p:spPr>
        <p:txBody>
          <a:bodyPr/>
          <a:lstStyle/>
          <a:p>
            <a:r>
              <a:rPr lang="pt-BR" dirty="0"/>
              <a:t>Interpretação da Tabela-verdade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4412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400" b="1" dirty="0"/>
              <a:t>  p : </a:t>
            </a:r>
            <a:r>
              <a:rPr lang="pt-BR" sz="2400" dirty="0"/>
              <a:t> Carlos tem direito ao voto</a:t>
            </a:r>
          </a:p>
          <a:p>
            <a:pPr marL="0" indent="0" algn="ctr">
              <a:buNone/>
            </a:pPr>
            <a:r>
              <a:rPr lang="pt-BR" sz="2400" b="1" dirty="0"/>
              <a:t>   q :</a:t>
            </a:r>
            <a:r>
              <a:rPr lang="pt-BR" sz="2400" dirty="0"/>
              <a:t> Carlos é maior de 18 anos </a:t>
            </a:r>
          </a:p>
          <a:p>
            <a:pPr marL="0" indent="0" algn="ctr">
              <a:buNone/>
            </a:pPr>
            <a:endParaRPr lang="pt-BR" sz="2400" dirty="0"/>
          </a:p>
          <a:p>
            <a:r>
              <a:rPr lang="pt-BR" sz="2400" dirty="0"/>
              <a:t>Se Carlos tem direito ao voto então ele  é maior de 18 anos. (V)</a:t>
            </a:r>
          </a:p>
          <a:p>
            <a:r>
              <a:rPr lang="pt-BR" sz="2400" dirty="0"/>
              <a:t>Se Carlos tem direito ao voto então ele não é maior que 18 anos. (F)</a:t>
            </a:r>
          </a:p>
          <a:p>
            <a:r>
              <a:rPr lang="pt-BR" sz="2400" dirty="0"/>
              <a:t>Se Carlos não tem direito ao voto então ele é maior de 18 anos. (V)</a:t>
            </a:r>
          </a:p>
          <a:p>
            <a:r>
              <a:rPr lang="pt-BR" sz="2400" dirty="0"/>
              <a:t>Se Carlos não tem direito ao voto então ele não é maior de 18 anos.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973773"/>
                  </p:ext>
                </p:extLst>
              </p:nvPr>
            </p:nvGraphicFramePr>
            <p:xfrm>
              <a:off x="6930342" y="2949600"/>
              <a:ext cx="2213658" cy="2221604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{3B4B98B0-60AC-42C2-AFA5-B58CD77FA1E5}</a:tableStyleId>
                  </a:tblPr>
                  <a:tblGrid>
                    <a:gridCol w="638357">
                      <a:extLst>
                        <a:ext uri="{9D8B030D-6E8A-4147-A177-3AD203B41FA5}">
                          <a16:colId xmlns:a16="http://schemas.microsoft.com/office/drawing/2014/main" val="4272233222"/>
                        </a:ext>
                      </a:extLst>
                    </a:gridCol>
                    <a:gridCol w="638357">
                      <a:extLst>
                        <a:ext uri="{9D8B030D-6E8A-4147-A177-3AD203B41FA5}">
                          <a16:colId xmlns:a16="http://schemas.microsoft.com/office/drawing/2014/main" val="1982824530"/>
                        </a:ext>
                      </a:extLst>
                    </a:gridCol>
                    <a:gridCol w="936944">
                      <a:extLst>
                        <a:ext uri="{9D8B030D-6E8A-4147-A177-3AD203B41FA5}">
                          <a16:colId xmlns:a16="http://schemas.microsoft.com/office/drawing/2014/main" val="2750080581"/>
                        </a:ext>
                      </a:extLst>
                    </a:gridCol>
                  </a:tblGrid>
                  <a:tr h="403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p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q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sz="2100" dirty="0">
                              <a:effectLst/>
                            </a:rPr>
                            <a:t>q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1222337395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1365020746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V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2857866201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V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V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292395623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2715383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973773"/>
                  </p:ext>
                </p:extLst>
              </p:nvPr>
            </p:nvGraphicFramePr>
            <p:xfrm>
              <a:off x="6930342" y="2949600"/>
              <a:ext cx="2213658" cy="2221604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{3B4B98B0-60AC-42C2-AFA5-B58CD77FA1E5}</a:tableStyleId>
                  </a:tblPr>
                  <a:tblGrid>
                    <a:gridCol w="638357">
                      <a:extLst>
                        <a:ext uri="{9D8B030D-6E8A-4147-A177-3AD203B41FA5}">
                          <a16:colId xmlns:a16="http://schemas.microsoft.com/office/drawing/2014/main" val="4272233222"/>
                        </a:ext>
                      </a:extLst>
                    </a:gridCol>
                    <a:gridCol w="638357">
                      <a:extLst>
                        <a:ext uri="{9D8B030D-6E8A-4147-A177-3AD203B41FA5}">
                          <a16:colId xmlns:a16="http://schemas.microsoft.com/office/drawing/2014/main" val="1982824530"/>
                        </a:ext>
                      </a:extLst>
                    </a:gridCol>
                    <a:gridCol w="936944">
                      <a:extLst>
                        <a:ext uri="{9D8B030D-6E8A-4147-A177-3AD203B41FA5}">
                          <a16:colId xmlns:a16="http://schemas.microsoft.com/office/drawing/2014/main" val="2750080581"/>
                        </a:ext>
                      </a:extLst>
                    </a:gridCol>
                  </a:tblGrid>
                  <a:tr h="4035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p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q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33338" marR="33338" marT="0" marB="0">
                        <a:blipFill>
                          <a:blip r:embed="rId2"/>
                          <a:stretch>
                            <a:fillRect l="-136364" t="-16667" r="-1299" b="-46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337395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1365020746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V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2857866201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effectLst/>
                            </a:rPr>
                            <a:t>V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>
                              <a:effectLst/>
                            </a:rPr>
                            <a:t>V</a:t>
                          </a:r>
                          <a:endParaRPr lang="pt-BR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292395623"/>
                      </a:ext>
                    </a:extLst>
                  </a:tr>
                  <a:tr h="454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2100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V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3338" marR="33338" marT="0" marB="0"/>
                    </a:tc>
                    <a:extLst>
                      <a:ext uri="{0D108BD9-81ED-4DB2-BD59-A6C34878D82A}">
                        <a16:rowId xmlns:a16="http://schemas.microsoft.com/office/drawing/2014/main" val="2715383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1970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2)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 "Aceitar fórmulas clássicas da Física 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implica</a:t>
                </a:r>
                <a:r>
                  <a:rPr lang="pt-BR" sz="2400" dirty="0">
                    <a:solidFill>
                      <a:srgbClr val="FF0000"/>
                    </a:solidFill>
                  </a:rPr>
                  <a:t> </a:t>
                </a:r>
                <a:r>
                  <a:rPr lang="pt-BR" sz="2400" dirty="0"/>
                  <a:t>a aceitação da mecânica tradicional".</a:t>
                </a:r>
              </a:p>
              <a:p>
                <a:pPr marL="0" indent="0" algn="ctr">
                  <a:buNone/>
                </a:pPr>
                <a:endParaRPr lang="pt-BR" sz="2400" dirty="0"/>
              </a:p>
              <a:p>
                <a:pPr marL="0" indent="0" algn="ctr">
                  <a:buNone/>
                </a:pPr>
                <a:r>
                  <a:rPr lang="pt-BR" sz="2400" dirty="0"/>
                  <a:t> </a:t>
                </a:r>
                <a:r>
                  <a:rPr lang="pt-BR" sz="2400" b="1" dirty="0"/>
                  <a:t>(f </a:t>
                </a:r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400" b="1" dirty="0"/>
                  <a:t> m)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1" t="-1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31297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3)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“Levarei o livro, </a:t>
                </a:r>
                <a:r>
                  <a:rPr lang="pt-BR" sz="2400" dirty="0">
                    <a:solidFill>
                      <a:srgbClr val="FF0000"/>
                    </a:solidFill>
                  </a:rPr>
                  <a:t>a menos que </a:t>
                </a:r>
                <a:r>
                  <a:rPr lang="pt-BR" sz="2400" dirty="0"/>
                  <a:t>João precise dele”. </a:t>
                </a:r>
              </a:p>
              <a:p>
                <a:pPr algn="ctr"/>
                <a:endParaRPr lang="pt-BR" sz="2400" dirty="0"/>
              </a:p>
              <a:p>
                <a:pPr marL="0" indent="0" algn="ctr">
                  <a:buNone/>
                </a:pPr>
                <a:r>
                  <a:rPr lang="pt-BR" sz="2400" b="1" dirty="0"/>
                  <a:t>(j </a:t>
                </a:r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400" b="1" dirty="0"/>
                  <a:t>~ l)</a:t>
                </a: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942" r="-3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490797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4)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Não repetirei, exceto se estudar muito, simboliza-se assim:</a:t>
                </a:r>
                <a:endParaRPr lang="pt-BR" sz="2400" b="1" dirty="0"/>
              </a:p>
              <a:p>
                <a:pPr marL="0" indent="0" algn="ctr">
                  <a:buNone/>
                </a:pPr>
                <a:r>
                  <a:rPr lang="pt-BR" sz="2400" b="1" dirty="0"/>
                  <a:t>(~ r </a:t>
                </a:r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400" b="1" dirty="0"/>
                  <a:t> e)</a:t>
                </a:r>
                <a:endParaRPr lang="pt-BR" sz="2400" dirty="0"/>
              </a:p>
              <a:p>
                <a:pPr marL="0" indent="0" algn="ctr">
                  <a:buNone/>
                </a:pPr>
                <a:r>
                  <a:rPr lang="pt-BR" sz="2400" dirty="0"/>
                  <a:t> traduz-se por: 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Se eu não estudar muito, </a:t>
                </a:r>
                <a:r>
                  <a:rPr lang="pt-BR" sz="2400" b="1" dirty="0"/>
                  <a:t>então </a:t>
                </a:r>
                <a:r>
                  <a:rPr lang="pt-BR" sz="2400" dirty="0"/>
                  <a:t>vou repetir.</a:t>
                </a:r>
              </a:p>
              <a:p>
                <a:pPr marL="0" indent="0" algn="ctr">
                  <a:buNone/>
                </a:pPr>
                <a:r>
                  <a:rPr lang="pt-BR" sz="2400" b="1" dirty="0"/>
                  <a:t>(~ e </a:t>
                </a:r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400" b="1" dirty="0"/>
                  <a:t> r)</a:t>
                </a:r>
                <a:endParaRPr lang="pt-BR" sz="24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1" t="-1256" r="-1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991485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1) Considera as seguintes proposições:</a:t>
            </a:r>
          </a:p>
          <a:p>
            <a:pPr marL="0" indent="0">
              <a:buNone/>
            </a:pPr>
            <a:r>
              <a:rPr lang="pt-BR" sz="2400" dirty="0"/>
              <a:t>                         </a:t>
            </a:r>
            <a:r>
              <a:rPr lang="pt-BR" sz="2400" b="1" dirty="0">
                <a:solidFill>
                  <a:srgbClr val="FF0000"/>
                </a:solidFill>
              </a:rPr>
              <a:t> n: Neva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                          b: O sol brilha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                          c: Faz calor</a:t>
            </a:r>
          </a:p>
          <a:p>
            <a:pPr marL="0" indent="0">
              <a:buNone/>
            </a:pPr>
            <a:r>
              <a:rPr lang="pt-BR" sz="2400" dirty="0"/>
              <a:t> Escreve simbolicamente:</a:t>
            </a:r>
          </a:p>
          <a:p>
            <a:pPr marL="0" indent="0">
              <a:buNone/>
            </a:pPr>
            <a:r>
              <a:rPr lang="pt-BR" sz="2400" b="1" dirty="0"/>
              <a:t>a)</a:t>
            </a:r>
            <a:r>
              <a:rPr lang="pt-BR" sz="2400" dirty="0"/>
              <a:t>      Se o sol brilhar, então faz calor.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b)</a:t>
            </a:r>
            <a:r>
              <a:rPr lang="pt-BR" sz="2400" dirty="0"/>
              <a:t>      Se neva, então não faz calor.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773492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800" b="1" dirty="0"/>
                  <a:t>a)b </a:t>
                </a:r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800" b="1" dirty="0"/>
                  <a:t> c</a:t>
                </a:r>
              </a:p>
              <a:p>
                <a:pPr marL="0" indent="0">
                  <a:buNone/>
                </a:pPr>
                <a:endParaRPr lang="pt-BR" sz="2800" b="1" dirty="0"/>
              </a:p>
              <a:p>
                <a:pPr marL="0" indent="0">
                  <a:buNone/>
                </a:pPr>
                <a:r>
                  <a:rPr lang="pt-BR" sz="2800" b="1" dirty="0"/>
                  <a:t>b)n </a:t>
                </a:r>
                <a:r>
                  <a:rPr lang="pt-B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sz="2800" b="1" dirty="0"/>
                  <a:t> ~ c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1" t="-14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83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B9C26-974C-465A-919F-5D201B7B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conectivo se e somente se  (bicondicional)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DAF5-0813-4A73-9374-CA9947B0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04" y="2132856"/>
            <a:ext cx="7684704" cy="4176464"/>
          </a:xfrm>
        </p:spPr>
        <p:txBody>
          <a:bodyPr>
            <a:normAutofit/>
          </a:bodyPr>
          <a:lstStyle/>
          <a:p>
            <a:r>
              <a:rPr lang="pt-BR" sz="2700" dirty="0"/>
              <a:t>Relação entre duas proposições, que só é verdadeira se ambas as proposições forem</a:t>
            </a:r>
          </a:p>
          <a:p>
            <a:r>
              <a:rPr lang="pt-BR" sz="2700" b="1" dirty="0">
                <a:solidFill>
                  <a:srgbClr val="FF0000"/>
                </a:solidFill>
              </a:rPr>
              <a:t>simultaneamente verdadeiras </a:t>
            </a:r>
          </a:p>
          <a:p>
            <a:r>
              <a:rPr lang="pt-BR" sz="2700" b="1" dirty="0">
                <a:solidFill>
                  <a:srgbClr val="FF0000"/>
                </a:solidFill>
              </a:rPr>
              <a:t>ou simultaneamente falsas.</a:t>
            </a:r>
          </a:p>
          <a:p>
            <a:endParaRPr lang="pt-BR" sz="1500" dirty="0"/>
          </a:p>
          <a:p>
            <a:endParaRPr lang="pt-BR" sz="15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47090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9E797-A9AA-4DE4-8D53-FC974253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24" y="908720"/>
            <a:ext cx="8642256" cy="5663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>
                <a:solidFill>
                  <a:srgbClr val="92D050"/>
                </a:solidFill>
              </a:rPr>
              <a:t>Exemplo</a:t>
            </a:r>
          </a:p>
          <a:p>
            <a:pPr marL="0" indent="0" algn="ctr">
              <a:buNone/>
            </a:pPr>
            <a:endParaRPr lang="pt-BR" sz="900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400" dirty="0"/>
              <a:t>4 é maior que 2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se e somente se</a:t>
            </a:r>
            <a:r>
              <a:rPr lang="pt-BR" sz="2400" dirty="0"/>
              <a:t>  2 for menor  que 4 .</a:t>
            </a:r>
          </a:p>
          <a:p>
            <a:pPr marL="0" indent="0">
              <a:buNone/>
            </a:pPr>
            <a:r>
              <a:rPr lang="pt-BR" sz="2400" dirty="0"/>
              <a:t>		P: 4 é maior  que 2</a:t>
            </a:r>
          </a:p>
          <a:p>
            <a:pPr marL="0" indent="0">
              <a:buNone/>
            </a:pPr>
            <a:r>
              <a:rPr lang="pt-BR" sz="2400" dirty="0"/>
              <a:t>		Q: 2 é menor que 4</a:t>
            </a:r>
          </a:p>
          <a:p>
            <a:pPr marL="0" indent="0">
              <a:buNone/>
            </a:pPr>
            <a:r>
              <a:rPr lang="pt-BR" sz="2400" dirty="0"/>
              <a:t>	Temos que a Bicondicional é equivalente á:</a:t>
            </a:r>
          </a:p>
          <a:p>
            <a:pPr marL="0" indent="0">
              <a:buNone/>
            </a:pPr>
            <a:r>
              <a:rPr lang="pt-BR" sz="2400" dirty="0"/>
              <a:t>		P → Q (</a:t>
            </a:r>
            <a:r>
              <a:rPr lang="pt-BR" sz="2400" b="1" dirty="0">
                <a:solidFill>
                  <a:srgbClr val="FF0000"/>
                </a:solidFill>
              </a:rPr>
              <a:t>Se</a:t>
            </a:r>
            <a:r>
              <a:rPr lang="pt-BR" sz="2400" dirty="0"/>
              <a:t> 4 é  maior  que  2, </a:t>
            </a:r>
            <a:r>
              <a:rPr lang="pt-BR" sz="2400" b="1" dirty="0">
                <a:solidFill>
                  <a:srgbClr val="FF0000"/>
                </a:solidFill>
              </a:rPr>
              <a:t>então</a:t>
            </a:r>
            <a:r>
              <a:rPr lang="pt-BR" sz="2400" dirty="0"/>
              <a:t> 2 é menor que  4)</a:t>
            </a:r>
          </a:p>
          <a:p>
            <a:pPr marL="0" indent="0">
              <a:buNone/>
            </a:pPr>
            <a:r>
              <a:rPr lang="pt-BR" sz="2400" dirty="0"/>
              <a:t>		Q → P( </a:t>
            </a:r>
            <a:r>
              <a:rPr lang="pt-BR" sz="2400" b="1" dirty="0">
                <a:solidFill>
                  <a:srgbClr val="FF0000"/>
                </a:solidFill>
              </a:rPr>
              <a:t>Se</a:t>
            </a:r>
            <a:r>
              <a:rPr lang="pt-BR" sz="2400" dirty="0"/>
              <a:t> 2 é menor que 4, </a:t>
            </a:r>
            <a:r>
              <a:rPr lang="pt-BR" sz="2400" b="1" dirty="0">
                <a:solidFill>
                  <a:srgbClr val="FF0000"/>
                </a:solidFill>
              </a:rPr>
              <a:t>então</a:t>
            </a:r>
            <a:r>
              <a:rPr lang="pt-BR" sz="2400" dirty="0"/>
              <a:t> 4 é maior que 2)</a:t>
            </a:r>
          </a:p>
          <a:p>
            <a:pPr marL="0" indent="0">
              <a:buNone/>
            </a:pPr>
            <a:r>
              <a:rPr lang="pt-BR" sz="2400" dirty="0"/>
              <a:t>	A Bicondicional expressa uma condição suficiente e necessária.</a:t>
            </a:r>
          </a:p>
          <a:p>
            <a:pPr marL="0" indent="0">
              <a:buNone/>
            </a:pPr>
            <a:r>
              <a:rPr lang="pt-BR" sz="2400" dirty="0"/>
              <a:t>		4  ser maior que 2 é </a:t>
            </a:r>
            <a:r>
              <a:rPr lang="pt-BR" sz="2400" b="1" dirty="0">
                <a:solidFill>
                  <a:srgbClr val="FF0000"/>
                </a:solidFill>
              </a:rPr>
              <a:t>condição suficiente e necessária </a:t>
            </a:r>
            <a:r>
              <a:rPr lang="pt-BR" sz="2400" dirty="0"/>
              <a:t>para 2 ser menor do que 4.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234694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6B246-750D-4AC8-8F42-E8965A03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994849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 Verdade da </a:t>
            </a:r>
            <a:r>
              <a:rPr lang="pt-BR" dirty="0" err="1"/>
              <a:t>Bicondicional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p ↔ q   (p se e somente se q)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82657-89D6-4FF1-885D-CE4D129B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4934980"/>
            <a:ext cx="6447501" cy="1158316"/>
          </a:xfrm>
        </p:spPr>
        <p:txBody>
          <a:bodyPr>
            <a:noAutofit/>
          </a:bodyPr>
          <a:lstStyle/>
          <a:p>
            <a:r>
              <a:rPr lang="pt-BR" sz="2400" dirty="0"/>
              <a:t>A proposição resultante da Bicondicional só será falsa se uma das proposições individuais forem falsas.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4FEF1F2-3401-4F56-BFEA-335A2E03A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35045"/>
              </p:ext>
            </p:extLst>
          </p:nvPr>
        </p:nvGraphicFramePr>
        <p:xfrm>
          <a:off x="2051720" y="2318198"/>
          <a:ext cx="2736303" cy="2221604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789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err="1">
                          <a:effectLst/>
                        </a:rPr>
                        <a:t>p</a:t>
                      </a:r>
                      <a:r>
                        <a:rPr lang="pt-BR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↔</a:t>
                      </a:r>
                      <a:r>
                        <a:rPr lang="pt-BR" sz="2100" dirty="0" err="1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6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91F66-793D-45D5-8BAF-B845D756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47882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FFCE3-25E7-45AC-9224-82EC0115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2131542"/>
            <a:ext cx="6447501" cy="9360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p = 24 é múltiplo de 3 </a:t>
            </a:r>
          </a:p>
          <a:p>
            <a:pPr marL="0" indent="0">
              <a:buNone/>
            </a:pPr>
            <a:r>
              <a:rPr lang="pt-BR" dirty="0"/>
              <a:t>q = 6 é ímpar </a:t>
            </a:r>
          </a:p>
          <a:p>
            <a:pPr marL="0" indent="0">
              <a:buNone/>
            </a:pPr>
            <a:r>
              <a:rPr lang="pt-BR" dirty="0"/>
              <a:t>= 24 é múltiplo de 3 se, e somente se, 6 é ímpar. </a:t>
            </a:r>
          </a:p>
        </p:txBody>
      </p:sp>
      <p:sp>
        <p:nvSpPr>
          <p:cNvPr id="5" name="AutoShape 2" descr="https://www.colegioweb.com.br/wp-content/uploads/19500.jpg">
            <a:extLst>
              <a:ext uri="{FF2B5EF4-FFF2-40B4-BE49-F238E27FC236}">
                <a16:creationId xmlns:a16="http://schemas.microsoft.com/office/drawing/2014/main" id="{DF8B9F40-DC9F-4F3E-B08D-9A88853DD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5" y="891778"/>
            <a:ext cx="292894" cy="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EED999-4D49-478B-B524-E879F68EDAA3}"/>
              </a:ext>
            </a:extLst>
          </p:cNvPr>
          <p:cNvSpPr/>
          <p:nvPr/>
        </p:nvSpPr>
        <p:spPr>
          <a:xfrm>
            <a:off x="508001" y="2131542"/>
            <a:ext cx="6674364" cy="9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3437F1-CC41-4297-9DC1-11E6852C2C35}"/>
              </a:ext>
            </a:extLst>
          </p:cNvPr>
          <p:cNvSpPr/>
          <p:nvPr/>
        </p:nvSpPr>
        <p:spPr>
          <a:xfrm>
            <a:off x="508001" y="3208123"/>
            <a:ext cx="6674364" cy="9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7BA386-9A53-4676-B2DA-BFA44F210619}"/>
              </a:ext>
            </a:extLst>
          </p:cNvPr>
          <p:cNvSpPr/>
          <p:nvPr/>
        </p:nvSpPr>
        <p:spPr>
          <a:xfrm>
            <a:off x="508001" y="4284704"/>
            <a:ext cx="6674364" cy="9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887CF2F-3556-49EB-A3B0-DBC491559F9D}"/>
              </a:ext>
            </a:extLst>
          </p:cNvPr>
          <p:cNvSpPr txBox="1">
            <a:spLocks/>
          </p:cNvSpPr>
          <p:nvPr/>
        </p:nvSpPr>
        <p:spPr>
          <a:xfrm>
            <a:off x="508001" y="3208123"/>
            <a:ext cx="6447501" cy="93602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350" dirty="0"/>
              <a:t>p = 25 é quadrado perfeito </a:t>
            </a:r>
          </a:p>
          <a:p>
            <a:pPr marL="0" indent="0">
              <a:buNone/>
            </a:pPr>
            <a:r>
              <a:rPr lang="pt-BR" sz="1350" dirty="0"/>
              <a:t>q = 8 &gt; 3 </a:t>
            </a:r>
          </a:p>
          <a:p>
            <a:pPr marL="0" indent="0">
              <a:buNone/>
            </a:pPr>
            <a:r>
              <a:rPr lang="pt-BR" sz="1350" dirty="0"/>
              <a:t>= 25 é quadrado perfeito se, e somente se, 8 &gt; 3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88682E2-B86C-4E9A-8741-45E9CFE522CD}"/>
              </a:ext>
            </a:extLst>
          </p:cNvPr>
          <p:cNvSpPr txBox="1">
            <a:spLocks/>
          </p:cNvSpPr>
          <p:nvPr/>
        </p:nvSpPr>
        <p:spPr>
          <a:xfrm>
            <a:off x="508001" y="4284703"/>
            <a:ext cx="6447501" cy="93602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350" dirty="0"/>
              <a:t>p = 27 é par </a:t>
            </a:r>
          </a:p>
          <a:p>
            <a:pPr marL="0" indent="0">
              <a:buNone/>
            </a:pPr>
            <a:r>
              <a:rPr lang="pt-BR" sz="1350" dirty="0"/>
              <a:t>q = 6 é primo </a:t>
            </a:r>
          </a:p>
          <a:p>
            <a:pPr marL="0" indent="0">
              <a:buNone/>
            </a:pPr>
            <a:r>
              <a:rPr lang="pt-BR" sz="1350" dirty="0"/>
              <a:t>= 27 é par se, e somente se, 6 é primo </a:t>
            </a:r>
          </a:p>
        </p:txBody>
      </p:sp>
      <p:sp>
        <p:nvSpPr>
          <p:cNvPr id="12" name="AutoShape 4" descr="https://www.colegioweb.com.br/wp-content/uploads/19500.jpg">
            <a:extLst>
              <a:ext uri="{FF2B5EF4-FFF2-40B4-BE49-F238E27FC236}">
                <a16:creationId xmlns:a16="http://schemas.microsoft.com/office/drawing/2014/main" id="{66766D16-8BF9-4B0D-A8EF-05F58FFBE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25" y="1006078"/>
            <a:ext cx="292894" cy="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C23C7DC-CBE0-4E5A-BDD7-FBE95864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50" y="2312644"/>
            <a:ext cx="2194852" cy="5738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0FEA2E5-693C-4250-B2AC-1211C3BE5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50" y="3389226"/>
            <a:ext cx="2194852" cy="57381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6AA1A40-42B7-494E-92D3-7819ED8D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82" y="4477970"/>
            <a:ext cx="2190420" cy="544026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1435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SÍMBOLOS DA LINGUAGEM DO CÁLCULO PROPOSICIONAL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0013" y="1772816"/>
            <a:ext cx="8066857" cy="3880773"/>
          </a:xfrm>
        </p:spPr>
        <p:txBody>
          <a:bodyPr>
            <a:noAutofit/>
          </a:bodyPr>
          <a:lstStyle/>
          <a:p>
            <a:r>
              <a:rPr lang="pt-BR" sz="2400" b="1" i="1" dirty="0"/>
              <a:t>VARIÁVEIS PROPOSICIONAIS</a:t>
            </a:r>
            <a:r>
              <a:rPr lang="pt-BR" sz="2400" dirty="0"/>
              <a:t>: </a:t>
            </a:r>
          </a:p>
          <a:p>
            <a:pPr marL="114300" indent="0">
              <a:buNone/>
            </a:pPr>
            <a:r>
              <a:rPr lang="pt-BR" sz="2400" dirty="0"/>
              <a:t>minúsculas </a:t>
            </a:r>
            <a:r>
              <a:rPr lang="pt-BR" sz="2400" b="1" dirty="0" err="1"/>
              <a:t>p</a:t>
            </a:r>
            <a:r>
              <a:rPr lang="pt-BR" sz="2400" dirty="0" err="1"/>
              <a:t>,</a:t>
            </a:r>
            <a:r>
              <a:rPr lang="pt-BR" sz="2400" b="1" dirty="0" err="1"/>
              <a:t>q</a:t>
            </a:r>
            <a:r>
              <a:rPr lang="pt-BR" sz="2400" dirty="0" err="1"/>
              <a:t>,</a:t>
            </a:r>
            <a:r>
              <a:rPr lang="pt-BR" sz="2400" b="1" dirty="0" err="1"/>
              <a:t>r</a:t>
            </a:r>
            <a:r>
              <a:rPr lang="pt-BR" sz="2400" dirty="0" err="1"/>
              <a:t>,</a:t>
            </a:r>
            <a:r>
              <a:rPr lang="pt-BR" sz="2400" b="1" dirty="0" err="1"/>
              <a:t>s</a:t>
            </a:r>
            <a:r>
              <a:rPr lang="pt-BR" sz="2400" dirty="0"/>
              <a:t>,.... para indicar as proposições.</a:t>
            </a:r>
            <a:br>
              <a:rPr lang="pt-BR" sz="2400" dirty="0"/>
            </a:br>
            <a:r>
              <a:rPr lang="pt-BR" sz="2400" b="1" i="1" dirty="0"/>
              <a:t>Exemplos</a:t>
            </a:r>
            <a:r>
              <a:rPr lang="pt-BR" sz="2400" dirty="0"/>
              <a:t>:    A lua é quadrada : </a:t>
            </a:r>
            <a:r>
              <a:rPr lang="pt-BR" sz="2400" b="1" dirty="0"/>
              <a:t>p</a:t>
            </a:r>
            <a:br>
              <a:rPr lang="pt-BR" sz="2400" dirty="0"/>
            </a:br>
            <a:r>
              <a:rPr lang="pt-BR" sz="2400" dirty="0"/>
              <a:t>                      A neve é branca : </a:t>
            </a:r>
            <a:r>
              <a:rPr lang="pt-BR" sz="2400" b="1" dirty="0"/>
              <a:t>q</a:t>
            </a:r>
          </a:p>
          <a:p>
            <a:endParaRPr lang="pt-BR" sz="1000" dirty="0"/>
          </a:p>
          <a:p>
            <a:r>
              <a:rPr lang="pt-BR" sz="2400" b="1" i="1" dirty="0"/>
              <a:t>CONECTIVOS LÓGICOS</a:t>
            </a:r>
            <a:r>
              <a:rPr lang="pt-BR" sz="2400" dirty="0"/>
              <a:t>: </a:t>
            </a:r>
          </a:p>
          <a:p>
            <a:pPr marL="114300" indent="0">
              <a:buNone/>
            </a:pPr>
            <a:r>
              <a:rPr lang="pt-BR" sz="2400" dirty="0"/>
              <a:t>As fórmulas atômicas podem ser combinadas entre si e, para representar tais combinações usaremos os conectivos lógicos :</a:t>
            </a:r>
          </a:p>
        </p:txBody>
      </p:sp>
      <p:pic>
        <p:nvPicPr>
          <p:cNvPr id="1026" name="Picture 2" descr="C:\Users\Al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17232"/>
            <a:ext cx="6726237" cy="9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1509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58745" cy="1320800"/>
          </a:xfrm>
        </p:spPr>
        <p:txBody>
          <a:bodyPr/>
          <a:lstStyle/>
          <a:p>
            <a:r>
              <a:rPr lang="pt-BR" dirty="0"/>
              <a:t>Interpretação da tabela- verdade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6918" y="1540751"/>
            <a:ext cx="7346777" cy="3880773"/>
          </a:xfrm>
        </p:spPr>
        <p:txBody>
          <a:bodyPr>
            <a:normAutofit/>
          </a:bodyPr>
          <a:lstStyle/>
          <a:p>
            <a:r>
              <a:rPr lang="pt-BR" sz="2000" dirty="0"/>
              <a:t>P: 4 é maior que 2</a:t>
            </a:r>
          </a:p>
          <a:p>
            <a:r>
              <a:rPr lang="pt-BR" sz="2000" dirty="0"/>
              <a:t>Q: 2 é menor que 4</a:t>
            </a:r>
          </a:p>
          <a:p>
            <a:endParaRPr lang="pt-BR" sz="2000" dirty="0"/>
          </a:p>
          <a:p>
            <a:r>
              <a:rPr lang="pt-BR" sz="2000" dirty="0"/>
              <a:t>4 é maior que 2 se e somente se 2 é menor que 4.  (V)</a:t>
            </a:r>
          </a:p>
          <a:p>
            <a:r>
              <a:rPr lang="pt-BR" sz="2000" dirty="0"/>
              <a:t>4 é maior que 2 se e somente se 2 é maior que 4.   (F)</a:t>
            </a:r>
          </a:p>
          <a:p>
            <a:r>
              <a:rPr lang="pt-BR" sz="2000" dirty="0"/>
              <a:t>4 é menor que 2 se e somente se 2 é menor que 4. (F)</a:t>
            </a:r>
          </a:p>
          <a:p>
            <a:r>
              <a:rPr lang="pt-BR" sz="2000" dirty="0"/>
              <a:t>4 é menor que 2 se e somente se 2 é maior que 4.  (V).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9306988-5675-4258-B021-0D1C2112C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06168"/>
              </p:ext>
            </p:extLst>
          </p:nvPr>
        </p:nvGraphicFramePr>
        <p:xfrm>
          <a:off x="3779912" y="4636396"/>
          <a:ext cx="2736303" cy="2221604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789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err="1">
                          <a:effectLst/>
                        </a:rPr>
                        <a:t>p</a:t>
                      </a:r>
                      <a:r>
                        <a:rPr lang="pt-BR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↔</a:t>
                      </a:r>
                      <a:r>
                        <a:rPr lang="pt-BR" sz="2100" dirty="0" err="1">
                          <a:effectLst/>
                        </a:rPr>
                        <a:t>q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0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C8C3-868B-4236-A5DD-3CEECE4D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08620"/>
            <a:ext cx="6447501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6F258-707B-4247-8BB1-F63611B7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42934"/>
            <a:ext cx="7232351" cy="4089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Dadas as proposições, identifique se é V ou F de acordo com a tabela </a:t>
            </a:r>
            <a:r>
              <a:rPr lang="pt-BR" sz="2400" dirty="0" err="1"/>
              <a:t>Bicondicional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1) p: 16 é múltiplo de 4</a:t>
            </a:r>
          </a:p>
          <a:p>
            <a:pPr marL="0" indent="0">
              <a:buNone/>
            </a:pPr>
            <a:r>
              <a:rPr lang="pt-BR" sz="2400" dirty="0"/>
              <a:t>    q: 16 é par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2) p: 4+2= 6</a:t>
            </a:r>
          </a:p>
          <a:p>
            <a:pPr marL="0" indent="0">
              <a:buNone/>
            </a:pPr>
            <a:r>
              <a:rPr lang="pt-BR" sz="2400" dirty="0"/>
              <a:t>    q: 49 é múltiplo de 7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557270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395536" y="836712"/>
            <a:ext cx="6347713" cy="877664"/>
          </a:xfrm>
        </p:spPr>
        <p:txBody>
          <a:bodyPr rtlCol="0"/>
          <a:lstStyle/>
          <a:p>
            <a:pPr rtl="0"/>
            <a:r>
              <a:rPr lang="pt-BR" dirty="0"/>
              <a:t>Equivalência Lógica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Representar de outras formas a atingir o mesmo resultado</a:t>
            </a:r>
          </a:p>
          <a:p>
            <a:pPr rtl="0"/>
            <a:endParaRPr lang="pt-BR" sz="2000" dirty="0"/>
          </a:p>
          <a:p>
            <a:pPr lvl="1"/>
            <a:r>
              <a:rPr lang="pt-BR" sz="2000" dirty="0"/>
              <a:t>Equivalência</a:t>
            </a:r>
          </a:p>
          <a:p>
            <a:pPr lvl="1"/>
            <a:r>
              <a:rPr lang="pt-BR" sz="2000" dirty="0"/>
              <a:t>Dupla Negação</a:t>
            </a:r>
          </a:p>
          <a:p>
            <a:pPr lvl="1"/>
            <a:r>
              <a:rPr lang="pt-BR" sz="2000" dirty="0"/>
              <a:t>Condicional</a:t>
            </a:r>
          </a:p>
          <a:p>
            <a:pPr lvl="1"/>
            <a:r>
              <a:rPr lang="pt-BR" sz="2000" dirty="0"/>
              <a:t>Leis de Morgan</a:t>
            </a:r>
          </a:p>
          <a:p>
            <a:pPr lvl="1"/>
            <a:r>
              <a:rPr lang="pt-BR" sz="2000" dirty="0"/>
              <a:t>Associatividade</a:t>
            </a:r>
          </a:p>
          <a:p>
            <a:pPr lvl="1"/>
            <a:r>
              <a:rPr lang="pt-BR" sz="2000" dirty="0"/>
              <a:t>Comutatividade</a:t>
            </a:r>
            <a:endParaRPr lang="en-US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9911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75A5-562A-4465-9BEB-85A55322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Equivalência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F408A-1183-4239-97FC-B4FFCE46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7130753" cy="3880773"/>
          </a:xfrm>
        </p:spPr>
        <p:txBody>
          <a:bodyPr>
            <a:normAutofit/>
          </a:bodyPr>
          <a:lstStyle/>
          <a:p>
            <a:r>
              <a:rPr lang="pt-BR" sz="2400" dirty="0"/>
              <a:t>P ↔ Q</a:t>
            </a:r>
          </a:p>
          <a:p>
            <a:pPr lvl="1"/>
            <a:r>
              <a:rPr lang="pt-BR" sz="2400" dirty="0"/>
              <a:t>Penso </a:t>
            </a:r>
            <a:r>
              <a:rPr lang="pt-BR" sz="2400" b="1" spc="-113" dirty="0"/>
              <a:t>se</a:t>
            </a:r>
            <a:r>
              <a:rPr lang="pt-BR" sz="2400" b="1" dirty="0"/>
              <a:t> e </a:t>
            </a:r>
            <a:r>
              <a:rPr lang="pt-BR" sz="2400" b="1" spc="-113" dirty="0"/>
              <a:t>somente se</a:t>
            </a:r>
            <a:r>
              <a:rPr lang="pt-BR" sz="2400" dirty="0"/>
              <a:t> eu existo</a:t>
            </a:r>
          </a:p>
          <a:p>
            <a:pPr lvl="1"/>
            <a:endParaRPr lang="pt-BR" sz="2400" dirty="0"/>
          </a:p>
          <a:p>
            <a:r>
              <a:rPr lang="pt-BR" sz="2400" dirty="0"/>
              <a:t>(P→Q) ^ (Q→P) </a:t>
            </a:r>
          </a:p>
          <a:p>
            <a:pPr lvl="1"/>
            <a:r>
              <a:rPr lang="pt-BR" sz="2400" dirty="0"/>
              <a:t>Penso, então existo</a:t>
            </a:r>
          </a:p>
          <a:p>
            <a:pPr marL="283490" lvl="1" indent="0">
              <a:buNone/>
            </a:pPr>
            <a:r>
              <a:rPr lang="pt-BR" sz="2400" dirty="0"/>
              <a:t>também…</a:t>
            </a:r>
          </a:p>
          <a:p>
            <a:pPr lvl="1"/>
            <a:r>
              <a:rPr lang="pt-BR" sz="2400" dirty="0"/>
              <a:t>Existo, então penso</a:t>
            </a:r>
          </a:p>
        </p:txBody>
      </p:sp>
      <p:pic>
        <p:nvPicPr>
          <p:cNvPr id="4" name="Picture 6" descr="http://www.frasesdepensadores.com.br/wp-content/uploads/2014/06/rene-descartes-facebook-680x680.png?17f07b">
            <a:extLst>
              <a:ext uri="{FF2B5EF4-FFF2-40B4-BE49-F238E27FC236}">
                <a16:creationId xmlns:a16="http://schemas.microsoft.com/office/drawing/2014/main" id="{3C354D01-150D-4434-91BA-B56963C36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" b="90000" l="10000" r="90000">
                        <a14:foregroundMark x1="26471" y1="49265" x2="31029" y2="43235"/>
                        <a14:foregroundMark x1="31029" y1="43235" x2="31029" y2="43235"/>
                        <a14:foregroundMark x1="27647" y1="45882" x2="30588" y2="42500"/>
                        <a14:foregroundMark x1="30588" y1="42500" x2="30588" y2="44706"/>
                        <a14:foregroundMark x1="33235" y1="46912" x2="36029" y2="49118"/>
                        <a14:foregroundMark x1="38824" y1="44853" x2="42647" y2="50147"/>
                        <a14:foregroundMark x1="26765" y1="61765" x2="29265" y2="63971"/>
                        <a14:foregroundMark x1="31618" y1="60147" x2="34853" y2="63971"/>
                        <a14:foregroundMark x1="30882" y1="64559" x2="32206" y2="62941"/>
                        <a14:foregroundMark x1="38676" y1="63088" x2="38676" y2="59412"/>
                        <a14:foregroundMark x1="39853" y1="57353" x2="39853" y2="57353"/>
                        <a14:foregroundMark x1="45147" y1="60000" x2="41765" y2="64118"/>
                        <a14:foregroundMark x1="48971" y1="58676" x2="50147" y2="63971"/>
                        <a14:foregroundMark x1="53824" y1="63235" x2="53824" y2="63235"/>
                        <a14:foregroundMark x1="42794" y1="39853" x2="49706" y2="19559"/>
                        <a14:foregroundMark x1="76176" y1="46471" x2="82794" y2="50588"/>
                        <a14:foregroundMark x1="82794" y1="50588" x2="89853" y2="47059"/>
                        <a14:foregroundMark x1="88070" y1="33824" x2="86029" y2="18676"/>
                        <a14:foregroundMark x1="88428" y1="36485" x2="88121" y2="34200"/>
                        <a14:foregroundMark x1="89853" y1="47059" x2="88621" y2="37915"/>
                        <a14:foregroundMark x1="86029" y1="18676" x2="83088" y2="11324"/>
                        <a14:foregroundMark x1="83088" y1="11324" x2="76176" y2="5441"/>
                        <a14:foregroundMark x1="76176" y1="5441" x2="68382" y2="2794"/>
                        <a14:foregroundMark x1="68382" y1="2794" x2="50735" y2="3676"/>
                        <a14:foregroundMark x1="50735" y1="3676" x2="31176" y2="38824"/>
                        <a14:foregroundMark x1="31176" y1="38824" x2="31765" y2="46471"/>
                        <a14:foregroundMark x1="31765" y1="46471" x2="42794" y2="47500"/>
                        <a14:foregroundMark x1="85882" y1="52647" x2="90588" y2="46324"/>
                        <a14:foregroundMark x1="90243" y1="32531" x2="90161" y2="29228"/>
                        <a14:foregroundMark x1="90273" y1="33724" x2="90257" y2="33092"/>
                        <a14:foregroundMark x1="90588" y1="46324" x2="90402" y2="38885"/>
                        <a14:foregroundMark x1="87912" y1="22858" x2="80882" y2="4559"/>
                        <a14:foregroundMark x1="90058" y1="28444" x2="89872" y2="27961"/>
                        <a14:foregroundMark x1="80882" y1="4559" x2="72794" y2="1176"/>
                        <a14:foregroundMark x1="72794" y1="1176" x2="53088" y2="147"/>
                        <a14:foregroundMark x1="53088" y1="147" x2="48088" y2="6176"/>
                        <a14:foregroundMark x1="48088" y1="6176" x2="47941" y2="7500"/>
                        <a14:foregroundMark x1="35147" y1="48529" x2="16029" y2="71618"/>
                        <a14:foregroundMark x1="16029" y1="71618" x2="16056" y2="71943"/>
                        <a14:foregroundMark x1="22292" y1="82173" x2="26618" y2="83529"/>
                        <a14:foregroundMark x1="26618" y1="83529" x2="34559" y2="83676"/>
                        <a14:foregroundMark x1="34559" y1="83676" x2="44412" y2="83088"/>
                        <a14:foregroundMark x1="44412" y1="83088" x2="58507" y2="79564"/>
                        <a14:foregroundMark x1="72541" y1="76263" x2="78462" y2="77332"/>
                        <a14:foregroundMark x1="83139" y1="74921" x2="83971" y2="69559"/>
                        <a14:foregroundMark x1="83971" y1="69559" x2="80441" y2="63088"/>
                        <a14:foregroundMark x1="80441" y1="63088" x2="80441" y2="62941"/>
                        <a14:foregroundMark x1="27647" y1="70735" x2="55441" y2="67500"/>
                        <a14:foregroundMark x1="40882" y1="78824" x2="49265" y2="78824"/>
                        <a14:foregroundMark x1="15000" y1="68824" x2="22206" y2="62353"/>
                        <a14:foregroundMark x1="22206" y1="62353" x2="26176" y2="61324"/>
                        <a14:foregroundMark x1="19853" y1="44412" x2="21471" y2="40588"/>
                        <a14:foregroundMark x1="16618" y1="41176" x2="16324" y2="45000"/>
                        <a14:foregroundMark x1="43676" y1="54265" x2="65147" y2="59853"/>
                        <a14:foregroundMark x1="65147" y1="59853" x2="81176" y2="71029"/>
                        <a14:backgroundMark x1="36765" y1="14265" x2="41912" y2="3235"/>
                        <a14:backgroundMark x1="83088" y1="2647" x2="78382" y2="588"/>
                        <a14:backgroundMark x1="46029" y1="1765" x2="48529" y2="588"/>
                        <a14:backgroundMark x1="89559" y1="19706" x2="91912" y2="27353"/>
                        <a14:backgroundMark x1="91912" y1="27353" x2="94265" y2="30882"/>
                        <a14:backgroundMark x1="80000" y1="78382" x2="83529" y2="76324"/>
                        <a14:backgroundMark x1="80294" y1="77353" x2="78824" y2="77794"/>
                        <a14:backgroundMark x1="16471" y1="79118" x2="20441" y2="83529"/>
                        <a14:backgroundMark x1="88676" y1="36029" x2="91912" y2="35147"/>
                        <a14:backgroundMark x1="89706" y1="33971" x2="90588" y2="32206"/>
                        <a14:backgroundMark x1="90000" y1="36912" x2="91029" y2="38529"/>
                        <a14:backgroundMark x1="90147" y1="33824" x2="90147" y2="33824"/>
                        <a14:backgroundMark x1="90441" y1="33676" x2="90294" y2="34559"/>
                        <a14:backgroundMark x1="15294" y1="72206" x2="17941" y2="79559"/>
                        <a14:backgroundMark x1="17941" y1="79559" x2="19412" y2="80000"/>
                        <a14:backgroundMark x1="33676" y1="17941" x2="36324" y2="12941"/>
                        <a14:backgroundMark x1="58824" y1="78971" x2="73529" y2="74412"/>
                        <a14:backgroundMark x1="73529" y1="74412" x2="73676" y2="7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0" r="7725" b="15723"/>
          <a:stretch/>
        </p:blipFill>
        <p:spPr bwMode="auto">
          <a:xfrm>
            <a:off x="5076056" y="3334483"/>
            <a:ext cx="2776860" cy="292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38123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26414" y="840182"/>
            <a:ext cx="6347713" cy="1320800"/>
          </a:xfrm>
        </p:spPr>
        <p:txBody>
          <a:bodyPr rtlCol="0"/>
          <a:lstStyle/>
          <a:p>
            <a:pPr rtl="0"/>
            <a:r>
              <a:rPr lang="pt-BR" b="1" dirty="0"/>
              <a:t>Dupla Negação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400" dirty="0"/>
              <a:t>João é brasileiro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dirty="0"/>
              <a:t>~(~P)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5169856" cy="3304117"/>
          </a:xfrm>
        </p:spPr>
        <p:txBody>
          <a:bodyPr rtlCol="0">
            <a:noAutofit/>
          </a:bodyPr>
          <a:lstStyle/>
          <a:p>
            <a:pPr rtl="0"/>
            <a:r>
              <a:rPr lang="en-US" sz="2400" dirty="0"/>
              <a:t>1ª negação</a:t>
            </a:r>
          </a:p>
          <a:p>
            <a:pPr lvl="1"/>
            <a:r>
              <a:rPr lang="en-US" sz="2400" dirty="0"/>
              <a:t>João é estrangeiro</a:t>
            </a:r>
          </a:p>
          <a:p>
            <a:pPr lvl="1"/>
            <a:r>
              <a:rPr lang="en-US" sz="2400" dirty="0"/>
              <a:t>João é </a:t>
            </a:r>
            <a:r>
              <a:rPr lang="pt-BR" sz="2400" dirty="0"/>
              <a:t>não-brasileiro</a:t>
            </a:r>
          </a:p>
          <a:p>
            <a:pPr marL="457200" lvl="1" indent="0">
              <a:buNone/>
            </a:pPr>
            <a:endParaRPr lang="pt-BR" sz="2400" dirty="0"/>
          </a:p>
          <a:p>
            <a:pPr rtl="0"/>
            <a:r>
              <a:rPr lang="en-US" sz="2400" dirty="0"/>
              <a:t>2ª negação</a:t>
            </a:r>
          </a:p>
          <a:p>
            <a:pPr lvl="1"/>
            <a:r>
              <a:rPr lang="en-US" sz="2400" dirty="0"/>
              <a:t>João não é não-brasileiro</a:t>
            </a:r>
          </a:p>
        </p:txBody>
      </p:sp>
      <p:pic>
        <p:nvPicPr>
          <p:cNvPr id="3074" name="Picture 2" descr="http://blogs.universal.org/bispomacedo/wp-content/uploads/2016/03/brasil-706x410.jpg">
            <a:extLst>
              <a:ext uri="{FF2B5EF4-FFF2-40B4-BE49-F238E27FC236}">
                <a16:creationId xmlns:a16="http://schemas.microsoft.com/office/drawing/2014/main" id="{027358E4-4AB3-424C-B6F9-FCD08007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537" l="9632" r="89802">
                        <a14:foregroundMark x1="35836" y1="93902" x2="35836" y2="93902"/>
                        <a14:foregroundMark x1="34844" y1="15366" x2="35411" y2="30244"/>
                        <a14:foregroundMark x1="56941" y1="67805" x2="56941" y2="94390"/>
                        <a14:foregroundMark x1="76912" y1="97073" x2="84278" y2="97073"/>
                        <a14:foregroundMark x1="84278" y1="97073" x2="86261" y2="97561"/>
                        <a14:foregroundMark x1="34844" y1="14878" x2="30878" y2="28049"/>
                        <a14:foregroundMark x1="30878" y1="28049" x2="33853" y2="39512"/>
                        <a14:foregroundMark x1="33853" y1="39512" x2="34561" y2="39756"/>
                        <a14:foregroundMark x1="44193" y1="13171" x2="51700" y2="10244"/>
                        <a14:foregroundMark x1="51700" y1="10244" x2="52975" y2="12683"/>
                        <a14:foregroundMark x1="51133" y1="10976" x2="53966" y2="11707"/>
                        <a14:foregroundMark x1="53824" y1="98537" x2="54816" y2="93415"/>
                        <a14:backgroundMark x1="51416" y1="88537" x2="51841" y2="99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5" y="3720912"/>
            <a:ext cx="3926923" cy="22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8261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2.glbimg.com/vy7noliZyz33ALemYiLAoMiH2FQ=/1200x630/s.glbimg.com/jo/g1/f/original/2016/01/01/gato-selfie.jpg">
            <a:extLst>
              <a:ext uri="{FF2B5EF4-FFF2-40B4-BE49-F238E27FC236}">
                <a16:creationId xmlns:a16="http://schemas.microsoft.com/office/drawing/2014/main" id="{7ABCE4EC-2BE5-4FE3-B1A0-28C45BB59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02" y="-2832"/>
            <a:ext cx="4510619" cy="236807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6350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3D451E-7021-4079-A290-5E5B6222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Condicional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B040C2-1C35-4E14-A4EA-C4346042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42" y="1299415"/>
            <a:ext cx="3090672" cy="576262"/>
          </a:xfrm>
        </p:spPr>
        <p:txBody>
          <a:bodyPr/>
          <a:lstStyle/>
          <a:p>
            <a:r>
              <a:rPr lang="pt-BR" dirty="0"/>
              <a:t>P→Q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5C5019-1A8B-41DA-892D-7588EA55C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939004"/>
            <a:ext cx="3090672" cy="3304117"/>
          </a:xfrm>
        </p:spPr>
        <p:txBody>
          <a:bodyPr>
            <a:normAutofit/>
          </a:bodyPr>
          <a:lstStyle/>
          <a:p>
            <a:r>
              <a:rPr lang="pt-BR" sz="2000" dirty="0"/>
              <a:t>Se gosto de cachorro, então gosto de gato</a:t>
            </a:r>
          </a:p>
          <a:p>
            <a:endParaRPr lang="pt-BR" sz="2000" dirty="0"/>
          </a:p>
          <a:p>
            <a:r>
              <a:rPr lang="pt-BR" sz="2000" dirty="0"/>
              <a:t>P= Gosto de cachorro</a:t>
            </a:r>
          </a:p>
          <a:p>
            <a:r>
              <a:rPr lang="pt-BR" sz="2000" dirty="0"/>
              <a:t>~P= Não gosto de cachorro</a:t>
            </a:r>
          </a:p>
          <a:p>
            <a:r>
              <a:rPr lang="pt-BR" sz="2000" dirty="0"/>
              <a:t>Q= Gosto de gato</a:t>
            </a:r>
          </a:p>
          <a:p>
            <a:r>
              <a:rPr lang="pt-BR" sz="2000" dirty="0"/>
              <a:t>~Q= Não gosto de gato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B2F80F-7015-46BD-88FC-512DA5CF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5753" y="1659522"/>
            <a:ext cx="3139214" cy="432309"/>
          </a:xfrm>
        </p:spPr>
        <p:txBody>
          <a:bodyPr/>
          <a:lstStyle/>
          <a:p>
            <a:r>
              <a:rPr lang="pt-BR" dirty="0"/>
              <a:t>~P</a:t>
            </a:r>
            <a:r>
              <a:rPr lang="pt-BR" dirty="0">
                <a:latin typeface="+mj-lt"/>
              </a:rPr>
              <a:t> </a:t>
            </a:r>
            <a:r>
              <a:rPr lang="pt-BR" sz="1350" dirty="0">
                <a:latin typeface="+mj-lt"/>
              </a:rPr>
              <a:t>v</a:t>
            </a:r>
            <a:r>
              <a:rPr lang="pt-BR" dirty="0">
                <a:latin typeface="+mj-lt"/>
              </a:rPr>
              <a:t> Q		~Q </a:t>
            </a:r>
            <a:r>
              <a:rPr lang="pt-BR" dirty="0">
                <a:latin typeface="+mj-lt"/>
                <a:sym typeface="Wingdings" panose="05000000000000000000" pitchFamily="2" charset="2"/>
              </a:rPr>
              <a:t> ~P</a:t>
            </a:r>
            <a:endParaRPr lang="pt-BR" dirty="0">
              <a:latin typeface="+mj-lt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837F9F-8E70-4A1B-A3E7-F66782465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8154" y="2091831"/>
            <a:ext cx="4881824" cy="3304117"/>
          </a:xfrm>
        </p:spPr>
        <p:txBody>
          <a:bodyPr>
            <a:noAutofit/>
          </a:bodyPr>
          <a:lstStyle/>
          <a:p>
            <a:pPr marL="385865" indent="-385865">
              <a:buFont typeface="+mj-lt"/>
              <a:buAutoNum type="alphaLcPeriod"/>
            </a:pPr>
            <a:r>
              <a:rPr lang="pt-BR" sz="2000" dirty="0"/>
              <a:t>Se não gosto de cachorro, então não gosto de gato.</a:t>
            </a:r>
          </a:p>
          <a:p>
            <a:pPr marL="385865" indent="-385865">
              <a:buFont typeface="+mj-lt"/>
              <a:buAutoNum type="alphaLcPeriod"/>
            </a:pPr>
            <a:r>
              <a:rPr lang="pt-BR" sz="2000" dirty="0"/>
              <a:t>Gosto de cachorro e gosto de gato.</a:t>
            </a:r>
          </a:p>
          <a:p>
            <a:pPr marL="385865" indent="-385865">
              <a:buFont typeface="+mj-lt"/>
              <a:buAutoNum type="alphaLcPeriod"/>
            </a:pPr>
            <a:r>
              <a:rPr lang="pt-BR" sz="2000" dirty="0"/>
              <a:t>Não gosto de cachorro ou gosto de gato.</a:t>
            </a:r>
          </a:p>
          <a:p>
            <a:pPr marL="385865" indent="-385865">
              <a:buFont typeface="+mj-lt"/>
              <a:buAutoNum type="alphaLcPeriod"/>
            </a:pPr>
            <a:r>
              <a:rPr lang="pt-BR" sz="2000" dirty="0"/>
              <a:t>Gosto de cachorro ou não gosto de gato.</a:t>
            </a:r>
          </a:p>
          <a:p>
            <a:pPr marL="385865" indent="-385865">
              <a:buFont typeface="+mj-lt"/>
              <a:buAutoNum type="alphaLcPeriod"/>
            </a:pPr>
            <a:r>
              <a:rPr lang="pt-BR" sz="2000" dirty="0"/>
              <a:t>Gosto de cachorro e não gosto de gato.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7849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08050"/>
            <a:ext cx="7931150" cy="5565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/>
              <a:t>	</a:t>
            </a:r>
            <a:r>
              <a:rPr lang="pt-B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parênteses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just">
              <a:defRPr/>
            </a:pPr>
            <a:r>
              <a:rPr lang="pt-BR" sz="2400" dirty="0"/>
              <a:t>É óbvia a necessidade de usar parênteses na simbolização das proposições, que devem ser colocados para evitar ambigüidades. Assim, por exemplo, a expressão p ^ q v r dá lugar, colocando parênteses, às duas proposições: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pt-BR" sz="2400" b="1" dirty="0">
                <a:solidFill>
                  <a:srgbClr val="FF0000"/>
                </a:solidFill>
              </a:rPr>
              <a:t>(</a:t>
            </a:r>
            <a:r>
              <a:rPr lang="pt-BR" sz="2400" b="1" dirty="0" err="1">
                <a:solidFill>
                  <a:srgbClr val="FF0000"/>
                </a:solidFill>
              </a:rPr>
              <a:t>p^</a:t>
            </a:r>
            <a:r>
              <a:rPr lang="pt-BR" sz="2400" b="1" dirty="0">
                <a:solidFill>
                  <a:srgbClr val="FF0000"/>
                </a:solidFill>
              </a:rPr>
              <a:t>q) v r    e    p ^ (q v r)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 Por outro lado, parênteses podem ser suprimidos, a fim de simplificar as proposições, desde que não haja ambigüidades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44636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388" y="836613"/>
            <a:ext cx="8424862" cy="56372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	</a:t>
            </a:r>
            <a:r>
              <a:rPr lang="pt-B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parênteses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just">
              <a:defRPr/>
            </a:pPr>
            <a:r>
              <a:rPr lang="pt-BR" sz="2400" dirty="0"/>
              <a:t>Para a supressão dos parênteses,  a ordem de precedência é: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400" dirty="0"/>
              <a:t>           1.) ~		2.) ^ e v	3.) </a:t>
            </a:r>
            <a:r>
              <a:rPr lang="pt-BR" sz="2400" dirty="0">
                <a:sym typeface="Symbol"/>
              </a:rPr>
              <a:t></a:t>
            </a:r>
            <a:r>
              <a:rPr lang="pt-BR" sz="2400" dirty="0"/>
              <a:t>		4.) </a:t>
            </a:r>
            <a:r>
              <a:rPr lang="pt-BR" sz="2400" dirty="0">
                <a:sym typeface="Symbol"/>
              </a:rPr>
              <a:t></a:t>
            </a:r>
            <a:endParaRPr lang="pt-BR" sz="2400" dirty="0"/>
          </a:p>
          <a:p>
            <a:pPr>
              <a:buFont typeface="Wingdings" panose="05000000000000000000" pitchFamily="2" charset="2"/>
              <a:buNone/>
              <a:defRPr/>
            </a:pPr>
            <a:endParaRPr lang="pt-BR" sz="2400" dirty="0"/>
          </a:p>
          <a:p>
            <a:pPr>
              <a:defRPr/>
            </a:pPr>
            <a:r>
              <a:rPr lang="pt-BR" sz="2400" dirty="0"/>
              <a:t>Portanto, o conectivo mais fraco é o </a:t>
            </a:r>
            <a:r>
              <a:rPr lang="pt-BR" sz="2400" dirty="0">
                <a:solidFill>
                  <a:srgbClr val="FF0000"/>
                </a:solidFill>
              </a:rPr>
              <a:t>~</a:t>
            </a:r>
            <a:r>
              <a:rPr lang="pt-BR" sz="2400" dirty="0"/>
              <a:t> e o mais forte é </a:t>
            </a:r>
            <a:r>
              <a:rPr lang="pt-BR" sz="2400" dirty="0">
                <a:solidFill>
                  <a:srgbClr val="FF0000"/>
                </a:solidFill>
                <a:sym typeface="Symbol"/>
              </a:rPr>
              <a:t></a:t>
            </a:r>
            <a:r>
              <a:rPr lang="pt-BR" sz="2400" dirty="0"/>
              <a:t>. </a:t>
            </a:r>
          </a:p>
          <a:p>
            <a:pPr>
              <a:defRPr/>
            </a:pPr>
            <a:r>
              <a:rPr lang="pt-BR" sz="2400" dirty="0"/>
              <a:t>Assim, por exemplo, a proposição: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400" dirty="0"/>
              <a:t>	p</a:t>
            </a:r>
            <a:r>
              <a:rPr lang="pt-BR" sz="2400" dirty="0">
                <a:sym typeface="Symbol"/>
              </a:rPr>
              <a:t></a:t>
            </a:r>
            <a:r>
              <a:rPr lang="pt-BR" sz="2400" dirty="0"/>
              <a:t>q</a:t>
            </a:r>
            <a:r>
              <a:rPr lang="pt-BR" sz="2400" dirty="0">
                <a:sym typeface="Symbol"/>
              </a:rPr>
              <a:t></a:t>
            </a:r>
            <a:r>
              <a:rPr lang="pt-BR" sz="2400" dirty="0"/>
              <a:t>s ^r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400" dirty="0"/>
              <a:t>   p</a:t>
            </a:r>
            <a:r>
              <a:rPr lang="pt-BR" sz="2400" dirty="0">
                <a:sym typeface="Symbol"/>
              </a:rPr>
              <a:t></a:t>
            </a:r>
            <a:r>
              <a:rPr lang="pt-BR" sz="2400" dirty="0"/>
              <a:t>(q</a:t>
            </a:r>
            <a:r>
              <a:rPr lang="pt-BR" sz="2400" dirty="0">
                <a:sym typeface="Symbol"/>
              </a:rPr>
              <a:t></a:t>
            </a:r>
            <a:r>
              <a:rPr lang="pt-BR" sz="2400" dirty="0"/>
              <a:t>s ^r)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sz="2400" dirty="0"/>
              <a:t>   (p</a:t>
            </a:r>
            <a:r>
              <a:rPr lang="pt-BR" sz="2400" dirty="0">
                <a:sym typeface="Symbol"/>
              </a:rPr>
              <a:t></a:t>
            </a:r>
            <a:r>
              <a:rPr lang="pt-BR" sz="2400" dirty="0"/>
              <a:t>q</a:t>
            </a:r>
            <a:r>
              <a:rPr lang="pt-BR" sz="2400" dirty="0">
                <a:sym typeface="Symbol"/>
              </a:rPr>
              <a:t></a:t>
            </a:r>
            <a:r>
              <a:rPr lang="pt-BR" sz="2400" dirty="0"/>
              <a:t>s) ^r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Lógica e Cálculo Proposicional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-5400000">
            <a:off x="2807494" y="4796632"/>
            <a:ext cx="215900" cy="576262"/>
          </a:xfrm>
          <a:prstGeom prst="downArrow">
            <a:avLst>
              <a:gd name="adj1" fmla="val 50000"/>
              <a:gd name="adj2" fmla="val 10194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>
              <a:latin typeface="Constantia" panose="02030602050306030303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-5400000">
            <a:off x="2807494" y="5288705"/>
            <a:ext cx="215900" cy="576262"/>
          </a:xfrm>
          <a:prstGeom prst="downArrow">
            <a:avLst>
              <a:gd name="adj1" fmla="val 50000"/>
              <a:gd name="adj2" fmla="val 10194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onstantia" panose="02030602050306030303" pitchFamily="18" charset="0"/>
              </a:rPr>
              <a:t>;;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-5400000">
            <a:off x="2751138" y="5809456"/>
            <a:ext cx="328612" cy="576262"/>
          </a:xfrm>
          <a:prstGeom prst="downArrow">
            <a:avLst>
              <a:gd name="adj1" fmla="val 50000"/>
              <a:gd name="adj2" fmla="val 10194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Constantia" panose="02030602050306030303" pitchFamily="18" charset="0"/>
              </a:rPr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79912" y="4811610"/>
            <a:ext cx="2232025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err="1"/>
              <a:t>Bicondicional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71887" y="5319610"/>
            <a:ext cx="2232025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/>
              <a:t>Condicional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665808" y="5925036"/>
            <a:ext cx="2232025" cy="401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/>
              <a:t>Conjunção</a:t>
            </a:r>
          </a:p>
        </p:txBody>
      </p:sp>
    </p:spTree>
    <p:extLst>
      <p:ext uri="{BB962C8B-B14F-4D97-AF65-F5344CB8AC3E}">
        <p14:creationId xmlns:p14="http://schemas.microsoft.com/office/powerpoint/2010/main" val="13901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867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pt-BR" altLang="pt-BR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7874000" cy="692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631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09" y="912813"/>
            <a:ext cx="7993062" cy="1143000"/>
          </a:xfrm>
        </p:spPr>
        <p:txBody>
          <a:bodyPr/>
          <a:lstStyle/>
          <a:p>
            <a:pPr>
              <a:defRPr/>
            </a:pPr>
            <a:r>
              <a:rPr lang="pt-BR" sz="2800" b="1" dirty="0"/>
              <a:t>Tautologia, Contradições e </a:t>
            </a:r>
            <a:r>
              <a:rPr lang="pt-BR" sz="2800" b="1" dirty="0" err="1"/>
              <a:t>Contigências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484313"/>
            <a:ext cx="7786688" cy="498951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/>
              <a:t>	</a:t>
            </a:r>
            <a:r>
              <a:rPr lang="pt-BR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Tautologia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Chama-se tautologia toda a proposição composta cuja última coluna da sua tabela-verdade encerra somente com valores lógicos verdadeiros (V). 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As tautologias também são denominadas proposições tautológicas ou proposições logicamente verdadeiras. 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É imediato que as proposições p</a:t>
            </a:r>
            <a:r>
              <a:rPr lang="pt-BR" sz="2400" dirty="0">
                <a:sym typeface="Symbol"/>
              </a:rPr>
              <a:t></a:t>
            </a:r>
            <a:r>
              <a:rPr lang="pt-BR" sz="2400" dirty="0"/>
              <a:t>p  e p</a:t>
            </a:r>
            <a:r>
              <a:rPr lang="pt-BR" sz="2400" dirty="0">
                <a:sym typeface="Symbol"/>
              </a:rPr>
              <a:t></a:t>
            </a:r>
            <a:r>
              <a:rPr lang="pt-BR" sz="2400" dirty="0"/>
              <a:t>p são tautologias (Princípio de Identidade para as proposições).</a:t>
            </a:r>
          </a:p>
          <a:p>
            <a:pPr>
              <a:defRPr/>
            </a:pPr>
            <a:endParaRPr lang="pt-BR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81453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268760"/>
            <a:ext cx="7202761" cy="477260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/>
              <a:t>Preencha abaixo com verdadeiro ou falso.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2400" dirty="0"/>
              <a:t>O céu é azul.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2400" dirty="0"/>
              <a:t>O mar é azul e salgado.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2400" dirty="0"/>
              <a:t>A Terra é um planeta?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2400" dirty="0"/>
              <a:t>Douglas desligue o ar!</a:t>
            </a:r>
          </a:p>
          <a:p>
            <a:pPr marL="114300" indent="0">
              <a:buNone/>
            </a:pPr>
            <a:endParaRPr lang="pt-BR" sz="2400" dirty="0"/>
          </a:p>
          <a:p>
            <a:pPr marL="114300" indent="0">
              <a:buNone/>
            </a:pPr>
            <a:r>
              <a:rPr lang="pt-BR" sz="2400" dirty="0"/>
              <a:t>(  ) 1 e 3 são proposições simples.</a:t>
            </a:r>
          </a:p>
          <a:p>
            <a:pPr marL="114300" indent="0">
              <a:buNone/>
            </a:pPr>
            <a:r>
              <a:rPr lang="pt-BR" sz="2400" dirty="0"/>
              <a:t>(  ) 2 e 4 são proposições complexas.</a:t>
            </a:r>
          </a:p>
          <a:p>
            <a:pPr marL="114300" indent="0">
              <a:buNone/>
            </a:pPr>
            <a:r>
              <a:rPr lang="pt-BR" sz="2400" dirty="0"/>
              <a:t>(  ) Todos são proposições simples.</a:t>
            </a:r>
          </a:p>
          <a:p>
            <a:pPr marL="114300" indent="0">
              <a:buNone/>
            </a:pPr>
            <a:r>
              <a:rPr lang="pt-BR" sz="2400" dirty="0"/>
              <a:t>(  ) Apenas 1 é proposição simples.</a:t>
            </a:r>
          </a:p>
          <a:p>
            <a:pPr marL="571500" indent="-457200">
              <a:buFont typeface="+mj-lt"/>
              <a:buAutoNum type="arabicPeriod"/>
            </a:pPr>
            <a:endParaRPr lang="pt-BR" dirty="0"/>
          </a:p>
          <a:p>
            <a:pPr marL="5715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482860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765175"/>
            <a:ext cx="7715250" cy="5708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/>
              <a:t>	</a:t>
            </a:r>
            <a:r>
              <a:rPr lang="pt-BR" altLang="pt-BR" b="1" u="sng"/>
              <a:t>Exemplos: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1000" b="1" u="sng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1) A proposição  ~(p ^~p) é tautológica (Princípio da não contradição). 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 b="1" u="sng"/>
          </a:p>
          <a:p>
            <a:pPr algn="just">
              <a:buFont typeface="Wingdings" panose="05000000000000000000" pitchFamily="2" charset="2"/>
              <a:buNone/>
            </a:pPr>
            <a:endParaRPr lang="pt-BR" altLang="pt-BR" b="1" u="sng"/>
          </a:p>
          <a:p>
            <a:pPr algn="just">
              <a:buFont typeface="Wingdings" panose="05000000000000000000" pitchFamily="2" charset="2"/>
              <a:buNone/>
            </a:pPr>
            <a:endParaRPr lang="pt-BR" altLang="pt-BR" b="1" u="sng"/>
          </a:p>
          <a:p>
            <a:pPr algn="just">
              <a:buFont typeface="Wingdings" panose="05000000000000000000" pitchFamily="2" charset="2"/>
              <a:buNone/>
            </a:pPr>
            <a:endParaRPr lang="pt-BR" altLang="pt-BR" sz="1000" b="1" u="sng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2) A proposição p v ~(p ^q) é tautológica</a:t>
            </a:r>
            <a:endParaRPr lang="pt-BR" altLang="pt-BR" b="1" u="sng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75031"/>
              </p:ext>
            </p:extLst>
          </p:nvPr>
        </p:nvGraphicFramePr>
        <p:xfrm>
          <a:off x="2339752" y="1965268"/>
          <a:ext cx="3095625" cy="1152526"/>
        </p:xfrm>
        <a:graphic>
          <a:graphicData uri="http://schemas.openxmlformats.org/drawingml/2006/table">
            <a:tbl>
              <a:tblPr/>
              <a:tblGrid>
                <a:gridCol w="47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~p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p^~p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~(p^~p)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0" marR="4444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79613" y="4292600"/>
          <a:ext cx="4176712" cy="1871665"/>
        </p:xfrm>
        <a:graphic>
          <a:graphicData uri="http://schemas.openxmlformats.org/drawingml/2006/table">
            <a:tbl>
              <a:tblPr/>
              <a:tblGrid>
                <a:gridCol w="49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p^q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~(</a:t>
                      </a:r>
                      <a:r>
                        <a:rPr lang="pt-BR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p^</a:t>
                      </a: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q)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 v ~(p^  q)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Calibri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3" marR="44453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47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7715250" cy="5637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	</a:t>
            </a:r>
            <a:r>
              <a:rPr lang="pt-BR" sz="27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Contradição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sz="1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Chama-se contradição toda a proposição composta cuja última coluna da sua tabela-verdade encerra somente com a letra F (falso). 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Em outras palavras, é a proposição cujo valor lógico é sempre F.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Como uma tautologia é sempre V, a negação de uma tautologia resulta em uma contradição, e vice-versa.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sz="2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4268464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513"/>
            <a:ext cx="7467600" cy="54213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dirty="0"/>
              <a:t>	</a:t>
            </a:r>
            <a:r>
              <a:rPr lang="pt-BR" b="1" u="sng" dirty="0"/>
              <a:t>Exemplos: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1) A proposição p ^~p é uma contradição:</a:t>
            </a: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pt-BR" sz="1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chemeClr val="tx1"/>
                </a:solidFill>
              </a:rPr>
              <a:t>2) A proposição (</a:t>
            </a:r>
            <a:r>
              <a:rPr lang="pt-BR" dirty="0" err="1">
                <a:solidFill>
                  <a:schemeClr val="tx1"/>
                </a:solidFill>
              </a:rPr>
              <a:t>p^</a:t>
            </a:r>
            <a:r>
              <a:rPr lang="pt-BR" dirty="0">
                <a:solidFill>
                  <a:schemeClr val="tx1"/>
                </a:solidFill>
              </a:rPr>
              <a:t>q) ^~(p v q) é uma contradição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Lógica e Cálculo Proposicional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268538" y="2420938"/>
          <a:ext cx="2071687" cy="1066800"/>
        </p:xfrm>
        <a:graphic>
          <a:graphicData uri="http://schemas.openxmlformats.org/drawingml/2006/table">
            <a:tbl>
              <a:tblPr/>
              <a:tblGrid>
                <a:gridCol w="59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~p</a:t>
                      </a: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p^~p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7" marR="44457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76375" y="4581525"/>
          <a:ext cx="5040313" cy="1944690"/>
        </p:xfrm>
        <a:graphic>
          <a:graphicData uri="http://schemas.openxmlformats.org/drawingml/2006/table">
            <a:tbl>
              <a:tblPr/>
              <a:tblGrid>
                <a:gridCol w="59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p^q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~(pvq)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pt-BR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p^</a:t>
                      </a: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q)^~(</a:t>
                      </a:r>
                      <a:r>
                        <a:rPr lang="pt-BR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pvq</a:t>
                      </a: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0"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8" marR="44448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7467600" cy="5637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sz="2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7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Contigência</a:t>
            </a:r>
            <a:endParaRPr lang="pt-BR" sz="27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Chama-se contingência toda a proposição composta em cuja última coluna da sua tabela-verdade figuram letras V ou F cada uma pelo menos uma vez. 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Em outros termos, contingência é toda  proposição composta que não é tautologia nem contradição.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868848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7931150" cy="5637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	</a:t>
            </a:r>
            <a:r>
              <a:rPr lang="pt-BR" altLang="pt-BR" b="1" u="sng" dirty="0"/>
              <a:t>Exemplos: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chemeClr val="tx1"/>
                </a:solidFill>
              </a:rPr>
              <a:t>1) A proposição p </a:t>
            </a:r>
            <a:r>
              <a:rPr lang="pt-BR" altLang="pt-BR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chemeClr val="tx1"/>
                </a:solidFill>
              </a:rPr>
              <a:t>~p é uma contingência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chemeClr val="tx1"/>
                </a:solidFill>
              </a:rPr>
              <a:t>2) A proposição p v q </a:t>
            </a:r>
            <a:r>
              <a:rPr lang="pt-BR" altLang="pt-BR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chemeClr val="tx1"/>
                </a:solidFill>
              </a:rPr>
              <a:t> p é uma contingência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8" y="0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Lógica e Cálculo Proposicional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484438" y="2349500"/>
          <a:ext cx="2017712" cy="1066800"/>
        </p:xfrm>
        <a:graphic>
          <a:graphicData uri="http://schemas.openxmlformats.org/drawingml/2006/table">
            <a:tbl>
              <a:tblPr/>
              <a:tblGrid>
                <a:gridCol w="50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~p</a:t>
                      </a: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</a:t>
                      </a: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~p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62" marR="44462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951"/>
              </p:ext>
            </p:extLst>
          </p:nvPr>
        </p:nvGraphicFramePr>
        <p:xfrm>
          <a:off x="1979613" y="4508500"/>
          <a:ext cx="3816351" cy="1728790"/>
        </p:xfrm>
        <a:graphic>
          <a:graphicData uri="http://schemas.openxmlformats.org/drawingml/2006/table">
            <a:tbl>
              <a:tblPr/>
              <a:tblGrid>
                <a:gridCol w="58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pvq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(p v q) </a:t>
                      </a: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</a:t>
                      </a:r>
                      <a:r>
                        <a:rPr lang="pt-BR" sz="2000" dirty="0">
                          <a:latin typeface="Times New Roman"/>
                          <a:ea typeface="Times New Roman"/>
                          <a:cs typeface="Times New Roman"/>
                        </a:rPr>
                        <a:t> p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Calibri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49" marR="4444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412776"/>
            <a:ext cx="7706817" cy="4628587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2. Quais das seguintes sentenças são proposições? Quais são os valores lógicos das proposições?</a:t>
            </a:r>
          </a:p>
          <a:p>
            <a:r>
              <a:rPr lang="pt-BR" sz="2400" dirty="0"/>
              <a:t>a) Curitiba é a capital do Paraná. (  )</a:t>
            </a:r>
          </a:p>
          <a:p>
            <a:r>
              <a:rPr lang="pt-BR" sz="2400" dirty="0"/>
              <a:t>b) São Paulo é a capital do Brasil. (  )</a:t>
            </a:r>
          </a:p>
          <a:p>
            <a:r>
              <a:rPr lang="pt-BR" sz="2400" dirty="0"/>
              <a:t>c) 3+5=8 (  )</a:t>
            </a:r>
          </a:p>
          <a:p>
            <a:r>
              <a:rPr lang="pt-BR" sz="2400" dirty="0"/>
              <a:t>d) 6+8=10 (  )</a:t>
            </a:r>
          </a:p>
          <a:p>
            <a:r>
              <a:rPr lang="pt-BR" sz="2400" dirty="0"/>
              <a:t>e) Responda esta questão! (  )</a:t>
            </a:r>
          </a:p>
          <a:p>
            <a:r>
              <a:rPr lang="pt-BR" sz="2400" dirty="0"/>
              <a:t>f) x+2=15 (  )</a:t>
            </a:r>
          </a:p>
          <a:p>
            <a:r>
              <a:rPr lang="pt-BR" sz="2400" dirty="0"/>
              <a:t>g) </a:t>
            </a:r>
            <a:r>
              <a:rPr lang="pt-BR" sz="2400" dirty="0" err="1"/>
              <a:t>x+y</a:t>
            </a:r>
            <a:r>
              <a:rPr lang="pt-BR" sz="2400" dirty="0"/>
              <a:t> ≠ </a:t>
            </a:r>
            <a:r>
              <a:rPr lang="pt-BR" sz="2400" dirty="0" err="1"/>
              <a:t>y+x</a:t>
            </a:r>
            <a:r>
              <a:rPr lang="pt-BR" sz="2400" dirty="0"/>
              <a:t> , x </a:t>
            </a:r>
            <a:r>
              <a:rPr lang="pt-BR" sz="2400" dirty="0">
                <a:sym typeface="Symbol" panose="05050102010706020507" pitchFamily="18" charset="2"/>
              </a:rPr>
              <a:t></a:t>
            </a:r>
            <a:r>
              <a:rPr lang="pt-BR" sz="2400" dirty="0"/>
              <a:t> R, y </a:t>
            </a:r>
            <a:r>
              <a:rPr lang="pt-BR" sz="2400" dirty="0">
                <a:sym typeface="Symbol" panose="05050102010706020507" pitchFamily="18" charset="2"/>
              </a:rPr>
              <a:t></a:t>
            </a:r>
            <a:r>
              <a:rPr lang="pt-BR" sz="2400" dirty="0"/>
              <a:t> R (  )</a:t>
            </a:r>
          </a:p>
          <a:p>
            <a:r>
              <a:rPr lang="pt-BR" sz="2400" dirty="0"/>
              <a:t>h) x+4 = 5 se x=2 (  )</a:t>
            </a:r>
          </a:p>
          <a:p>
            <a:r>
              <a:rPr lang="pt-BR" sz="2400" dirty="0"/>
              <a:t>i) Que horas será sua aula? (  )</a:t>
            </a:r>
          </a:p>
          <a:p>
            <a:r>
              <a:rPr lang="pt-BR" sz="2400" dirty="0"/>
              <a:t>j) </a:t>
            </a:r>
            <a:r>
              <a:rPr lang="pt-BR" sz="2400" dirty="0" err="1"/>
              <a:t>x+y</a:t>
            </a:r>
            <a:r>
              <a:rPr lang="pt-BR" sz="2400" dirty="0"/>
              <a:t> = </a:t>
            </a:r>
            <a:r>
              <a:rPr lang="pt-BR" sz="2400" dirty="0" err="1"/>
              <a:t>y+z</a:t>
            </a:r>
            <a:r>
              <a:rPr lang="pt-BR" sz="2400" dirty="0"/>
              <a:t> se x≠ z ( 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18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B0B7A-35B8-47CE-8723-DFD5A812A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Proposições compostas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A7AB9-538D-4692-8455-3847C848F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Lógica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24004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FCF9D46-768E-4832-8B5F-FFD83ACF4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0" t="22271" r="1897" b="2255"/>
          <a:stretch/>
        </p:blipFill>
        <p:spPr>
          <a:xfrm>
            <a:off x="755576" y="1124744"/>
            <a:ext cx="6317087" cy="5256584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-19717"/>
            <a:ext cx="9129712" cy="62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Lógica e Cálculo Proposicional</a:t>
            </a:r>
          </a:p>
        </p:txBody>
      </p:sp>
    </p:spTree>
    <p:extLst>
      <p:ext uri="{BB962C8B-B14F-4D97-AF65-F5344CB8AC3E}">
        <p14:creationId xmlns:p14="http://schemas.microsoft.com/office/powerpoint/2010/main" val="199348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476672"/>
            <a:ext cx="7994850" cy="5564691"/>
          </a:xfrm>
        </p:spPr>
        <p:txBody>
          <a:bodyPr>
            <a:normAutofit/>
          </a:bodyPr>
          <a:lstStyle/>
          <a:p>
            <a:r>
              <a:rPr lang="pt-BR" sz="2400" dirty="0"/>
              <a:t>Encontre a proposição p e a proposição q de cada sentença.</a:t>
            </a:r>
          </a:p>
          <a:p>
            <a:pPr lvl="1"/>
            <a:r>
              <a:rPr lang="pt-BR" sz="2400" dirty="0"/>
              <a:t>Está muito calor e chovendo.</a:t>
            </a:r>
          </a:p>
          <a:p>
            <a:pPr lvl="1"/>
            <a:r>
              <a:rPr lang="pt-BR" sz="2400" dirty="0"/>
              <a:t>João está doente, mas não está internado.</a:t>
            </a:r>
          </a:p>
          <a:p>
            <a:pPr lvl="1"/>
            <a:r>
              <a:rPr lang="pt-BR" sz="2400" dirty="0"/>
              <a:t>José não está presente na aula e não terá direito de fazer a prova.</a:t>
            </a:r>
          </a:p>
          <a:p>
            <a:pPr lvl="1"/>
            <a:r>
              <a:rPr lang="pt-BR" sz="2400" dirty="0"/>
              <a:t>Está chovendo ou muito frio.</a:t>
            </a:r>
          </a:p>
          <a:p>
            <a:pPr lvl="1"/>
            <a:r>
              <a:rPr lang="pt-BR" sz="2400" dirty="0"/>
              <a:t>Se os alunos realizarem todas as atividades, então terão boas notas.</a:t>
            </a:r>
          </a:p>
          <a:p>
            <a:pPr lvl="1"/>
            <a:r>
              <a:rPr lang="pt-BR" sz="2400" dirty="0"/>
              <a:t>Estudar muito é necessário e suficiente para passar na disciplina de Matemática Discreta.</a:t>
            </a:r>
          </a:p>
        </p:txBody>
      </p:sp>
    </p:spTree>
    <p:extLst>
      <p:ext uri="{BB962C8B-B14F-4D97-AF65-F5344CB8AC3E}">
        <p14:creationId xmlns:p14="http://schemas.microsoft.com/office/powerpoint/2010/main" val="2409946121"/>
      </p:ext>
    </p:extLst>
  </p:cSld>
  <p:clrMapOvr>
    <a:masterClrMapping/>
  </p:clrMapOvr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</TotalTime>
  <Words>1958</Words>
  <Application>Microsoft Office PowerPoint</Application>
  <PresentationFormat>Apresentação na tela (4:3)</PresentationFormat>
  <Paragraphs>685</Paragraphs>
  <Slides>54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Cambria Math</vt:lpstr>
      <vt:lpstr>Constantia</vt:lpstr>
      <vt:lpstr>Symbol</vt:lpstr>
      <vt:lpstr>Times New Roman</vt:lpstr>
      <vt:lpstr>Trebuchet MS</vt:lpstr>
      <vt:lpstr>Wingdings</vt:lpstr>
      <vt:lpstr>Wingdings 3</vt:lpstr>
      <vt:lpstr>Aspeto</vt:lpstr>
      <vt:lpstr>Lógica e  Tabela Verdade</vt:lpstr>
      <vt:lpstr>CONCEITO DE PROPOSIÇÃO</vt:lpstr>
      <vt:lpstr>Proposição Simples</vt:lpstr>
      <vt:lpstr>OS SÍMBOLOS DA LINGUAGEM DO CÁLCULO PROPOSICIONAL</vt:lpstr>
      <vt:lpstr>Exercícios</vt:lpstr>
      <vt:lpstr>Exercícios</vt:lpstr>
      <vt:lpstr>Proposições compostas</vt:lpstr>
      <vt:lpstr>Apresentação do PowerPoint</vt:lpstr>
      <vt:lpstr>Apresentação do PowerPoint</vt:lpstr>
      <vt:lpstr>Apresentação do PowerPoint</vt:lpstr>
      <vt:lpstr>Exercícios</vt:lpstr>
      <vt:lpstr>Apresentação do PowerPoint</vt:lpstr>
      <vt:lpstr>Operações: </vt:lpstr>
      <vt:lpstr>Apresentação do PowerPoint</vt:lpstr>
      <vt:lpstr>Apresentação do PowerPoint</vt:lpstr>
      <vt:lpstr>Conjunção ( ˄ ) </vt:lpstr>
      <vt:lpstr>Apresentação do PowerPoint</vt:lpstr>
      <vt:lpstr>Disjunção</vt:lpstr>
      <vt:lpstr>Disjunção Inclusiva</vt:lpstr>
      <vt:lpstr>Disjunção Inclusiva – (v)</vt:lpstr>
      <vt:lpstr>Disjunção Exclusiva</vt:lpstr>
      <vt:lpstr>A diferença entre elas</vt:lpstr>
      <vt:lpstr>Disjunção Exclusiva</vt:lpstr>
      <vt:lpstr>Negação</vt:lpstr>
      <vt:lpstr>Exemplos</vt:lpstr>
      <vt:lpstr>Implicação</vt:lpstr>
      <vt:lpstr>Definição</vt:lpstr>
      <vt:lpstr>Tabela de Verdade da Implicação</vt:lpstr>
      <vt:lpstr>Exemplos</vt:lpstr>
      <vt:lpstr>Interpretação da Tabela-verdade</vt:lpstr>
      <vt:lpstr>Exemplos</vt:lpstr>
      <vt:lpstr>Exemplos</vt:lpstr>
      <vt:lpstr>Exemplos</vt:lpstr>
      <vt:lpstr>Exercícios</vt:lpstr>
      <vt:lpstr>Resposta</vt:lpstr>
      <vt:lpstr>O conectivo se e somente se  (bicondicional)</vt:lpstr>
      <vt:lpstr>Apresentação do PowerPoint</vt:lpstr>
      <vt:lpstr>Tabela Verdade da Bicondicional:  p ↔ q   (p se e somente se q) </vt:lpstr>
      <vt:lpstr>Exemplos</vt:lpstr>
      <vt:lpstr>Interpretação da tabela- verdade</vt:lpstr>
      <vt:lpstr>Exercícios</vt:lpstr>
      <vt:lpstr>Equivalência Lógica</vt:lpstr>
      <vt:lpstr>Equivalência</vt:lpstr>
      <vt:lpstr>Dupla Negação</vt:lpstr>
      <vt:lpstr>Condicional</vt:lpstr>
      <vt:lpstr>Apresentação do PowerPoint</vt:lpstr>
      <vt:lpstr>Apresentação do PowerPoint</vt:lpstr>
      <vt:lpstr>Apresentação do PowerPoint</vt:lpstr>
      <vt:lpstr>Tautologia, Contradições e Contigências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Elaboração de proposições simples</dc:title>
  <dc:creator>Aluno</dc:creator>
  <cp:lastModifiedBy>Deise Deolindo Silva</cp:lastModifiedBy>
  <cp:revision>50</cp:revision>
  <dcterms:created xsi:type="dcterms:W3CDTF">2017-08-30T18:55:49Z</dcterms:created>
  <dcterms:modified xsi:type="dcterms:W3CDTF">2019-03-13T19:34:08Z</dcterms:modified>
</cp:coreProperties>
</file>