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3.wmf" ContentType="image/x-wmf"/>
  <Override PartName="/ppt/media/image1.wmf" ContentType="image/x-wmf"/>
  <Override PartName="/ppt/media/image2.jpeg" ContentType="image/jpe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B0D25E86-B828-4A1B-AEBF-F4BC1E4E927F}" type="datetime">
              <a:rPr b="0" lang="pt-PT" sz="1200" spc="-1" strike="noStrike">
                <a:solidFill>
                  <a:srgbClr val="8b8b8b"/>
                </a:solidFill>
                <a:latin typeface="Calibri"/>
              </a:rPr>
              <a:t>24-09-2019</a:t>
            </a:fld>
            <a:endParaRPr b="0" lang="pt-PT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6347E02-5AE6-40B4-8DA8-D51B9D1189FE}" type="slidenum">
              <a:rPr b="0" lang="pt-PT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PT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Clique para editar o formato de texto dos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tópicos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Segundo nível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Terceiro nível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Quarto nível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Quinto nível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Sexto nível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Sétimo nível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D62E9AEF-C229-4569-848A-34B4A99D759D}" type="datetime">
              <a:rPr b="0" lang="pt-PT" sz="1200" spc="-1" strike="noStrike">
                <a:solidFill>
                  <a:srgbClr val="8b8b8b"/>
                </a:solidFill>
                <a:latin typeface="Calibri"/>
              </a:rPr>
              <a:t>24-09-2019</a:t>
            </a:fld>
            <a:endParaRPr b="0" lang="pt-PT" sz="12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B6C5CB9-DCBC-4EED-BEC8-970327139524}" type="slidenum">
              <a:rPr b="0" lang="pt-PT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PT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Clique para editar o formato do título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Clique para editar o formato de texto dos tópicos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Segundo nível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Terceiro nível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Quarto nível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Quinto nível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Sexto nível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Sétimo nível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Editar estilos de texto Mestre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Segundo nível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Terceiro nível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Quarto nível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Quinto nível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DA235C77-03F5-4C20-8D37-BCB953B82E75}" type="datetime">
              <a:rPr b="0" lang="pt-PT" sz="1200" spc="-1" strike="noStrike">
                <a:solidFill>
                  <a:srgbClr val="8b8b8b"/>
                </a:solidFill>
                <a:latin typeface="Calibri"/>
              </a:rPr>
              <a:t>24-09-2019</a:t>
            </a:fld>
            <a:endParaRPr b="0" lang="pt-PT" sz="12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D9A6D71-8797-40ED-ADAE-271258019185}" type="slidenum">
              <a:rPr b="0" lang="pt-PT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PT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Aula 4 – Competências comportamentais (Soft Skills)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pt-PT" sz="2400" spc="-1" strike="noStrike">
                <a:solidFill>
                  <a:srgbClr val="000000"/>
                </a:solidFill>
                <a:latin typeface="Calibri"/>
              </a:rPr>
              <a:t>03 de Setembro de 2019</a:t>
            </a:r>
            <a:endParaRPr b="0" lang="pt-PT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Imagem 27" descr=""/>
          <p:cNvPicPr/>
          <p:nvPr/>
        </p:nvPicPr>
        <p:blipFill>
          <a:blip r:embed="rId1"/>
          <a:stretch/>
        </p:blipFill>
        <p:spPr>
          <a:xfrm>
            <a:off x="580680" y="0"/>
            <a:ext cx="1126656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Atividade 1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Na primeira aula, vocês foram desafiados a definir as 6 competências comportamentais: Pró-atividade, autonomia, colaboração, entrega de resultados, inovação e empreendedorismo.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Nesta aula, vamos entender a relação entre propósito e valores, com as competências comportamentais.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Em grupos de até 4 pessoas, responda às seguintes questões: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Como o propósito de uma pessoa define seus valores? (recapitulação da última aula)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Como o propósito e os valores impactam comportamentos?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Construa um exemplo de situação, onde o propósito da pessoa é “Ser Feliz”, e ela terá pró-atividade.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Construa outro exemplo de situação, onde o propósito da pessoa é “Ser feliz”, e ela não terá pró-atividade.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957680" y="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pt-PT" sz="4400" spc="-1" strike="noStrike">
                <a:solidFill>
                  <a:srgbClr val="000000"/>
                </a:solidFill>
                <a:latin typeface="Calibri Light"/>
              </a:rPr>
              <a:t>Entendendo motivação</a:t>
            </a:r>
            <a:endParaRPr b="0" lang="pt-PT" sz="4400" spc="-1" strike="noStrike">
              <a:latin typeface="Arial"/>
            </a:endParaRPr>
          </a:p>
        </p:txBody>
      </p:sp>
      <p:grpSp>
        <p:nvGrpSpPr>
          <p:cNvPr id="129" name="Group 2"/>
          <p:cNvGrpSpPr/>
          <p:nvPr/>
        </p:nvGrpSpPr>
        <p:grpSpPr>
          <a:xfrm>
            <a:off x="2317680" y="1196640"/>
            <a:ext cx="8208720" cy="5761440"/>
            <a:chOff x="2317680" y="1196640"/>
            <a:chExt cx="8208720" cy="5761440"/>
          </a:xfrm>
        </p:grpSpPr>
        <p:pic>
          <p:nvPicPr>
            <p:cNvPr id="130" name="Picture 2" descr=""/>
            <p:cNvPicPr/>
            <p:nvPr/>
          </p:nvPicPr>
          <p:blipFill>
            <a:blip r:embed="rId1"/>
            <a:stretch/>
          </p:blipFill>
          <p:spPr>
            <a:xfrm>
              <a:off x="4397400" y="3012480"/>
              <a:ext cx="2142000" cy="3600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31" name="CustomShape 3"/>
            <p:cNvSpPr/>
            <p:nvPr/>
          </p:nvSpPr>
          <p:spPr>
            <a:xfrm>
              <a:off x="2749680" y="3588840"/>
              <a:ext cx="1872000" cy="647640"/>
            </a:xfrm>
            <a:prstGeom prst="rightArrow">
              <a:avLst>
                <a:gd name="adj1" fmla="val 50000"/>
                <a:gd name="adj2" fmla="val 50000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" name="CustomShape 4"/>
            <p:cNvSpPr/>
            <p:nvPr/>
          </p:nvSpPr>
          <p:spPr>
            <a:xfrm>
              <a:off x="6269760" y="3588840"/>
              <a:ext cx="1800000" cy="647640"/>
            </a:xfrm>
            <a:prstGeom prst="rightArrow">
              <a:avLst>
                <a:gd name="adj1" fmla="val 50000"/>
                <a:gd name="adj2" fmla="val 50000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" name="CustomShape 5"/>
            <p:cNvSpPr/>
            <p:nvPr/>
          </p:nvSpPr>
          <p:spPr>
            <a:xfrm>
              <a:off x="2317680" y="4308840"/>
              <a:ext cx="2592000" cy="2649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pt-PT" sz="2800" spc="-1" strike="noStrike">
                  <a:solidFill>
                    <a:srgbClr val="000000"/>
                  </a:solidFill>
                  <a:latin typeface="Calibri"/>
                </a:rPr>
                <a:t>PUNIÇÃO - LEI</a:t>
              </a:r>
              <a:endParaRPr b="0" lang="pt-PT" sz="2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pt-PT" sz="2800" spc="-1" strike="noStrike">
                  <a:solidFill>
                    <a:srgbClr val="000000"/>
                  </a:solidFill>
                  <a:latin typeface="Calibri"/>
                </a:rPr>
                <a:t>- “Faço para evitar a Dor” (motivação externa)</a:t>
              </a:r>
              <a:endParaRPr b="0" lang="pt-PT" sz="2800" spc="-1" strike="noStrike">
                <a:latin typeface="Arial"/>
              </a:endParaRPr>
            </a:p>
          </p:txBody>
        </p:sp>
        <p:sp>
          <p:nvSpPr>
            <p:cNvPr id="134" name="CustomShape 6"/>
            <p:cNvSpPr/>
            <p:nvPr/>
          </p:nvSpPr>
          <p:spPr>
            <a:xfrm>
              <a:off x="6278040" y="4335120"/>
              <a:ext cx="3672000" cy="1796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pt-PT" sz="2800" spc="-1" strike="noStrike">
                  <a:solidFill>
                    <a:srgbClr val="000000"/>
                  </a:solidFill>
                  <a:latin typeface="Calibri"/>
                </a:rPr>
                <a:t>RECOMPENSA - LEI</a:t>
              </a:r>
              <a:endParaRPr b="0" lang="pt-PT" sz="2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pt-PT" sz="2800" spc="-1" strike="noStrike">
                  <a:solidFill>
                    <a:srgbClr val="000000"/>
                  </a:solidFill>
                  <a:latin typeface="Calibri"/>
                </a:rPr>
                <a:t>- “Faço para ter Prazer” (motivação externa)</a:t>
              </a:r>
              <a:endParaRPr b="0" lang="pt-PT" sz="2800" spc="-1" strike="noStrike">
                <a:latin typeface="Arial"/>
              </a:endParaRPr>
            </a:p>
          </p:txBody>
        </p:sp>
        <p:sp>
          <p:nvSpPr>
            <p:cNvPr id="135" name="CustomShape 7"/>
            <p:cNvSpPr/>
            <p:nvPr/>
          </p:nvSpPr>
          <p:spPr>
            <a:xfrm>
              <a:off x="4397400" y="2004480"/>
              <a:ext cx="2160000" cy="1151640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" name="CustomShape 8"/>
            <p:cNvSpPr/>
            <p:nvPr/>
          </p:nvSpPr>
          <p:spPr>
            <a:xfrm>
              <a:off x="6502680" y="1196640"/>
              <a:ext cx="4023720" cy="2222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pt-PT" sz="2800" spc="-1" strike="noStrike">
                  <a:solidFill>
                    <a:srgbClr val="000000"/>
                  </a:solidFill>
                  <a:latin typeface="Calibri"/>
                </a:rPr>
                <a:t>AUTO-MOTIVAÇÃO</a:t>
              </a:r>
              <a:endParaRPr b="0" lang="pt-PT" sz="2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pt-PT" sz="2800" spc="-1" strike="noStrike">
                  <a:solidFill>
                    <a:srgbClr val="000000"/>
                  </a:solidFill>
                  <a:latin typeface="Calibri"/>
                </a:rPr>
                <a:t>- “Faço por que acredito que devo fazer” (motivação interna)</a:t>
              </a:r>
              <a:endParaRPr b="0" lang="pt-PT" sz="2800" spc="-1" strike="noStrike">
                <a:latin typeface="Arial"/>
              </a:endParaRPr>
            </a:p>
          </p:txBody>
        </p:sp>
      </p:grp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Reflexão individual - 1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Cite 3 coisas que você faz para evitar punição, mas se não houvesse punição você deixaria de fazer?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Cite 3 coisas que você faz para buscar prazer, mas se não houvesse a recompensa você deixaria de fazer?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Cite 3 coisas que você faz por que você acredita que deve fazer independentemente de haver punição ou recompensa?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199152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Trabalho em grupos de 4 - 2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1981080" y="1124640"/>
            <a:ext cx="8229240" cy="5001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Todos devem compartilhar a sua reflexão com o grupo.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Vocês conseguiram identificar alguma situação onde uma pessoa faz por motivação externa e outra por motivação interna? (P.ex. estudar)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</a:rPr>
              <a:t>Como podemos transformar algo que sabemos que é importante, mas que fazemos através de motivação externa para motivação interna?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</a:rPr>
              <a:t>Compartilhe algo que você fazia por motivação externa e que passou a fazer por motivação interna.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Imagem 1" descr=""/>
          <p:cNvPicPr/>
          <p:nvPr/>
        </p:nvPicPr>
        <p:blipFill>
          <a:blip r:embed="rId1"/>
          <a:stretch/>
        </p:blipFill>
        <p:spPr>
          <a:xfrm>
            <a:off x="250920" y="922680"/>
            <a:ext cx="11637360" cy="4893480"/>
          </a:xfrm>
          <a:prstGeom prst="rect">
            <a:avLst/>
          </a:prstGeom>
          <a:ln>
            <a:noFill/>
          </a:ln>
        </p:spPr>
      </p:pic>
      <p:sp>
        <p:nvSpPr>
          <p:cNvPr id="142" name="CustomShape 1"/>
          <p:cNvSpPr/>
          <p:nvPr/>
        </p:nvSpPr>
        <p:spPr>
          <a:xfrm>
            <a:off x="2329920" y="2893680"/>
            <a:ext cx="525600" cy="2502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2"/>
          <p:cNvSpPr/>
          <p:nvPr/>
        </p:nvSpPr>
        <p:spPr>
          <a:xfrm>
            <a:off x="2858040" y="2895480"/>
            <a:ext cx="525600" cy="2502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3"/>
          <p:cNvSpPr/>
          <p:nvPr/>
        </p:nvSpPr>
        <p:spPr>
          <a:xfrm>
            <a:off x="3371760" y="2895480"/>
            <a:ext cx="525600" cy="2502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4"/>
          <p:cNvSpPr/>
          <p:nvPr/>
        </p:nvSpPr>
        <p:spPr>
          <a:xfrm>
            <a:off x="4972680" y="2743200"/>
            <a:ext cx="5097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A linha de produção da educação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46" name="CustomShape 5"/>
          <p:cNvSpPr/>
          <p:nvPr/>
        </p:nvSpPr>
        <p:spPr>
          <a:xfrm>
            <a:off x="7508160" y="5563080"/>
            <a:ext cx="436320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Aprendizado é individualizado</a:t>
            </a:r>
            <a:endParaRPr b="0" lang="pt-PT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O foco está na </a:t>
            </a:r>
            <a:r>
              <a:rPr b="1" lang="pt-PT" sz="1800" spc="-1" strike="noStrike">
                <a:solidFill>
                  <a:srgbClr val="000000"/>
                </a:solidFill>
                <a:latin typeface="Calibri"/>
              </a:rPr>
              <a:t>autonomia</a:t>
            </a: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 e na </a:t>
            </a:r>
            <a:r>
              <a:rPr b="1" lang="pt-PT" sz="1800" spc="-1" strike="noStrike">
                <a:solidFill>
                  <a:srgbClr val="000000"/>
                </a:solidFill>
                <a:latin typeface="Calibri"/>
              </a:rPr>
              <a:t>responsabilidade</a:t>
            </a: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 do aluno pelo seu aprendizado.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47" name="CustomShape 6"/>
          <p:cNvSpPr/>
          <p:nvPr/>
        </p:nvSpPr>
        <p:spPr>
          <a:xfrm>
            <a:off x="255240" y="-42480"/>
            <a:ext cx="1163160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Calibri"/>
              </a:rPr>
              <a:t>Por que precisamos de um novo método de ensino?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148" name="CustomShape 7"/>
          <p:cNvSpPr/>
          <p:nvPr/>
        </p:nvSpPr>
        <p:spPr>
          <a:xfrm>
            <a:off x="8267760" y="1765440"/>
            <a:ext cx="354024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(Motivação Externa)</a:t>
            </a:r>
            <a:endParaRPr b="0" lang="pt-PT" sz="2800" spc="-1" strike="noStrike">
              <a:latin typeface="Arial"/>
            </a:endParaRPr>
          </a:p>
        </p:txBody>
      </p:sp>
      <p:sp>
        <p:nvSpPr>
          <p:cNvPr id="149" name="CustomShape 8"/>
          <p:cNvSpPr/>
          <p:nvPr/>
        </p:nvSpPr>
        <p:spPr>
          <a:xfrm>
            <a:off x="4495680" y="3755880"/>
            <a:ext cx="354024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(Motivação Interna)</a:t>
            </a:r>
            <a:endParaRPr b="0" lang="pt-PT" sz="2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Application>LibreOffice/6.0.7.3$Linux_X86_64 LibreOffice_project/00m0$Build-3</Application>
  <Words>372</Words>
  <Paragraphs>32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2019-09-03T15:24:53Z</dcterms:created>
  <dc:creator>Tsen Chung Kang</dc:creator>
  <dc:description/>
  <dc:language>pt-PT</dc:language>
  <cp:lastModifiedBy/>
  <dcterms:modified xsi:type="dcterms:W3CDTF">2019-09-24T12:22:37Z</dcterms:modified>
  <cp:revision>3</cp:revision>
  <dc:subject/>
  <dc:title>Aula 4 – Competências comportamentais (Soft Skills)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0x010100142EF5E6E5D5F042B5FBE3791571028A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7</vt:i4>
  </property>
</Properties>
</file>