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8" r:id="rId3"/>
    <p:sldId id="266" r:id="rId4"/>
    <p:sldId id="257" r:id="rId5"/>
    <p:sldId id="261" r:id="rId6"/>
    <p:sldId id="262" r:id="rId7"/>
    <p:sldId id="259" r:id="rId8"/>
    <p:sldId id="263"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4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F7468B-6F61-B649-B568-F9CA0C69292A}"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369386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7468B-6F61-B649-B568-F9CA0C69292A}"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146083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7468B-6F61-B649-B568-F9CA0C69292A}"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027C08-EF90-DE4A-9EA3-F56681AF9CD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84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5F7468B-6F61-B649-B568-F9CA0C69292A}"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4260086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5F7468B-6F61-B649-B568-F9CA0C69292A}"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027C08-EF90-DE4A-9EA3-F56681AF9CD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3282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5F7468B-6F61-B649-B568-F9CA0C69292A}"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2728283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7468B-6F61-B649-B568-F9CA0C69292A}"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359283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7468B-6F61-B649-B568-F9CA0C69292A}"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105361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7468B-6F61-B649-B568-F9CA0C69292A}"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381934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7468B-6F61-B649-B568-F9CA0C69292A}"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257919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F7468B-6F61-B649-B568-F9CA0C69292A}"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280743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7468B-6F61-B649-B568-F9CA0C69292A}" type="datetimeFigureOut">
              <a:rPr lang="en-US" smtClean="0"/>
              <a:t>11/28/18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364070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F7468B-6F61-B649-B568-F9CA0C69292A}" type="datetimeFigureOut">
              <a:rPr lang="en-US" smtClean="0"/>
              <a:t>11/28/18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319567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7468B-6F61-B649-B568-F9CA0C69292A}" type="datetimeFigureOut">
              <a:rPr lang="en-US" smtClean="0"/>
              <a:t>11/28/18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168388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F7468B-6F61-B649-B568-F9CA0C69292A}"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206311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F7468B-6F61-B649-B568-F9CA0C69292A}"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027C08-EF90-DE4A-9EA3-F56681AF9CD9}" type="slidenum">
              <a:rPr lang="en-US" smtClean="0"/>
              <a:t>‹#›</a:t>
            </a:fld>
            <a:endParaRPr lang="en-US"/>
          </a:p>
        </p:txBody>
      </p:sp>
    </p:spTree>
    <p:extLst>
      <p:ext uri="{BB962C8B-B14F-4D97-AF65-F5344CB8AC3E}">
        <p14:creationId xmlns:p14="http://schemas.microsoft.com/office/powerpoint/2010/main" val="169979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F7468B-6F61-B649-B568-F9CA0C69292A}" type="datetimeFigureOut">
              <a:rPr lang="en-US" smtClean="0"/>
              <a:t>11/28/18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027C08-EF90-DE4A-9EA3-F56681AF9CD9}" type="slidenum">
              <a:rPr lang="en-US" smtClean="0"/>
              <a:t>‹#›</a:t>
            </a:fld>
            <a:endParaRPr lang="en-US"/>
          </a:p>
        </p:txBody>
      </p:sp>
    </p:spTree>
    <p:extLst>
      <p:ext uri="{BB962C8B-B14F-4D97-AF65-F5344CB8AC3E}">
        <p14:creationId xmlns:p14="http://schemas.microsoft.com/office/powerpoint/2010/main" val="3703242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B73A-A3E5-414E-9138-B4E53BA0851B}"/>
              </a:ext>
            </a:extLst>
          </p:cNvPr>
          <p:cNvSpPr>
            <a:spLocks noGrp="1"/>
          </p:cNvSpPr>
          <p:nvPr>
            <p:ph type="ctrTitle"/>
          </p:nvPr>
        </p:nvSpPr>
        <p:spPr/>
        <p:txBody>
          <a:bodyPr/>
          <a:lstStyle/>
          <a:p>
            <a:r>
              <a:rPr lang="en-US" dirty="0"/>
              <a:t>Marketing attribution</a:t>
            </a:r>
          </a:p>
        </p:txBody>
      </p:sp>
      <p:sp>
        <p:nvSpPr>
          <p:cNvPr id="3" name="Subtitle 2">
            <a:extLst>
              <a:ext uri="{FF2B5EF4-FFF2-40B4-BE49-F238E27FC236}">
                <a16:creationId xmlns:a16="http://schemas.microsoft.com/office/drawing/2014/main" id="{BDD41E51-6671-AC4C-BFE1-BD06F5AF972B}"/>
              </a:ext>
            </a:extLst>
          </p:cNvPr>
          <p:cNvSpPr>
            <a:spLocks noGrp="1"/>
          </p:cNvSpPr>
          <p:nvPr>
            <p:ph type="subTitle" idx="1"/>
          </p:nvPr>
        </p:nvSpPr>
        <p:spPr/>
        <p:txBody>
          <a:bodyPr>
            <a:normAutofit/>
          </a:bodyPr>
          <a:lstStyle/>
          <a:p>
            <a:r>
              <a:rPr lang="en-US" dirty="0"/>
              <a:t>Romain Guion, 2018-11-28</a:t>
            </a:r>
          </a:p>
        </p:txBody>
      </p:sp>
    </p:spTree>
    <p:extLst>
      <p:ext uri="{BB962C8B-B14F-4D97-AF65-F5344CB8AC3E}">
        <p14:creationId xmlns:p14="http://schemas.microsoft.com/office/powerpoint/2010/main" val="226378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D13F-BBAE-FB44-AEA9-04D21C543032}"/>
              </a:ext>
            </a:extLst>
          </p:cNvPr>
          <p:cNvSpPr>
            <a:spLocks noGrp="1"/>
          </p:cNvSpPr>
          <p:nvPr>
            <p:ph type="title"/>
          </p:nvPr>
        </p:nvSpPr>
        <p:spPr/>
        <p:txBody>
          <a:bodyPr/>
          <a:lstStyle/>
          <a:p>
            <a:r>
              <a:rPr lang="en-US" dirty="0"/>
              <a:t>3. Actionable metrics</a:t>
            </a:r>
          </a:p>
        </p:txBody>
      </p:sp>
      <p:sp>
        <p:nvSpPr>
          <p:cNvPr id="3" name="Content Placeholder 2">
            <a:extLst>
              <a:ext uri="{FF2B5EF4-FFF2-40B4-BE49-F238E27FC236}">
                <a16:creationId xmlns:a16="http://schemas.microsoft.com/office/drawing/2014/main" id="{34078A13-4D17-704A-ADF8-9F1FFAC46BD5}"/>
              </a:ext>
            </a:extLst>
          </p:cNvPr>
          <p:cNvSpPr>
            <a:spLocks noGrp="1"/>
          </p:cNvSpPr>
          <p:nvPr>
            <p:ph idx="1"/>
          </p:nvPr>
        </p:nvSpPr>
        <p:spPr/>
        <p:txBody>
          <a:bodyPr/>
          <a:lstStyle/>
          <a:p>
            <a:r>
              <a:rPr lang="en-US" dirty="0"/>
              <a:t>Impact of marketing and non-marketing levers</a:t>
            </a:r>
          </a:p>
          <a:p>
            <a:pPr lvl="1"/>
            <a:r>
              <a:rPr lang="en-US" dirty="0"/>
              <a:t>“for each $ invested on lever X, $Y return” (communicate ROI, NPV or any metric that the decision marker understands well)</a:t>
            </a:r>
          </a:p>
          <a:p>
            <a:pPr lvl="1"/>
            <a:endParaRPr lang="en-US" dirty="0"/>
          </a:p>
          <a:p>
            <a:r>
              <a:rPr lang="en-US" dirty="0"/>
              <a:t>Given a budget of Z, here is the split of the marketing mix, and optimal timing</a:t>
            </a:r>
          </a:p>
          <a:p>
            <a:endParaRPr lang="en-US" dirty="0"/>
          </a:p>
          <a:p>
            <a:r>
              <a:rPr lang="en-US" dirty="0"/>
              <a:t>Curve showing spend vs return (# of acquired users, $ future revenue, ROI, NPV </a:t>
            </a:r>
            <a:r>
              <a:rPr lang="en-US" dirty="0" err="1"/>
              <a:t>etc</a:t>
            </a:r>
            <a:r>
              <a:rPr lang="en-US" dirty="0"/>
              <a:t>)</a:t>
            </a:r>
          </a:p>
        </p:txBody>
      </p:sp>
    </p:spTree>
    <p:extLst>
      <p:ext uri="{BB962C8B-B14F-4D97-AF65-F5344CB8AC3E}">
        <p14:creationId xmlns:p14="http://schemas.microsoft.com/office/powerpoint/2010/main" val="343811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81E66-CAFC-1F4D-A5B8-187B3E3F6768}"/>
              </a:ext>
            </a:extLst>
          </p:cNvPr>
          <p:cNvSpPr>
            <a:spLocks noGrp="1"/>
          </p:cNvSpPr>
          <p:nvPr>
            <p:ph type="title"/>
          </p:nvPr>
        </p:nvSpPr>
        <p:spPr>
          <a:xfrm>
            <a:off x="3373062" y="624110"/>
            <a:ext cx="8131550" cy="1280890"/>
          </a:xfrm>
        </p:spPr>
        <p:txBody>
          <a:bodyPr>
            <a:normAutofit/>
          </a:bodyPr>
          <a:lstStyle/>
          <a:p>
            <a:r>
              <a:rPr lang="en-US" dirty="0"/>
              <a:t>Presentation structure</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2"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3" name="Content Placeholder 2">
            <a:extLst>
              <a:ext uri="{FF2B5EF4-FFF2-40B4-BE49-F238E27FC236}">
                <a16:creationId xmlns:a16="http://schemas.microsoft.com/office/drawing/2014/main" id="{1D049B9E-052F-164A-A20F-418CFA8BB4D0}"/>
              </a:ext>
            </a:extLst>
          </p:cNvPr>
          <p:cNvSpPr>
            <a:spLocks noGrp="1"/>
          </p:cNvSpPr>
          <p:nvPr>
            <p:ph idx="1"/>
          </p:nvPr>
        </p:nvSpPr>
        <p:spPr>
          <a:xfrm>
            <a:off x="3373062" y="1905000"/>
            <a:ext cx="8131550" cy="4695340"/>
          </a:xfrm>
        </p:spPr>
        <p:txBody>
          <a:bodyPr>
            <a:normAutofit/>
          </a:bodyPr>
          <a:lstStyle/>
          <a:p>
            <a:pPr>
              <a:lnSpc>
                <a:spcPct val="90000"/>
              </a:lnSpc>
            </a:pPr>
            <a:r>
              <a:rPr lang="en-US" b="1" dirty="0"/>
              <a:t>Overview</a:t>
            </a:r>
          </a:p>
          <a:p>
            <a:pPr>
              <a:lnSpc>
                <a:spcPct val="90000"/>
              </a:lnSpc>
            </a:pPr>
            <a:r>
              <a:rPr lang="en-US" b="1" dirty="0"/>
              <a:t>1. data collection</a:t>
            </a:r>
          </a:p>
          <a:p>
            <a:pPr>
              <a:lnSpc>
                <a:spcPct val="90000"/>
              </a:lnSpc>
            </a:pPr>
            <a:r>
              <a:rPr lang="en-US" b="1" dirty="0"/>
              <a:t>2. modeling</a:t>
            </a:r>
          </a:p>
          <a:p>
            <a:pPr>
              <a:lnSpc>
                <a:spcPct val="90000"/>
              </a:lnSpc>
            </a:pPr>
            <a:r>
              <a:rPr lang="en-US" b="1" dirty="0"/>
              <a:t>3. actionable metrics</a:t>
            </a:r>
            <a:endParaRPr lang="en-US" dirty="0"/>
          </a:p>
        </p:txBody>
      </p:sp>
    </p:spTree>
    <p:extLst>
      <p:ext uri="{BB962C8B-B14F-4D97-AF65-F5344CB8AC3E}">
        <p14:creationId xmlns:p14="http://schemas.microsoft.com/office/powerpoint/2010/main" val="115070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81E66-CAFC-1F4D-A5B8-187B3E3F6768}"/>
              </a:ext>
            </a:extLst>
          </p:cNvPr>
          <p:cNvSpPr>
            <a:spLocks noGrp="1"/>
          </p:cNvSpPr>
          <p:nvPr>
            <p:ph type="title"/>
          </p:nvPr>
        </p:nvSpPr>
        <p:spPr>
          <a:xfrm>
            <a:off x="3373062" y="624110"/>
            <a:ext cx="8131550" cy="1280890"/>
          </a:xfrm>
        </p:spPr>
        <p:txBody>
          <a:bodyPr>
            <a:normAutofit/>
          </a:bodyPr>
          <a:lstStyle/>
          <a:p>
            <a:r>
              <a:rPr lang="en-US" dirty="0"/>
              <a:t>Marketing Mix Modeling</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2"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3" name="Content Placeholder 2">
            <a:extLst>
              <a:ext uri="{FF2B5EF4-FFF2-40B4-BE49-F238E27FC236}">
                <a16:creationId xmlns:a16="http://schemas.microsoft.com/office/drawing/2014/main" id="{1D049B9E-052F-164A-A20F-418CFA8BB4D0}"/>
              </a:ext>
            </a:extLst>
          </p:cNvPr>
          <p:cNvSpPr>
            <a:spLocks noGrp="1"/>
          </p:cNvSpPr>
          <p:nvPr>
            <p:ph idx="1"/>
          </p:nvPr>
        </p:nvSpPr>
        <p:spPr>
          <a:xfrm>
            <a:off x="3373062" y="1905000"/>
            <a:ext cx="8131550" cy="4695340"/>
          </a:xfrm>
        </p:spPr>
        <p:txBody>
          <a:bodyPr>
            <a:normAutofit fontScale="92500" lnSpcReduction="20000"/>
          </a:bodyPr>
          <a:lstStyle/>
          <a:p>
            <a:pPr>
              <a:lnSpc>
                <a:spcPct val="90000"/>
              </a:lnSpc>
            </a:pPr>
            <a:r>
              <a:rPr lang="en-US" b="1" dirty="0"/>
              <a:t>Disentangle the</a:t>
            </a:r>
            <a:r>
              <a:rPr lang="en-US" dirty="0"/>
              <a:t> </a:t>
            </a:r>
            <a:r>
              <a:rPr lang="en-US" b="1" dirty="0"/>
              <a:t>impact of marketing on revenue from confounding factors</a:t>
            </a:r>
            <a:r>
              <a:rPr lang="en-US" dirty="0"/>
              <a:t> (also called ‘base’, ‘organic growth’ or ‘counterfactual’)</a:t>
            </a:r>
          </a:p>
          <a:p>
            <a:pPr lvl="1">
              <a:lnSpc>
                <a:spcPct val="90000"/>
              </a:lnSpc>
            </a:pPr>
            <a:r>
              <a:rPr lang="en-US" dirty="0"/>
              <a:t>By-product can be to tune non-marketing-related growth drivers</a:t>
            </a:r>
          </a:p>
          <a:p>
            <a:pPr lvl="1">
              <a:lnSpc>
                <a:spcPct val="90000"/>
              </a:lnSpc>
            </a:pPr>
            <a:endParaRPr lang="en-US" dirty="0"/>
          </a:p>
          <a:p>
            <a:pPr>
              <a:lnSpc>
                <a:spcPct val="90000"/>
              </a:lnSpc>
            </a:pPr>
            <a:r>
              <a:rPr lang="en-US" b="1" dirty="0"/>
              <a:t>Optimize marketing mix</a:t>
            </a:r>
          </a:p>
          <a:p>
            <a:pPr lvl="1">
              <a:lnSpc>
                <a:spcPct val="90000"/>
              </a:lnSpc>
            </a:pPr>
            <a:r>
              <a:rPr lang="en-US" b="1" dirty="0"/>
              <a:t>Intra-channel optimization</a:t>
            </a:r>
          </a:p>
          <a:p>
            <a:pPr lvl="2">
              <a:lnSpc>
                <a:spcPct val="90000"/>
              </a:lnSpc>
            </a:pPr>
            <a:r>
              <a:rPr lang="en-US" dirty="0"/>
              <a:t>Tuning performance of each considered channel (audience, place, timing, creatives </a:t>
            </a:r>
            <a:r>
              <a:rPr lang="en-US" dirty="0" err="1"/>
              <a:t>etc</a:t>
            </a:r>
            <a:r>
              <a:rPr lang="en-US" dirty="0"/>
              <a:t>)</a:t>
            </a:r>
          </a:p>
          <a:p>
            <a:pPr lvl="2">
              <a:lnSpc>
                <a:spcPct val="90000"/>
              </a:lnSpc>
            </a:pPr>
            <a:r>
              <a:rPr lang="en-US" dirty="0"/>
              <a:t>Impact / volume  elasticity, e.g. due to fixed costs or targeting loosening</a:t>
            </a:r>
          </a:p>
          <a:p>
            <a:pPr lvl="1">
              <a:lnSpc>
                <a:spcPct val="90000"/>
              </a:lnSpc>
            </a:pPr>
            <a:r>
              <a:rPr lang="en-US" b="1" dirty="0"/>
              <a:t>Inter-channel optimization</a:t>
            </a:r>
          </a:p>
          <a:p>
            <a:pPr lvl="2">
              <a:lnSpc>
                <a:spcPct val="90000"/>
              </a:lnSpc>
            </a:pPr>
            <a:r>
              <a:rPr lang="en-US" dirty="0"/>
              <a:t>Attribute impact of channel in a multi-touchpoint scenario, with carryover effects</a:t>
            </a:r>
          </a:p>
          <a:p>
            <a:pPr lvl="2">
              <a:lnSpc>
                <a:spcPct val="90000"/>
              </a:lnSpc>
            </a:pPr>
            <a:r>
              <a:rPr lang="en-US" dirty="0"/>
              <a:t>Estimate optimal sequence of channels in customer journey, and their associated weight and ROI</a:t>
            </a:r>
          </a:p>
          <a:p>
            <a:pPr lvl="1">
              <a:lnSpc>
                <a:spcPct val="90000"/>
              </a:lnSpc>
            </a:pPr>
            <a:r>
              <a:rPr lang="en-US" b="1" dirty="0"/>
              <a:t>Number of users &amp; frequency: breadth vs depth optimization</a:t>
            </a:r>
          </a:p>
          <a:p>
            <a:pPr lvl="2">
              <a:lnSpc>
                <a:spcPct val="90000"/>
              </a:lnSpc>
            </a:pPr>
            <a:r>
              <a:rPr lang="en-US" dirty="0"/>
              <a:t>impact / frequency elasticity, e.g.  saturation &amp; enabling effects (shape effects)</a:t>
            </a:r>
            <a:br>
              <a:rPr lang="en-US" dirty="0"/>
            </a:br>
            <a:endParaRPr lang="en-US" dirty="0"/>
          </a:p>
          <a:p>
            <a:pPr marL="0" indent="0">
              <a:lnSpc>
                <a:spcPct val="90000"/>
              </a:lnSpc>
              <a:buNone/>
            </a:pPr>
            <a:r>
              <a:rPr lang="en-US" dirty="0">
                <a:sym typeface="Wingdings" pitchFamily="2" charset="2"/>
              </a:rPr>
              <a:t> </a:t>
            </a:r>
            <a:r>
              <a:rPr lang="en-US" b="1" dirty="0">
                <a:sym typeface="Wingdings" pitchFamily="2" charset="2"/>
              </a:rPr>
              <a:t>Output: estimated </a:t>
            </a:r>
            <a:r>
              <a:rPr lang="en-US" b="1" dirty="0"/>
              <a:t>optimum mix </a:t>
            </a:r>
            <a:r>
              <a:rPr lang="en-US" dirty="0"/>
              <a:t>of tuned channels, given touch-point sequence, saturation effects, and confounding factors</a:t>
            </a:r>
          </a:p>
        </p:txBody>
      </p:sp>
    </p:spTree>
    <p:extLst>
      <p:ext uri="{BB962C8B-B14F-4D97-AF65-F5344CB8AC3E}">
        <p14:creationId xmlns:p14="http://schemas.microsoft.com/office/powerpoint/2010/main" val="10050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E6DD-EACC-3D40-BE08-7CBC22AE8BE9}"/>
              </a:ext>
            </a:extLst>
          </p:cNvPr>
          <p:cNvSpPr>
            <a:spLocks noGrp="1"/>
          </p:cNvSpPr>
          <p:nvPr>
            <p:ph type="title"/>
          </p:nvPr>
        </p:nvSpPr>
        <p:spPr/>
        <p:txBody>
          <a:bodyPr/>
          <a:lstStyle/>
          <a:p>
            <a:r>
              <a:rPr lang="en-US" dirty="0"/>
              <a:t>1. Data Collection (1/3)</a:t>
            </a:r>
          </a:p>
        </p:txBody>
      </p:sp>
      <p:sp>
        <p:nvSpPr>
          <p:cNvPr id="3" name="Content Placeholder 2">
            <a:extLst>
              <a:ext uri="{FF2B5EF4-FFF2-40B4-BE49-F238E27FC236}">
                <a16:creationId xmlns:a16="http://schemas.microsoft.com/office/drawing/2014/main" id="{93EEEE62-F97D-1C4E-8C53-0DAF73043953}"/>
              </a:ext>
            </a:extLst>
          </p:cNvPr>
          <p:cNvSpPr>
            <a:spLocks noGrp="1"/>
          </p:cNvSpPr>
          <p:nvPr>
            <p:ph idx="1"/>
          </p:nvPr>
        </p:nvSpPr>
        <p:spPr/>
        <p:txBody>
          <a:bodyPr>
            <a:normAutofit fontScale="92500" lnSpcReduction="10000"/>
          </a:bodyPr>
          <a:lstStyle/>
          <a:p>
            <a:r>
              <a:rPr lang="en-US" b="1" dirty="0"/>
              <a:t>Confounding factors</a:t>
            </a:r>
          </a:p>
          <a:p>
            <a:endParaRPr lang="en-US" b="1" dirty="0"/>
          </a:p>
          <a:p>
            <a:pPr lvl="1"/>
            <a:r>
              <a:rPr lang="en-US" b="1" dirty="0"/>
              <a:t>Word of mouth: </a:t>
            </a:r>
            <a:r>
              <a:rPr lang="en-US" dirty="0"/>
              <a:t>try to capture referrals, e.g. through tracked share buttons, discount codes / coupons</a:t>
            </a:r>
          </a:p>
          <a:p>
            <a:pPr lvl="1"/>
            <a:endParaRPr lang="en-US" b="1" dirty="0"/>
          </a:p>
          <a:p>
            <a:pPr lvl="1"/>
            <a:r>
              <a:rPr lang="en-US" b="1" dirty="0"/>
              <a:t>Company specific</a:t>
            </a:r>
            <a:r>
              <a:rPr lang="en-US" dirty="0"/>
              <a:t>, e.g. content quality metrics each day e.g. ratings or comments volume and sentiment analysis, service performance e.g. load time etc.</a:t>
            </a:r>
          </a:p>
          <a:p>
            <a:pPr lvl="1"/>
            <a:endParaRPr lang="en-US" dirty="0"/>
          </a:p>
          <a:p>
            <a:pPr lvl="1"/>
            <a:r>
              <a:rPr lang="en-US" b="1" dirty="0"/>
              <a:t>Competitors, </a:t>
            </a:r>
            <a:r>
              <a:rPr lang="en-US" dirty="0"/>
              <a:t>e.g. marketing spend estimation is sold by some companies</a:t>
            </a:r>
            <a:endParaRPr lang="en-US" b="1" dirty="0"/>
          </a:p>
          <a:p>
            <a:pPr lvl="1"/>
            <a:endParaRPr lang="en-US" dirty="0"/>
          </a:p>
          <a:p>
            <a:pPr lvl="1"/>
            <a:r>
              <a:rPr lang="en-US" b="1" dirty="0"/>
              <a:t>Microeconomics</a:t>
            </a:r>
            <a:r>
              <a:rPr lang="en-US" dirty="0"/>
              <a:t>, e.g. unemployment rate, disposable income, market growth, seasonality (free and paid sources)</a:t>
            </a:r>
          </a:p>
        </p:txBody>
      </p:sp>
    </p:spTree>
    <p:extLst>
      <p:ext uri="{BB962C8B-B14F-4D97-AF65-F5344CB8AC3E}">
        <p14:creationId xmlns:p14="http://schemas.microsoft.com/office/powerpoint/2010/main" val="406349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E6DD-EACC-3D40-BE08-7CBC22AE8BE9}"/>
              </a:ext>
            </a:extLst>
          </p:cNvPr>
          <p:cNvSpPr>
            <a:spLocks noGrp="1"/>
          </p:cNvSpPr>
          <p:nvPr>
            <p:ph type="title"/>
          </p:nvPr>
        </p:nvSpPr>
        <p:spPr/>
        <p:txBody>
          <a:bodyPr/>
          <a:lstStyle/>
          <a:p>
            <a:r>
              <a:rPr lang="en-US" dirty="0"/>
              <a:t>1. Data Collection (2/3)</a:t>
            </a:r>
          </a:p>
        </p:txBody>
      </p:sp>
      <p:sp>
        <p:nvSpPr>
          <p:cNvPr id="3" name="Content Placeholder 2">
            <a:extLst>
              <a:ext uri="{FF2B5EF4-FFF2-40B4-BE49-F238E27FC236}">
                <a16:creationId xmlns:a16="http://schemas.microsoft.com/office/drawing/2014/main" id="{93EEEE62-F97D-1C4E-8C53-0DAF73043953}"/>
              </a:ext>
            </a:extLst>
          </p:cNvPr>
          <p:cNvSpPr>
            <a:spLocks noGrp="1"/>
          </p:cNvSpPr>
          <p:nvPr>
            <p:ph idx="1"/>
          </p:nvPr>
        </p:nvSpPr>
        <p:spPr/>
        <p:txBody>
          <a:bodyPr>
            <a:normAutofit fontScale="92500" lnSpcReduction="20000"/>
          </a:bodyPr>
          <a:lstStyle/>
          <a:p>
            <a:r>
              <a:rPr lang="en-US" b="1" dirty="0"/>
              <a:t>Marketing touch</a:t>
            </a:r>
            <a:r>
              <a:rPr lang="en-US" dirty="0"/>
              <a:t> </a:t>
            </a:r>
          </a:p>
          <a:p>
            <a:endParaRPr lang="en-US" dirty="0"/>
          </a:p>
          <a:p>
            <a:pPr lvl="1"/>
            <a:r>
              <a:rPr lang="en-US" b="1" dirty="0"/>
              <a:t>Online channels</a:t>
            </a:r>
          </a:p>
          <a:p>
            <a:pPr lvl="2"/>
            <a:r>
              <a:rPr lang="en-US" dirty="0"/>
              <a:t>Ad impression, clicks, but also targeting information (e.g. demographics and psychographics, purchase intent evidence, or more abstract eigenvectors). Typical sources: Facebook, Google, Nielsen, </a:t>
            </a:r>
            <a:r>
              <a:rPr lang="en-US" dirty="0" err="1"/>
              <a:t>etc</a:t>
            </a:r>
            <a:endParaRPr lang="en-US" dirty="0"/>
          </a:p>
          <a:p>
            <a:pPr lvl="1"/>
            <a:r>
              <a:rPr lang="en-US" b="1" dirty="0"/>
              <a:t>Offline channels</a:t>
            </a:r>
          </a:p>
          <a:p>
            <a:pPr lvl="2"/>
            <a:r>
              <a:rPr lang="en-US" dirty="0"/>
              <a:t>Use attribution codes e.g. associated to coupons</a:t>
            </a:r>
          </a:p>
          <a:p>
            <a:pPr lvl="2"/>
            <a:r>
              <a:rPr lang="en-US" dirty="0"/>
              <a:t>Temporal or geographic analysis, e.g. billboard in a city and track website traffic through IP address. Minimum impact needed given unexplained fluctuations (keep signal / noise ratio high). Targeting information from neighborhood demographics, surveys near ad / billboard </a:t>
            </a:r>
            <a:r>
              <a:rPr lang="en-US" dirty="0" err="1"/>
              <a:t>etc</a:t>
            </a:r>
            <a:r>
              <a:rPr lang="en-US" dirty="0"/>
              <a:t> </a:t>
            </a:r>
          </a:p>
          <a:p>
            <a:pPr lvl="1"/>
            <a:r>
              <a:rPr lang="en-US" b="1" dirty="0"/>
              <a:t>Channel mix and customer journey</a:t>
            </a:r>
          </a:p>
          <a:p>
            <a:pPr lvl="2"/>
            <a:r>
              <a:rPr lang="en-US" dirty="0"/>
              <a:t>Multivariate testing by varying marketing mix at a given time at user level for online channels, and for offline channels try to isolate or control confounding factors as much as possible (e.g. several comparable and distant locations, time intensity, </a:t>
            </a:r>
            <a:r>
              <a:rPr lang="en-US" dirty="0" err="1"/>
              <a:t>etc</a:t>
            </a:r>
            <a:r>
              <a:rPr lang="en-US" dirty="0"/>
              <a:t>)</a:t>
            </a:r>
          </a:p>
        </p:txBody>
      </p:sp>
    </p:spTree>
    <p:extLst>
      <p:ext uri="{BB962C8B-B14F-4D97-AF65-F5344CB8AC3E}">
        <p14:creationId xmlns:p14="http://schemas.microsoft.com/office/powerpoint/2010/main" val="64462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E6DD-EACC-3D40-BE08-7CBC22AE8BE9}"/>
              </a:ext>
            </a:extLst>
          </p:cNvPr>
          <p:cNvSpPr>
            <a:spLocks noGrp="1"/>
          </p:cNvSpPr>
          <p:nvPr>
            <p:ph type="title"/>
          </p:nvPr>
        </p:nvSpPr>
        <p:spPr/>
        <p:txBody>
          <a:bodyPr/>
          <a:lstStyle/>
          <a:p>
            <a:r>
              <a:rPr lang="en-US" dirty="0"/>
              <a:t>1. Data Collection (3/3)</a:t>
            </a:r>
          </a:p>
        </p:txBody>
      </p:sp>
      <p:sp>
        <p:nvSpPr>
          <p:cNvPr id="3" name="Content Placeholder 2">
            <a:extLst>
              <a:ext uri="{FF2B5EF4-FFF2-40B4-BE49-F238E27FC236}">
                <a16:creationId xmlns:a16="http://schemas.microsoft.com/office/drawing/2014/main" id="{93EEEE62-F97D-1C4E-8C53-0DAF73043953}"/>
              </a:ext>
            </a:extLst>
          </p:cNvPr>
          <p:cNvSpPr>
            <a:spLocks noGrp="1"/>
          </p:cNvSpPr>
          <p:nvPr>
            <p:ph idx="1"/>
          </p:nvPr>
        </p:nvSpPr>
        <p:spPr/>
        <p:txBody>
          <a:bodyPr>
            <a:normAutofit/>
          </a:bodyPr>
          <a:lstStyle/>
          <a:p>
            <a:r>
              <a:rPr lang="en-US" b="1" dirty="0"/>
              <a:t>Business impact</a:t>
            </a:r>
          </a:p>
          <a:p>
            <a:endParaRPr lang="en-US" b="1" dirty="0"/>
          </a:p>
          <a:p>
            <a:pPr lvl="1"/>
            <a:r>
              <a:rPr lang="en-US" b="1" dirty="0"/>
              <a:t>KPI most relevant to the campaign</a:t>
            </a:r>
          </a:p>
          <a:p>
            <a:pPr lvl="2"/>
            <a:r>
              <a:rPr lang="en-US" dirty="0"/>
              <a:t>Bringing traffic to the website / app is easiest and widely used (but doesn’t capture targeting fully)</a:t>
            </a:r>
          </a:p>
          <a:p>
            <a:pPr lvl="2"/>
            <a:r>
              <a:rPr lang="en-US" dirty="0"/>
              <a:t>To capture the impact of targeting, metrics that are more embedded with the service can be used, e.g. total users, revenue, gross margin</a:t>
            </a:r>
          </a:p>
          <a:p>
            <a:pPr lvl="1"/>
            <a:endParaRPr lang="en-US" dirty="0"/>
          </a:p>
          <a:p>
            <a:pPr lvl="1"/>
            <a:r>
              <a:rPr lang="en-US" b="1" dirty="0"/>
              <a:t>KPI scope</a:t>
            </a:r>
            <a:endParaRPr lang="en-US" dirty="0"/>
          </a:p>
          <a:p>
            <a:pPr lvl="2"/>
            <a:r>
              <a:rPr lang="en-US" dirty="0"/>
              <a:t>first event is the easiest (but doesn’t capture targeting fully)</a:t>
            </a:r>
          </a:p>
          <a:p>
            <a:pPr lvl="2"/>
            <a:r>
              <a:rPr lang="en-US" dirty="0"/>
              <a:t>ARPU or customer lifetime value (time bound or estimated)</a:t>
            </a:r>
          </a:p>
        </p:txBody>
      </p:sp>
    </p:spTree>
    <p:extLst>
      <p:ext uri="{BB962C8B-B14F-4D97-AF65-F5344CB8AC3E}">
        <p14:creationId xmlns:p14="http://schemas.microsoft.com/office/powerpoint/2010/main" val="185508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E6DD-EACC-3D40-BE08-7CBC22AE8BE9}"/>
              </a:ext>
            </a:extLst>
          </p:cNvPr>
          <p:cNvSpPr>
            <a:spLocks noGrp="1"/>
          </p:cNvSpPr>
          <p:nvPr>
            <p:ph type="title"/>
          </p:nvPr>
        </p:nvSpPr>
        <p:spPr/>
        <p:txBody>
          <a:bodyPr/>
          <a:lstStyle/>
          <a:p>
            <a:r>
              <a:rPr lang="en-US" dirty="0"/>
              <a:t>2. Modelling (1/3)</a:t>
            </a:r>
          </a:p>
        </p:txBody>
      </p:sp>
      <p:sp>
        <p:nvSpPr>
          <p:cNvPr id="3" name="Content Placeholder 2">
            <a:extLst>
              <a:ext uri="{FF2B5EF4-FFF2-40B4-BE49-F238E27FC236}">
                <a16:creationId xmlns:a16="http://schemas.microsoft.com/office/drawing/2014/main" id="{93EEEE62-F97D-1C4E-8C53-0DAF73043953}"/>
              </a:ext>
            </a:extLst>
          </p:cNvPr>
          <p:cNvSpPr>
            <a:spLocks noGrp="1"/>
          </p:cNvSpPr>
          <p:nvPr>
            <p:ph idx="1"/>
          </p:nvPr>
        </p:nvSpPr>
        <p:spPr/>
        <p:txBody>
          <a:bodyPr>
            <a:normAutofit lnSpcReduction="10000"/>
          </a:bodyPr>
          <a:lstStyle/>
          <a:p>
            <a:r>
              <a:rPr lang="en-US" dirty="0"/>
              <a:t>In contrast to other prediction problems, models for MMM and attribution need not only to be precise, but also to be </a:t>
            </a:r>
            <a:r>
              <a:rPr lang="en-US" b="1" dirty="0"/>
              <a:t>interpretable</a:t>
            </a:r>
            <a:br>
              <a:rPr lang="en-US" b="1" dirty="0"/>
            </a:br>
            <a:endParaRPr lang="en-US" b="1" dirty="0"/>
          </a:p>
          <a:p>
            <a:r>
              <a:rPr lang="en-US" dirty="0"/>
              <a:t>Attribution method varies depending on the raw data collected</a:t>
            </a:r>
          </a:p>
          <a:p>
            <a:pPr lvl="1"/>
            <a:r>
              <a:rPr lang="en-US" b="1" dirty="0"/>
              <a:t>Aggregated / macro data</a:t>
            </a:r>
            <a:r>
              <a:rPr lang="en-US" dirty="0"/>
              <a:t>: works for both online and offline channels</a:t>
            </a:r>
          </a:p>
          <a:p>
            <a:pPr lvl="1"/>
            <a:r>
              <a:rPr lang="en-US" b="1" dirty="0"/>
              <a:t>User level / micro data</a:t>
            </a:r>
            <a:r>
              <a:rPr lang="en-US" dirty="0"/>
              <a:t>: typically available for tracked online channels only</a:t>
            </a:r>
          </a:p>
          <a:p>
            <a:endParaRPr lang="en-US" dirty="0"/>
          </a:p>
          <a:p>
            <a:r>
              <a:rPr lang="en-US" dirty="0"/>
              <a:t>Attribution commercial services tend to use pre-defined models, e.g. single source attribution (first touch point, last touch point). Or fractional attribution with various pre-defined shapes, based on a known or assumed customer journey and channel role.</a:t>
            </a:r>
          </a:p>
          <a:p>
            <a:pPr lvl="1"/>
            <a:r>
              <a:rPr lang="en-US" dirty="0"/>
              <a:t>In this presentation I talk only about </a:t>
            </a:r>
            <a:r>
              <a:rPr lang="en-US" b="1" dirty="0"/>
              <a:t>data-driven attribution</a:t>
            </a:r>
          </a:p>
          <a:p>
            <a:pPr lvl="2"/>
            <a:endParaRPr lang="en-US" dirty="0"/>
          </a:p>
        </p:txBody>
      </p:sp>
    </p:spTree>
    <p:extLst>
      <p:ext uri="{BB962C8B-B14F-4D97-AF65-F5344CB8AC3E}">
        <p14:creationId xmlns:p14="http://schemas.microsoft.com/office/powerpoint/2010/main" val="47503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E6DD-EACC-3D40-BE08-7CBC22AE8BE9}"/>
              </a:ext>
            </a:extLst>
          </p:cNvPr>
          <p:cNvSpPr>
            <a:spLocks noGrp="1"/>
          </p:cNvSpPr>
          <p:nvPr>
            <p:ph type="title"/>
          </p:nvPr>
        </p:nvSpPr>
        <p:spPr/>
        <p:txBody>
          <a:bodyPr/>
          <a:lstStyle/>
          <a:p>
            <a:r>
              <a:rPr lang="en-US" dirty="0"/>
              <a:t>2. Modelling (2/3)</a:t>
            </a:r>
          </a:p>
        </p:txBody>
      </p:sp>
      <p:sp>
        <p:nvSpPr>
          <p:cNvPr id="3" name="Content Placeholder 2">
            <a:extLst>
              <a:ext uri="{FF2B5EF4-FFF2-40B4-BE49-F238E27FC236}">
                <a16:creationId xmlns:a16="http://schemas.microsoft.com/office/drawing/2014/main" id="{93EEEE62-F97D-1C4E-8C53-0DAF73043953}"/>
              </a:ext>
            </a:extLst>
          </p:cNvPr>
          <p:cNvSpPr>
            <a:spLocks noGrp="1"/>
          </p:cNvSpPr>
          <p:nvPr>
            <p:ph idx="1"/>
          </p:nvPr>
        </p:nvSpPr>
        <p:spPr/>
        <p:txBody>
          <a:bodyPr>
            <a:normAutofit lnSpcReduction="10000"/>
          </a:bodyPr>
          <a:lstStyle/>
          <a:p>
            <a:r>
              <a:rPr lang="en-US" dirty="0"/>
              <a:t>A simple framework to allow interpretability is linear regression</a:t>
            </a:r>
            <a:br>
              <a:rPr lang="en-US" dirty="0"/>
            </a:br>
            <a:endParaRPr lang="en-US" dirty="0"/>
          </a:p>
          <a:p>
            <a:pPr lvl="1"/>
            <a:r>
              <a:rPr lang="en-US" dirty="0"/>
              <a:t>y = alpha counterfactual + beta </a:t>
            </a:r>
            <a:r>
              <a:rPr lang="en-US" dirty="0" err="1"/>
              <a:t>X_channels</a:t>
            </a:r>
            <a:endParaRPr lang="en-US" dirty="0"/>
          </a:p>
          <a:p>
            <a:pPr lvl="2"/>
            <a:r>
              <a:rPr lang="en-US" b="1" dirty="0"/>
              <a:t>Aggregated data</a:t>
            </a:r>
            <a:r>
              <a:rPr lang="en-US" dirty="0"/>
              <a:t>: y can be the number of visits or revenue per day, and </a:t>
            </a:r>
            <a:r>
              <a:rPr lang="en-US" dirty="0" err="1"/>
              <a:t>X_channels</a:t>
            </a:r>
            <a:r>
              <a:rPr lang="en-US" dirty="0"/>
              <a:t> could be spend for each channel, or estimated viewership when available (e.g. tv impressions, traffic near billboard </a:t>
            </a:r>
            <a:r>
              <a:rPr lang="en-US" dirty="0" err="1"/>
              <a:t>etc</a:t>
            </a:r>
            <a:r>
              <a:rPr lang="en-US" dirty="0"/>
              <a:t>). For tracked online channels, actual conversions can be used.</a:t>
            </a:r>
          </a:p>
          <a:p>
            <a:pPr lvl="2"/>
            <a:r>
              <a:rPr lang="en-US" b="1" dirty="0"/>
              <a:t>User level</a:t>
            </a:r>
            <a:r>
              <a:rPr lang="en-US" dirty="0"/>
              <a:t>: y is whether a specific user converted or not (binary) or their purchase value (continuous). </a:t>
            </a:r>
            <a:r>
              <a:rPr lang="en-US" dirty="0" err="1"/>
              <a:t>X_channels</a:t>
            </a:r>
            <a:r>
              <a:rPr lang="en-US" dirty="0"/>
              <a:t> can capture for each channel how many touch points there were.</a:t>
            </a:r>
            <a:br>
              <a:rPr lang="en-US" dirty="0"/>
            </a:br>
            <a:endParaRPr lang="en-US" dirty="0"/>
          </a:p>
          <a:p>
            <a:pPr lvl="1"/>
            <a:r>
              <a:rPr lang="en-US" dirty="0"/>
              <a:t>The counterfactual can be estimated separately through an effective but hard to interpret ML model, or through simpler models if actions can be taken to maximize the impact of non-marketing-related drivers</a:t>
            </a:r>
          </a:p>
        </p:txBody>
      </p:sp>
    </p:spTree>
    <p:extLst>
      <p:ext uri="{BB962C8B-B14F-4D97-AF65-F5344CB8AC3E}">
        <p14:creationId xmlns:p14="http://schemas.microsoft.com/office/powerpoint/2010/main" val="322399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E6DD-EACC-3D40-BE08-7CBC22AE8BE9}"/>
              </a:ext>
            </a:extLst>
          </p:cNvPr>
          <p:cNvSpPr>
            <a:spLocks noGrp="1"/>
          </p:cNvSpPr>
          <p:nvPr>
            <p:ph type="title"/>
          </p:nvPr>
        </p:nvSpPr>
        <p:spPr/>
        <p:txBody>
          <a:bodyPr/>
          <a:lstStyle/>
          <a:p>
            <a:r>
              <a:rPr lang="en-US" dirty="0"/>
              <a:t>2. Modelling (3/3)</a:t>
            </a:r>
          </a:p>
        </p:txBody>
      </p:sp>
      <p:sp>
        <p:nvSpPr>
          <p:cNvPr id="3" name="Content Placeholder 2">
            <a:extLst>
              <a:ext uri="{FF2B5EF4-FFF2-40B4-BE49-F238E27FC236}">
                <a16:creationId xmlns:a16="http://schemas.microsoft.com/office/drawing/2014/main" id="{93EEEE62-F97D-1C4E-8C53-0DAF73043953}"/>
              </a:ext>
            </a:extLst>
          </p:cNvPr>
          <p:cNvSpPr>
            <a:spLocks noGrp="1"/>
          </p:cNvSpPr>
          <p:nvPr>
            <p:ph idx="1"/>
          </p:nvPr>
        </p:nvSpPr>
        <p:spPr/>
        <p:txBody>
          <a:bodyPr>
            <a:normAutofit fontScale="92500" lnSpcReduction="20000"/>
          </a:bodyPr>
          <a:lstStyle/>
          <a:p>
            <a:r>
              <a:rPr lang="en-US" dirty="0"/>
              <a:t>Even in a linear model framework, y and X and the counterfactual can be transformed.</a:t>
            </a:r>
          </a:p>
          <a:p>
            <a:pPr lvl="1"/>
            <a:r>
              <a:rPr lang="en-US" dirty="0"/>
              <a:t>For example, exponentiating it will creative multiplicative effects, so that’s equivalent to taking a linear model of logs. Many other custom functions to take into account carryover effects, frequency effects, saturation </a:t>
            </a:r>
            <a:r>
              <a:rPr lang="en-US" dirty="0" err="1"/>
              <a:t>etc</a:t>
            </a:r>
            <a:endParaRPr lang="en-US" dirty="0"/>
          </a:p>
          <a:p>
            <a:pPr lvl="1"/>
            <a:r>
              <a:rPr lang="en-US" dirty="0"/>
              <a:t>If the outcome y is categorical, a generalized linear model can use logistic, </a:t>
            </a:r>
            <a:r>
              <a:rPr lang="en-US" dirty="0" err="1"/>
              <a:t>probit</a:t>
            </a:r>
            <a:r>
              <a:rPr lang="en-US" dirty="0"/>
              <a:t> or other link functions</a:t>
            </a:r>
          </a:p>
          <a:p>
            <a:pPr lvl="1"/>
            <a:r>
              <a:rPr lang="en-US" dirty="0"/>
              <a:t>Interactions can be modelled by an additional term in the linear framework that combines the modelled interaction, e.g. channel 1 * sqrt(channel2 +1)</a:t>
            </a:r>
          </a:p>
          <a:p>
            <a:pPr lvl="2"/>
            <a:endParaRPr lang="en-US" dirty="0"/>
          </a:p>
          <a:p>
            <a:r>
              <a:rPr lang="en-US" dirty="0"/>
              <a:t>At scale, the best way to solve those models is to run an iterative cost minimization algorithm</a:t>
            </a:r>
          </a:p>
          <a:p>
            <a:pPr lvl="1"/>
            <a:r>
              <a:rPr lang="en-US" dirty="0"/>
              <a:t>Cost can be chosen for the objective, e.g. mean square error + regularization</a:t>
            </a:r>
          </a:p>
          <a:p>
            <a:pPr lvl="1"/>
            <a:r>
              <a:rPr lang="en-US" dirty="0"/>
              <a:t>Algorithms are often some sort of gradient descent </a:t>
            </a:r>
          </a:p>
        </p:txBody>
      </p:sp>
    </p:spTree>
    <p:extLst>
      <p:ext uri="{BB962C8B-B14F-4D97-AF65-F5344CB8AC3E}">
        <p14:creationId xmlns:p14="http://schemas.microsoft.com/office/powerpoint/2010/main" val="25966307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{D0A53CF3-59BC-AE4F-8A25-042CC04C0028}tf10001069</Template>
  <TotalTime>1164</TotalTime>
  <Words>772</Words>
  <Application>Microsoft Macintosh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Marketing attribution</vt:lpstr>
      <vt:lpstr>Presentation structure</vt:lpstr>
      <vt:lpstr>Marketing Mix Modeling</vt:lpstr>
      <vt:lpstr>1. Data Collection (1/3)</vt:lpstr>
      <vt:lpstr>1. Data Collection (2/3)</vt:lpstr>
      <vt:lpstr>1. Data Collection (3/3)</vt:lpstr>
      <vt:lpstr>2. Modelling (1/3)</vt:lpstr>
      <vt:lpstr>2. Modelling (2/3)</vt:lpstr>
      <vt:lpstr>2. Modelling (3/3)</vt:lpstr>
      <vt:lpstr>3. Actionable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attribution</dc:title>
  <dc:creator>Romain Guion</dc:creator>
  <cp:lastModifiedBy>Romain Guion</cp:lastModifiedBy>
  <cp:revision>32</cp:revision>
  <dcterms:created xsi:type="dcterms:W3CDTF">2018-11-29T04:13:32Z</dcterms:created>
  <dcterms:modified xsi:type="dcterms:W3CDTF">2018-11-29T23:42:35Z</dcterms:modified>
</cp:coreProperties>
</file>