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3" r:id="rId7"/>
    <p:sldId id="262" r:id="rId8"/>
    <p:sldId id="268" r:id="rId9"/>
    <p:sldId id="269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EAEC9-EC14-4DB9-9474-86B5A5136EEF}" v="3" dt="2023-12-09T17:12:35.632"/>
    <p1510:client id="{2659BE61-07BE-A0C8-8EFA-83E0246C7C68}" v="9" dt="2023-12-09T17:09:0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5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Logotipo&#10;&#10;Descrição gerada automaticamente">
            <a:extLst>
              <a:ext uri="{FF2B5EF4-FFF2-40B4-BE49-F238E27FC236}">
                <a16:creationId xmlns:a16="http://schemas.microsoft.com/office/drawing/2014/main" id="{1C254378-932E-D107-7AF0-C69E4F4F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" y="835"/>
            <a:ext cx="12164212" cy="6847890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669DDF-9CF7-6F42-C37E-8561C5AB2394}"/>
              </a:ext>
            </a:extLst>
          </p:cNvPr>
          <p:cNvSpPr txBox="1"/>
          <p:nvPr/>
        </p:nvSpPr>
        <p:spPr>
          <a:xfrm>
            <a:off x="5264727" y="2690089"/>
            <a:ext cx="624331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rgbClr val="253A7E"/>
                </a:solidFill>
                <a:ea typeface="+mn-lt"/>
                <a:cs typeface="+mn-lt"/>
              </a:rPr>
              <a:t>MQTT para Monitoramento de Linhas de Produção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44DAD0-6EDC-6766-1D69-FD1DEAD4060D}"/>
              </a:ext>
            </a:extLst>
          </p:cNvPr>
          <p:cNvSpPr txBox="1"/>
          <p:nvPr/>
        </p:nvSpPr>
        <p:spPr>
          <a:xfrm>
            <a:off x="5062560" y="4186604"/>
            <a:ext cx="42487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solidFill>
                  <a:srgbClr val="253A7E"/>
                </a:solidFill>
                <a:cs typeface="Calibri"/>
              </a:rPr>
              <a:t>Projeto Integrado</a:t>
            </a:r>
          </a:p>
          <a:p>
            <a:r>
              <a:rPr lang="pt-BR" sz="2000" dirty="0">
                <a:solidFill>
                  <a:srgbClr val="253A7E"/>
                </a:solidFill>
                <a:cs typeface="Calibri"/>
              </a:rPr>
              <a:t>Diego Arruda</a:t>
            </a:r>
          </a:p>
        </p:txBody>
      </p:sp>
    </p:spTree>
    <p:extLst>
      <p:ext uri="{BB962C8B-B14F-4D97-AF65-F5344CB8AC3E}">
        <p14:creationId xmlns:p14="http://schemas.microsoft.com/office/powerpoint/2010/main" val="345480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41909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Introdução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585400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cs typeface="Calibri"/>
              </a:rPr>
              <a:t>Desenvolvimento de uma aplicação para monitoramento da matéria prima e dos equipamentos de uma linha de produção usando protocolo MQTT</a:t>
            </a:r>
            <a:endParaRPr lang="pt-BR"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ea typeface="Calibri"/>
                <a:cs typeface="Calibri"/>
              </a:rPr>
              <a:t>Controle da Temperatura da Máquina que processa a matéria prima</a:t>
            </a: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ea typeface="Calibri"/>
                <a:cs typeface="Calibri"/>
              </a:rPr>
              <a:t>Controle da Velocidade de processamento</a:t>
            </a:r>
          </a:p>
        </p:txBody>
      </p:sp>
      <p:pic>
        <p:nvPicPr>
          <p:cNvPr id="2" name="Imagem 1" descr="850+ Operário De Linha De Produção Ilustrações fotos de stock, imagens e  fotos royalty-free - iStock">
            <a:extLst>
              <a:ext uri="{FF2B5EF4-FFF2-40B4-BE49-F238E27FC236}">
                <a16:creationId xmlns:a16="http://schemas.microsoft.com/office/drawing/2014/main" id="{EE4A949E-21FD-A036-9A05-D3B87C1C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432" y="2231136"/>
            <a:ext cx="3765296" cy="29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36829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Tecnologias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896296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BR" sz="2400">
                <a:solidFill>
                  <a:srgbClr val="253A7E"/>
                </a:solidFill>
                <a:ea typeface="Calibri"/>
                <a:cs typeface="Calibri"/>
              </a:rPr>
              <a:t>MQTT - </a:t>
            </a:r>
            <a:r>
              <a:rPr lang="pt-BR" sz="2400">
                <a:solidFill>
                  <a:srgbClr val="253A7E"/>
                </a:solidFill>
                <a:ea typeface="+mn-lt"/>
                <a:cs typeface="+mn-lt"/>
              </a:rPr>
              <a:t> Protocolo de mensagens leve para sensores e pequenos dispositivos móveis. O esquema de troca de mensagens é fundamentado no modelo Publicador-Subscritor</a:t>
            </a:r>
            <a:endParaRPr lang="pt-BR" sz="24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t-BR" sz="2400">
                <a:solidFill>
                  <a:srgbClr val="253A7E"/>
                </a:solidFill>
                <a:ea typeface="Calibri"/>
                <a:cs typeface="Calibri"/>
              </a:rPr>
              <a:t>Python – Linguagem de programação</a:t>
            </a: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</p:txBody>
      </p:sp>
      <p:pic>
        <p:nvPicPr>
          <p:cNvPr id="2" name="Imagem 1" descr="MQTT Things and Channels - Bindings | openHAB">
            <a:extLst>
              <a:ext uri="{FF2B5EF4-FFF2-40B4-BE49-F238E27FC236}">
                <a16:creationId xmlns:a16="http://schemas.microsoft.com/office/drawing/2014/main" id="{3F000E63-63D8-B751-E1FB-4F1BBB5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40" y="3744758"/>
            <a:ext cx="3352799" cy="23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41909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Componentes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9785926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cs typeface="Calibri"/>
              </a:rPr>
              <a:t>Adição de volumes ao processo (Cliente)</a:t>
            </a: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cs typeface="Calibri"/>
              </a:rPr>
              <a:t>Monitoramento de temperatura usando um Sensor (Cliente)</a:t>
            </a:r>
            <a:endParaRPr lang="pt-BR" sz="2400">
              <a:cs typeface="Calibri" panose="020F0502020204030204"/>
            </a:endParaRP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ea typeface="Calibri" panose="020F0502020204030204"/>
                <a:cs typeface="Calibri"/>
              </a:rPr>
              <a:t>Servidor para processamento dos dados e tomada de decisões. O sistema pode reduzir a velocidade de processamento para redução de temperatura e  caso o sistema identifique um baixo volume de matéria prima a velocidade de produção pode ser aumentada</a:t>
            </a: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0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41909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Clientes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978592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cs typeface="Calibri"/>
              </a:rPr>
              <a:t>Adição de volumes ao processo envio a leitura de uma entrada de matéria prima para o processo de produção, podendo detectar diferente quantidades de entrada</a:t>
            </a:r>
            <a:endParaRPr lang="pt-BR"/>
          </a:p>
          <a:p>
            <a:pPr marL="457200" indent="-457200">
              <a:buFont typeface="Wingdings"/>
              <a:buChar char="§"/>
            </a:pPr>
            <a:endParaRPr lang="pt-BR" sz="2400">
              <a:solidFill>
                <a:srgbClr val="253A7E"/>
              </a:solidFill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cs typeface="Calibri"/>
              </a:rPr>
              <a:t>Monitoramento de temperatura usando um Sensor envia o dado de temperatura para o servidor, está temperatura varia conforme maior estoque dentro da máquina e conforme a velocidade de produção</a:t>
            </a:r>
          </a:p>
          <a:p>
            <a:pPr marL="457200" indent="-457200">
              <a:buFont typeface="Wingdings"/>
              <a:buChar char="§"/>
            </a:pPr>
            <a:endParaRPr lang="pt-BR" sz="2400">
              <a:solidFill>
                <a:srgbClr val="253A7E"/>
              </a:solidFill>
              <a:ea typeface="Calibri" panose="020F0502020204030204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30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41909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Servidor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978592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§"/>
            </a:pPr>
            <a:endParaRPr lang="pt-BR" sz="2400">
              <a:solidFill>
                <a:srgbClr val="253A7E"/>
              </a:solidFill>
              <a:cs typeface="Calibri"/>
            </a:endParaRPr>
          </a:p>
          <a:p>
            <a:pPr marL="457200" indent="-457200">
              <a:buFont typeface="Wingdings"/>
              <a:buChar char="§"/>
            </a:pPr>
            <a:r>
              <a:rPr lang="pt-BR" sz="2400">
                <a:solidFill>
                  <a:srgbClr val="253A7E"/>
                </a:solidFill>
                <a:ea typeface="Calibri" panose="020F0502020204030204"/>
                <a:cs typeface="Calibri"/>
              </a:rPr>
              <a:t>Servidor para processamento dos dados e tomada de decisões controla qual o estoque de matéria prima presente dentro da máquina a saída de material e a temperatura atual, automaticamente é definido a velocidade pare reduzir a temperatura, também e feito alertas e bloqueio da entrada de nova matéria prima se a temperatura já estiver alta, em casos extremos é feito o desligamento do sistema.</a:t>
            </a: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1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1500907"/>
            <a:ext cx="71881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Fluxograma - Clientes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89629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pt-BR" sz="24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2687C01-9BAA-3EA7-2B51-8428EED1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976" y="2348922"/>
            <a:ext cx="1854620" cy="39502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D9390E-5E2F-BD68-9039-8DEA716DE126}"/>
              </a:ext>
            </a:extLst>
          </p:cNvPr>
          <p:cNvSpPr txBox="1"/>
          <p:nvPr/>
        </p:nvSpPr>
        <p:spPr>
          <a:xfrm>
            <a:off x="1503680" y="3799840"/>
            <a:ext cx="1879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253A7E"/>
                </a:solidFill>
                <a:cs typeface="Calibri"/>
              </a:rPr>
              <a:t>Sensor de Temperatura: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A16C8A2-F747-DE13-1382-C1ACAC63B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880" y="2637444"/>
            <a:ext cx="2743200" cy="33915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A71E49B-B658-50E6-A762-4432B665B89F}"/>
              </a:ext>
            </a:extLst>
          </p:cNvPr>
          <p:cNvSpPr txBox="1"/>
          <p:nvPr/>
        </p:nvSpPr>
        <p:spPr>
          <a:xfrm>
            <a:off x="5415280" y="3799840"/>
            <a:ext cx="1879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solidFill>
                  <a:srgbClr val="253A7E"/>
                </a:solidFill>
                <a:cs typeface="Calibri"/>
              </a:rPr>
              <a:t>Adição de Material: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6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10" descr="Forma&#10;&#10;Descrição gerada automaticamente">
            <a:extLst>
              <a:ext uri="{FF2B5EF4-FFF2-40B4-BE49-F238E27FC236}">
                <a16:creationId xmlns:a16="http://schemas.microsoft.com/office/drawing/2014/main" id="{B1CC14E7-F2C5-29F2-34EA-7FC5B2F1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" y="189"/>
            <a:ext cx="12198015" cy="68576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D11B41-045E-0E4F-437B-B288D141A4CE}"/>
              </a:ext>
            </a:extLst>
          </p:cNvPr>
          <p:cNvSpPr txBox="1"/>
          <p:nvPr/>
        </p:nvSpPr>
        <p:spPr>
          <a:xfrm>
            <a:off x="1720272" y="444267"/>
            <a:ext cx="7188199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900" b="1">
                <a:solidFill>
                  <a:srgbClr val="253A7E"/>
                </a:solidFill>
                <a:cs typeface="Calibri"/>
              </a:rPr>
              <a:t>Fluxograma - Servidor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B9D794-268A-B7B4-A8DA-A9D5291458F2}"/>
              </a:ext>
            </a:extLst>
          </p:cNvPr>
          <p:cNvSpPr txBox="1"/>
          <p:nvPr/>
        </p:nvSpPr>
        <p:spPr>
          <a:xfrm>
            <a:off x="1720272" y="2153224"/>
            <a:ext cx="896296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pt-BR" sz="24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pt-BR" sz="2800">
              <a:solidFill>
                <a:srgbClr val="253A7E"/>
              </a:solidFill>
              <a:ea typeface="Calibri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141F60-E0A3-AE8D-8FB1-B4AE104E9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942" y="1181212"/>
            <a:ext cx="6767763" cy="51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34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2aca09-bb0b-4574-b94c-e1b4584b00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4197C3B8642B4E886E48EDCC98DC33" ma:contentTypeVersion="14" ma:contentTypeDescription="Crie um novo documento." ma:contentTypeScope="" ma:versionID="8b9980a3dcf26a834cc0d8ff702c0035">
  <xsd:schema xmlns:xsd="http://www.w3.org/2001/XMLSchema" xmlns:xs="http://www.w3.org/2001/XMLSchema" xmlns:p="http://schemas.microsoft.com/office/2006/metadata/properties" xmlns:ns3="5a2aca09-bb0b-4574-b94c-e1b4584b00af" xmlns:ns4="f31d9d9c-65b2-4d83-84cb-fb34dad6bb69" targetNamespace="http://schemas.microsoft.com/office/2006/metadata/properties" ma:root="true" ma:fieldsID="73d4b8137a09a15659afd62fe8dd857c" ns3:_="" ns4:_="">
    <xsd:import namespace="5a2aca09-bb0b-4574-b94c-e1b4584b00af"/>
    <xsd:import namespace="f31d9d9c-65b2-4d83-84cb-fb34dad6bb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aca09-bb0b-4574-b94c-e1b4584b00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d9d9c-65b2-4d83-84cb-fb34dad6bb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D15BF-35D6-48BE-BBBC-6990B1CFA1C7}">
  <ds:schemaRefs>
    <ds:schemaRef ds:uri="http://purl.org/dc/terms/"/>
    <ds:schemaRef ds:uri="http://purl.org/dc/elements/1.1/"/>
    <ds:schemaRef ds:uri="http://schemas.openxmlformats.org/package/2006/metadata/core-properties"/>
    <ds:schemaRef ds:uri="5a2aca09-bb0b-4574-b94c-e1b4584b00af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f31d9d9c-65b2-4d83-84cb-fb34dad6bb69"/>
  </ds:schemaRefs>
</ds:datastoreItem>
</file>

<file path=customXml/itemProps2.xml><?xml version="1.0" encoding="utf-8"?>
<ds:datastoreItem xmlns:ds="http://schemas.openxmlformats.org/officeDocument/2006/customXml" ds:itemID="{E7ECB0D8-C585-48EC-8F24-46CB992711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1CAB4-5A6F-412D-821A-2BEEDA1F7071}">
  <ds:schemaRefs>
    <ds:schemaRef ds:uri="5a2aca09-bb0b-4574-b94c-e1b4584b00af"/>
    <ds:schemaRef ds:uri="f31d9d9c-65b2-4d83-84cb-fb34dad6bb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Arruda Torales</dc:creator>
  <cp:lastModifiedBy>Diego Arruda Torales</cp:lastModifiedBy>
  <cp:revision>14</cp:revision>
  <dcterms:created xsi:type="dcterms:W3CDTF">2022-12-21T19:57:02Z</dcterms:created>
  <dcterms:modified xsi:type="dcterms:W3CDTF">2023-12-09T17:12:35Z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0x010100484197C3B8642B4E886E48EDCC98DC33</vt:lpwstr>
  </property>
</Properties>
</file>