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  <p:sldMasterId id="2147483747" r:id="rId2"/>
    <p:sldMasterId id="2147483825" r:id="rId3"/>
    <p:sldMasterId id="2147483908" r:id="rId4"/>
    <p:sldMasterId id="2147483998" r:id="rId5"/>
  </p:sldMasterIdLst>
  <p:notesMasterIdLst>
    <p:notesMasterId r:id="rId63"/>
  </p:notesMasterIdLst>
  <p:handoutMasterIdLst>
    <p:handoutMasterId r:id="rId64"/>
  </p:handoutMasterIdLst>
  <p:sldIdLst>
    <p:sldId id="256" r:id="rId6"/>
    <p:sldId id="257" r:id="rId7"/>
    <p:sldId id="386" r:id="rId8"/>
    <p:sldId id="316" r:id="rId9"/>
    <p:sldId id="343" r:id="rId10"/>
    <p:sldId id="344" r:id="rId11"/>
    <p:sldId id="345" r:id="rId12"/>
    <p:sldId id="383" r:id="rId13"/>
    <p:sldId id="384" r:id="rId14"/>
    <p:sldId id="385" r:id="rId15"/>
    <p:sldId id="347" r:id="rId16"/>
    <p:sldId id="346" r:id="rId17"/>
    <p:sldId id="348" r:id="rId18"/>
    <p:sldId id="349" r:id="rId19"/>
    <p:sldId id="350" r:id="rId20"/>
    <p:sldId id="351" r:id="rId21"/>
    <p:sldId id="352" r:id="rId22"/>
    <p:sldId id="353" r:id="rId23"/>
    <p:sldId id="354" r:id="rId24"/>
    <p:sldId id="355" r:id="rId25"/>
    <p:sldId id="356" r:id="rId26"/>
    <p:sldId id="357" r:id="rId27"/>
    <p:sldId id="358" r:id="rId28"/>
    <p:sldId id="408" r:id="rId29"/>
    <p:sldId id="359" r:id="rId30"/>
    <p:sldId id="388" r:id="rId31"/>
    <p:sldId id="387" r:id="rId32"/>
    <p:sldId id="410" r:id="rId33"/>
    <p:sldId id="409" r:id="rId34"/>
    <p:sldId id="411" r:id="rId35"/>
    <p:sldId id="389" r:id="rId36"/>
    <p:sldId id="390" r:id="rId37"/>
    <p:sldId id="360" r:id="rId38"/>
    <p:sldId id="361" r:id="rId39"/>
    <p:sldId id="362" r:id="rId40"/>
    <p:sldId id="363" r:id="rId41"/>
    <p:sldId id="364" r:id="rId42"/>
    <p:sldId id="366" r:id="rId43"/>
    <p:sldId id="365" r:id="rId44"/>
    <p:sldId id="367" r:id="rId45"/>
    <p:sldId id="391" r:id="rId46"/>
    <p:sldId id="392" r:id="rId47"/>
    <p:sldId id="393" r:id="rId48"/>
    <p:sldId id="394" r:id="rId49"/>
    <p:sldId id="395" r:id="rId50"/>
    <p:sldId id="396" r:id="rId51"/>
    <p:sldId id="397" r:id="rId52"/>
    <p:sldId id="407" r:id="rId53"/>
    <p:sldId id="398" r:id="rId54"/>
    <p:sldId id="399" r:id="rId55"/>
    <p:sldId id="400" r:id="rId56"/>
    <p:sldId id="402" r:id="rId57"/>
    <p:sldId id="401" r:id="rId58"/>
    <p:sldId id="403" r:id="rId59"/>
    <p:sldId id="404" r:id="rId60"/>
    <p:sldId id="405" r:id="rId61"/>
    <p:sldId id="406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57" autoAdjust="0"/>
    <p:restoredTop sz="61750" autoAdjust="0"/>
  </p:normalViewPr>
  <p:slideViewPr>
    <p:cSldViewPr>
      <p:cViewPr varScale="1">
        <p:scale>
          <a:sx n="86" d="100"/>
          <a:sy n="86" d="100"/>
        </p:scale>
        <p:origin x="159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4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theme" Target="theme/theme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uFillTx/>
              </a:defRPr>
            </a:lvl1pPr>
          </a:lstStyle>
          <a:p>
            <a:r>
              <a:rPr lang="en-US">
                <a:uFillTx/>
              </a:rPr>
              <a:t>dfsdfsdfsdfsdfsdfsdfsdfsd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uFillTx/>
              </a:defRPr>
            </a:lvl1pPr>
          </a:lstStyle>
          <a:p>
            <a:fld id="{50EA7098-5826-432D-8165-4A29D0C77238}" type="datetimeFigureOut">
              <a:rPr lang="en-US" smtClean="0">
                <a:uFillTx/>
              </a:rPr>
              <a:pPr/>
              <a:t>2/3/2020</a:t>
            </a:fld>
            <a:endParaRPr lang="en-US">
              <a:uFillTx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uFillTx/>
              </a:defRPr>
            </a:lvl1pPr>
          </a:lstStyle>
          <a:p>
            <a:fld id="{CF24CDE0-9BCB-435A-97C5-48A320E384BB}" type="slidenum">
              <a:rPr lang="en-US" smtClean="0">
                <a:uFillTx/>
              </a:rPr>
              <a:pPr/>
              <a:t>‹Nº›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0222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uFillTx/>
              </a:defRPr>
            </a:lvl1pPr>
          </a:lstStyle>
          <a:p>
            <a:r>
              <a:rPr lang="es-CO">
                <a:uFillTx/>
              </a:rPr>
              <a:t>dfsdfsdfsdfsdfsdfsdfsdfsd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uFillTx/>
              </a:defRPr>
            </a:lvl1pPr>
          </a:lstStyle>
          <a:p>
            <a:fld id="{BDB33878-32DA-4504-8A78-F7936C446367}" type="datetimeFigureOut">
              <a:rPr lang="es-CO" smtClean="0">
                <a:uFillTx/>
              </a:rPr>
              <a:pPr/>
              <a:t>3/02/2020</a:t>
            </a:fld>
            <a:endParaRPr lang="es-CO">
              <a:uFillTx/>
            </a:endParaRPr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40" tIns="45720" rIns="91440" bIns="45720" rtlCol="0" anchor="ctr"/>
          <a:lstStyle/>
          <a:p>
            <a:endParaRPr lang="es-CO">
              <a:uFillTx/>
            </a:endParaRPr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>
                <a:uFillTx/>
              </a:rPr>
              <a:t>Haga clic para modificar el estilo de texto del patrón</a:t>
            </a:r>
          </a:p>
          <a:p>
            <a:pPr lvl="1"/>
            <a:r>
              <a:rPr lang="es-ES">
                <a:uFillTx/>
              </a:rPr>
              <a:t>Segundo nivel</a:t>
            </a:r>
          </a:p>
          <a:p>
            <a:pPr lvl="2"/>
            <a:r>
              <a:rPr lang="es-ES">
                <a:uFillTx/>
              </a:rPr>
              <a:t>Tercer nivel</a:t>
            </a:r>
          </a:p>
          <a:p>
            <a:pPr lvl="3"/>
            <a:r>
              <a:rPr lang="es-ES">
                <a:uFillTx/>
              </a:rPr>
              <a:t>Cuarto nivel</a:t>
            </a:r>
          </a:p>
          <a:p>
            <a:pPr lvl="4"/>
            <a:r>
              <a:rPr lang="es-ES">
                <a:uFillTx/>
              </a:rPr>
              <a:t>Quinto nivel</a:t>
            </a:r>
            <a:endParaRPr lang="es-CO">
              <a:uFillTx/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uFillTx/>
              </a:defRPr>
            </a:lvl1pPr>
          </a:lstStyle>
          <a:p>
            <a:endParaRPr lang="es-CO">
              <a:uFillTx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uFillTx/>
              </a:defRPr>
            </a:lvl1pPr>
          </a:lstStyle>
          <a:p>
            <a:fld id="{6E6C75DF-983E-4227-9092-C49E10608434}" type="slidenum">
              <a:rPr lang="es-CO" smtClean="0">
                <a:uFillTx/>
              </a:rPr>
              <a:pPr/>
              <a:t>‹Nº›</a:t>
            </a:fld>
            <a:endParaRPr lang="es-CO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69402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>
              <a:uFillTx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75DF-983E-4227-9092-C49E10608434}" type="slidenum">
              <a:rPr lang="es-CO" smtClean="0">
                <a:uFillTx/>
              </a:rPr>
              <a:pPr/>
              <a:t>1</a:t>
            </a:fld>
            <a:endParaRPr lang="es-CO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53021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75DF-983E-4227-9092-C49E10608434}" type="slidenum">
              <a:rPr lang="es-CO" smtClean="0">
                <a:uFillTx/>
              </a:rPr>
              <a:pPr/>
              <a:t>10</a:t>
            </a:fld>
            <a:endParaRPr lang="es-CO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576068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75DF-983E-4227-9092-C49E10608434}" type="slidenum">
              <a:rPr lang="es-CO" smtClean="0">
                <a:uFillTx/>
              </a:rPr>
              <a:pPr/>
              <a:t>11</a:t>
            </a:fld>
            <a:endParaRPr lang="es-CO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030839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75DF-983E-4227-9092-C49E10608434}" type="slidenum">
              <a:rPr lang="es-CO" smtClean="0">
                <a:uFillTx/>
              </a:rPr>
              <a:pPr/>
              <a:t>12</a:t>
            </a:fld>
            <a:endParaRPr lang="es-CO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763989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75DF-983E-4227-9092-C49E10608434}" type="slidenum">
              <a:rPr lang="es-CO" smtClean="0">
                <a:uFillTx/>
              </a:rPr>
              <a:pPr/>
              <a:t>13</a:t>
            </a:fld>
            <a:endParaRPr lang="es-CO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625270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75DF-983E-4227-9092-C49E10608434}" type="slidenum">
              <a:rPr lang="es-CO" smtClean="0">
                <a:uFillTx/>
              </a:rPr>
              <a:pPr/>
              <a:t>14</a:t>
            </a:fld>
            <a:endParaRPr lang="es-CO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197826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75DF-983E-4227-9092-C49E10608434}" type="slidenum">
              <a:rPr lang="es-CO" smtClean="0">
                <a:uFillTx/>
              </a:rPr>
              <a:pPr/>
              <a:t>15</a:t>
            </a:fld>
            <a:endParaRPr lang="es-CO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958094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75DF-983E-4227-9092-C49E10608434}" type="slidenum">
              <a:rPr lang="es-CO" smtClean="0">
                <a:uFillTx/>
              </a:rPr>
              <a:pPr/>
              <a:t>16</a:t>
            </a:fld>
            <a:endParaRPr lang="es-CO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545555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75DF-983E-4227-9092-C49E10608434}" type="slidenum">
              <a:rPr lang="es-CO" smtClean="0">
                <a:uFillTx/>
              </a:rPr>
              <a:pPr/>
              <a:t>17</a:t>
            </a:fld>
            <a:endParaRPr lang="es-CO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03281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75DF-983E-4227-9092-C49E10608434}" type="slidenum">
              <a:rPr lang="es-CO" smtClean="0">
                <a:uFillTx/>
              </a:rPr>
              <a:pPr/>
              <a:t>18</a:t>
            </a:fld>
            <a:endParaRPr lang="es-CO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410568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75DF-983E-4227-9092-C49E10608434}" type="slidenum">
              <a:rPr lang="es-CO" smtClean="0">
                <a:uFillTx/>
              </a:rPr>
              <a:pPr/>
              <a:t>19</a:t>
            </a:fld>
            <a:endParaRPr lang="es-CO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97029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>
              <a:uFillTx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75DF-983E-4227-9092-C49E10608434}" type="slidenum">
              <a:rPr lang="es-CO" smtClean="0">
                <a:uFillTx/>
              </a:rPr>
              <a:pPr/>
              <a:t>2</a:t>
            </a:fld>
            <a:endParaRPr lang="es-CO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69740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75DF-983E-4227-9092-C49E10608434}" type="slidenum">
              <a:rPr lang="es-CO" smtClean="0">
                <a:uFillTx/>
              </a:rPr>
              <a:pPr/>
              <a:t>20</a:t>
            </a:fld>
            <a:endParaRPr lang="es-CO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527810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75DF-983E-4227-9092-C49E10608434}" type="slidenum">
              <a:rPr lang="es-CO" smtClean="0">
                <a:uFillTx/>
              </a:rPr>
              <a:pPr/>
              <a:t>21</a:t>
            </a:fld>
            <a:endParaRPr lang="es-CO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382636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75DF-983E-4227-9092-C49E10608434}" type="slidenum">
              <a:rPr lang="es-CO" smtClean="0">
                <a:uFillTx/>
              </a:rPr>
              <a:pPr/>
              <a:t>22</a:t>
            </a:fld>
            <a:endParaRPr lang="es-CO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620115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75DF-983E-4227-9092-C49E10608434}" type="slidenum">
              <a:rPr lang="es-CO" smtClean="0">
                <a:uFillTx/>
              </a:rPr>
              <a:pPr/>
              <a:t>23</a:t>
            </a:fld>
            <a:endParaRPr lang="es-CO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183877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75DF-983E-4227-9092-C49E10608434}" type="slidenum">
              <a:rPr lang="es-CO" smtClean="0">
                <a:uFillTx/>
              </a:rPr>
              <a:pPr/>
              <a:t>24</a:t>
            </a:fld>
            <a:endParaRPr lang="es-CO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187170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75DF-983E-4227-9092-C49E10608434}" type="slidenum">
              <a:rPr lang="es-CO" smtClean="0">
                <a:uFillTx/>
              </a:rPr>
              <a:pPr/>
              <a:t>25</a:t>
            </a:fld>
            <a:endParaRPr lang="es-CO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343978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75DF-983E-4227-9092-C49E10608434}" type="slidenum">
              <a:rPr lang="es-CO" smtClean="0">
                <a:uFillTx/>
              </a:rPr>
              <a:pPr/>
              <a:t>26</a:t>
            </a:fld>
            <a:endParaRPr lang="es-CO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102063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75DF-983E-4227-9092-C49E10608434}" type="slidenum">
              <a:rPr lang="es-CO" smtClean="0">
                <a:uFillTx/>
              </a:rPr>
              <a:pPr/>
              <a:t>27</a:t>
            </a:fld>
            <a:endParaRPr lang="es-CO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539684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75DF-983E-4227-9092-C49E10608434}" type="slidenum">
              <a:rPr lang="es-CO" smtClean="0">
                <a:uFillTx/>
              </a:rPr>
              <a:pPr/>
              <a:t>28</a:t>
            </a:fld>
            <a:endParaRPr lang="es-CO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760632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75DF-983E-4227-9092-C49E10608434}" type="slidenum">
              <a:rPr lang="es-CO" smtClean="0">
                <a:uFillTx/>
              </a:rPr>
              <a:pPr/>
              <a:t>29</a:t>
            </a:fld>
            <a:endParaRPr lang="es-CO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4556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75DF-983E-4227-9092-C49E10608434}" type="slidenum">
              <a:rPr lang="es-CO" smtClean="0">
                <a:uFillTx/>
              </a:rPr>
              <a:pPr/>
              <a:t>3</a:t>
            </a:fld>
            <a:endParaRPr lang="es-CO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153245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75DF-983E-4227-9092-C49E10608434}" type="slidenum">
              <a:rPr lang="es-CO" smtClean="0">
                <a:uFillTx/>
              </a:rPr>
              <a:pPr/>
              <a:t>30</a:t>
            </a:fld>
            <a:endParaRPr lang="es-CO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867233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75DF-983E-4227-9092-C49E10608434}" type="slidenum">
              <a:rPr lang="es-CO" smtClean="0">
                <a:uFillTx/>
              </a:rPr>
              <a:pPr/>
              <a:t>31</a:t>
            </a:fld>
            <a:endParaRPr lang="es-CO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029292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75DF-983E-4227-9092-C49E10608434}" type="slidenum">
              <a:rPr lang="es-CO" smtClean="0">
                <a:uFillTx/>
              </a:rPr>
              <a:pPr/>
              <a:t>32</a:t>
            </a:fld>
            <a:endParaRPr lang="es-CO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549134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75DF-983E-4227-9092-C49E10608434}" type="slidenum">
              <a:rPr lang="es-CO" smtClean="0">
                <a:uFillTx/>
              </a:rPr>
              <a:pPr/>
              <a:t>33</a:t>
            </a:fld>
            <a:endParaRPr lang="es-CO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913882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75DF-983E-4227-9092-C49E10608434}" type="slidenum">
              <a:rPr lang="es-CO" smtClean="0">
                <a:uFillTx/>
              </a:rPr>
              <a:pPr/>
              <a:t>34</a:t>
            </a:fld>
            <a:endParaRPr lang="es-CO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824445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75DF-983E-4227-9092-C49E10608434}" type="slidenum">
              <a:rPr lang="es-CO" smtClean="0">
                <a:uFillTx/>
              </a:rPr>
              <a:pPr/>
              <a:t>35</a:t>
            </a:fld>
            <a:endParaRPr lang="es-CO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028602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75DF-983E-4227-9092-C49E10608434}" type="slidenum">
              <a:rPr lang="es-CO" smtClean="0">
                <a:uFillTx/>
              </a:rPr>
              <a:pPr/>
              <a:t>36</a:t>
            </a:fld>
            <a:endParaRPr lang="es-CO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457136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75DF-983E-4227-9092-C49E10608434}" type="slidenum">
              <a:rPr lang="es-CO" smtClean="0">
                <a:uFillTx/>
              </a:rPr>
              <a:pPr/>
              <a:t>37</a:t>
            </a:fld>
            <a:endParaRPr lang="es-CO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780617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75DF-983E-4227-9092-C49E10608434}" type="slidenum">
              <a:rPr lang="es-CO" smtClean="0">
                <a:uFillTx/>
              </a:rPr>
              <a:pPr/>
              <a:t>38</a:t>
            </a:fld>
            <a:endParaRPr lang="es-CO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993347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75DF-983E-4227-9092-C49E10608434}" type="slidenum">
              <a:rPr lang="es-CO" smtClean="0">
                <a:uFillTx/>
              </a:rPr>
              <a:pPr/>
              <a:t>39</a:t>
            </a:fld>
            <a:endParaRPr lang="es-CO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15144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75DF-983E-4227-9092-C49E10608434}" type="slidenum">
              <a:rPr lang="es-CO" smtClean="0">
                <a:uFillTx/>
              </a:rPr>
              <a:pPr/>
              <a:t>4</a:t>
            </a:fld>
            <a:endParaRPr lang="es-CO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7416790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75DF-983E-4227-9092-C49E10608434}" type="slidenum">
              <a:rPr lang="es-CO" smtClean="0">
                <a:uFillTx/>
              </a:rPr>
              <a:pPr/>
              <a:t>40</a:t>
            </a:fld>
            <a:endParaRPr lang="es-CO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6283159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75DF-983E-4227-9092-C49E10608434}" type="slidenum">
              <a:rPr lang="es-CO" smtClean="0">
                <a:uFillTx/>
              </a:rPr>
              <a:pPr/>
              <a:t>41</a:t>
            </a:fld>
            <a:endParaRPr lang="es-CO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81205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75DF-983E-4227-9092-C49E10608434}" type="slidenum">
              <a:rPr lang="es-CO" smtClean="0">
                <a:uFillTx/>
              </a:rPr>
              <a:pPr/>
              <a:t>42</a:t>
            </a:fld>
            <a:endParaRPr lang="es-CO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3550839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75DF-983E-4227-9092-C49E10608434}" type="slidenum">
              <a:rPr lang="es-CO" smtClean="0">
                <a:uFillTx/>
              </a:rPr>
              <a:pPr/>
              <a:t>43</a:t>
            </a:fld>
            <a:endParaRPr lang="es-CO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9548023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75DF-983E-4227-9092-C49E10608434}" type="slidenum">
              <a:rPr lang="es-CO" smtClean="0">
                <a:uFillTx/>
              </a:rPr>
              <a:pPr/>
              <a:t>44</a:t>
            </a:fld>
            <a:endParaRPr lang="es-CO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6189942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75DF-983E-4227-9092-C49E10608434}" type="slidenum">
              <a:rPr lang="es-CO" smtClean="0">
                <a:uFillTx/>
              </a:rPr>
              <a:pPr/>
              <a:t>45</a:t>
            </a:fld>
            <a:endParaRPr lang="es-CO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2717926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75DF-983E-4227-9092-C49E10608434}" type="slidenum">
              <a:rPr lang="es-CO" smtClean="0">
                <a:uFillTx/>
              </a:rPr>
              <a:pPr/>
              <a:t>46</a:t>
            </a:fld>
            <a:endParaRPr lang="es-CO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95998758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75DF-983E-4227-9092-C49E10608434}" type="slidenum">
              <a:rPr lang="es-CO" smtClean="0">
                <a:uFillTx/>
              </a:rPr>
              <a:pPr/>
              <a:t>47</a:t>
            </a:fld>
            <a:endParaRPr lang="es-CO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2352798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75DF-983E-4227-9092-C49E10608434}" type="slidenum">
              <a:rPr lang="es-CO" smtClean="0">
                <a:uFillTx/>
              </a:rPr>
              <a:pPr/>
              <a:t>48</a:t>
            </a:fld>
            <a:endParaRPr lang="es-CO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4836622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sz="1000" b="0" i="0" kern="1200" dirty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 t=0:pi/30:2*pi; </a:t>
            </a:r>
            <a:br>
              <a:rPr lang="es-CO" sz="1000" dirty="0"/>
            </a:br>
            <a:r>
              <a:rPr lang="es-CO" sz="1000" b="0" i="0" kern="1200" dirty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» x=cos(t);y=sin(t); </a:t>
            </a:r>
            <a:br>
              <a:rPr lang="es-CO" sz="1000" dirty="0"/>
            </a:br>
            <a:r>
              <a:rPr lang="es-CO" sz="1000" b="0" i="0" kern="1200" dirty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» </a:t>
            </a:r>
            <a:r>
              <a:rPr lang="es-CO" sz="1000" b="0" i="0" kern="1200" dirty="0" err="1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plot</a:t>
            </a:r>
            <a:r>
              <a:rPr lang="es-CO" sz="1000" b="0" i="0" kern="1200" dirty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(</a:t>
            </a:r>
            <a:r>
              <a:rPr lang="es-CO" sz="1000" b="0" i="0" kern="1200" dirty="0" err="1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x,y</a:t>
            </a:r>
            <a:r>
              <a:rPr lang="es-CO" sz="1000" b="0" i="0" kern="1200" dirty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);axis '</a:t>
            </a:r>
            <a:r>
              <a:rPr lang="es-CO" sz="1000" b="0" i="0" kern="1200" dirty="0" err="1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square</a:t>
            </a:r>
            <a:r>
              <a:rPr lang="es-CO" sz="1000" b="0" i="0" kern="1200" dirty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’</a:t>
            </a:r>
          </a:p>
          <a:p>
            <a:endParaRPr lang="es-CO" sz="1000" b="0" i="0" kern="1200" dirty="0"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r>
              <a:rPr lang="es-CO" sz="1000" b="0" i="0" kern="1200" dirty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x = -5:0.1:5;</a:t>
            </a:r>
          </a:p>
          <a:p>
            <a:r>
              <a:rPr lang="es-CO" sz="1000" b="0" i="0" kern="1200" dirty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y = </a:t>
            </a:r>
            <a:r>
              <a:rPr lang="es-CO" sz="1000" b="0" i="0" kern="1200" dirty="0" err="1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sqrt</a:t>
            </a:r>
            <a:r>
              <a:rPr lang="es-CO" sz="1000" b="0" i="0" kern="1200" dirty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 (25-x. ^ 2);</a:t>
            </a:r>
          </a:p>
          <a:p>
            <a:r>
              <a:rPr lang="es-ES" sz="1000" b="0" i="0" kern="1200" dirty="0" err="1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plot</a:t>
            </a:r>
            <a:r>
              <a:rPr lang="es-ES" sz="1000" b="0" i="0" kern="1200" dirty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 (x, y, x,-y)</a:t>
            </a:r>
            <a:endParaRPr lang="es-CO" sz="1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75DF-983E-4227-9092-C49E10608434}" type="slidenum">
              <a:rPr lang="es-CO" smtClean="0">
                <a:uFillTx/>
              </a:rPr>
              <a:pPr/>
              <a:t>49</a:t>
            </a:fld>
            <a:endParaRPr lang="es-CO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93861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75DF-983E-4227-9092-C49E10608434}" type="slidenum">
              <a:rPr lang="es-CO" smtClean="0">
                <a:uFillTx/>
              </a:rPr>
              <a:pPr/>
              <a:t>5</a:t>
            </a:fld>
            <a:endParaRPr lang="es-CO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6876478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75DF-983E-4227-9092-C49E10608434}" type="slidenum">
              <a:rPr lang="es-CO" smtClean="0">
                <a:uFillTx/>
              </a:rPr>
              <a:pPr/>
              <a:t>50</a:t>
            </a:fld>
            <a:endParaRPr lang="es-CO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82609364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75DF-983E-4227-9092-C49E10608434}" type="slidenum">
              <a:rPr lang="es-CO" smtClean="0">
                <a:uFillTx/>
              </a:rPr>
              <a:pPr/>
              <a:t>51</a:t>
            </a:fld>
            <a:endParaRPr lang="es-CO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4408691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75DF-983E-4227-9092-C49E10608434}" type="slidenum">
              <a:rPr lang="es-CO" smtClean="0">
                <a:uFillTx/>
              </a:rPr>
              <a:pPr/>
              <a:t>52</a:t>
            </a:fld>
            <a:endParaRPr lang="es-CO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9294226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75DF-983E-4227-9092-C49E10608434}" type="slidenum">
              <a:rPr lang="es-CO" smtClean="0">
                <a:uFillTx/>
              </a:rPr>
              <a:pPr/>
              <a:t>53</a:t>
            </a:fld>
            <a:endParaRPr lang="es-CO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2328249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75DF-983E-4227-9092-C49E10608434}" type="slidenum">
              <a:rPr lang="es-CO" smtClean="0">
                <a:uFillTx/>
              </a:rPr>
              <a:pPr/>
              <a:t>54</a:t>
            </a:fld>
            <a:endParaRPr lang="es-CO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8381132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75DF-983E-4227-9092-C49E10608434}" type="slidenum">
              <a:rPr lang="es-CO" smtClean="0">
                <a:uFillTx/>
              </a:rPr>
              <a:pPr/>
              <a:t>55</a:t>
            </a:fld>
            <a:endParaRPr lang="es-CO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2228790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75DF-983E-4227-9092-C49E10608434}" type="slidenum">
              <a:rPr lang="es-CO" smtClean="0">
                <a:uFillTx/>
              </a:rPr>
              <a:pPr/>
              <a:t>56</a:t>
            </a:fld>
            <a:endParaRPr lang="es-CO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3165947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75DF-983E-4227-9092-C49E10608434}" type="slidenum">
              <a:rPr lang="es-CO" smtClean="0">
                <a:uFillTx/>
              </a:rPr>
              <a:pPr/>
              <a:t>57</a:t>
            </a:fld>
            <a:endParaRPr lang="es-CO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962423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75DF-983E-4227-9092-C49E10608434}" type="slidenum">
              <a:rPr lang="es-CO" smtClean="0">
                <a:uFillTx/>
              </a:rPr>
              <a:pPr/>
              <a:t>6</a:t>
            </a:fld>
            <a:endParaRPr lang="es-CO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62043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75DF-983E-4227-9092-C49E10608434}" type="slidenum">
              <a:rPr lang="es-CO" smtClean="0">
                <a:uFillTx/>
              </a:rPr>
              <a:pPr/>
              <a:t>7</a:t>
            </a:fld>
            <a:endParaRPr lang="es-CO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09741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75DF-983E-4227-9092-C49E10608434}" type="slidenum">
              <a:rPr lang="es-CO" smtClean="0">
                <a:uFillTx/>
              </a:rPr>
              <a:pPr/>
              <a:t>8</a:t>
            </a:fld>
            <a:endParaRPr lang="es-CO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67764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75DF-983E-4227-9092-C49E10608434}" type="slidenum">
              <a:rPr lang="es-CO" smtClean="0">
                <a:uFillTx/>
              </a:rPr>
              <a:pPr/>
              <a:t>9</a:t>
            </a:fld>
            <a:endParaRPr lang="es-CO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36912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00104-2B45-47F6-91FD-C3CCA77AC56B}" type="datetime1">
              <a:rPr lang="es-CO" smtClean="0">
                <a:uFillTx/>
              </a:rPr>
              <a:t>3/02/2020</a:t>
            </a:fld>
            <a:endParaRPr lang="es-CO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>
                <a:uFillTx/>
              </a:rPr>
              <a:t>Juan David Herrera - Reinel Tabares Soto SCRUM</a:t>
            </a:r>
            <a:endParaRPr lang="es-CO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A4CF4CE4-94A3-4D8F-AE52-0A849C42568A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91010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EB06-A083-4BA0-AD5C-F4C6156B7166}" type="datetime1">
              <a:rPr lang="es-CO" smtClean="0">
                <a:uFillTx/>
              </a:rPr>
              <a:t>3/02/2020</a:t>
            </a:fld>
            <a:endParaRPr lang="es-CO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>
                <a:uFillTx/>
              </a:rPr>
              <a:t>Juan David Herrera - Reinel Tabares Soto SCRUM</a:t>
            </a:r>
            <a:endParaRPr lang="es-CO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4CE4-94A3-4D8F-AE52-0A849C42568A}" type="slidenum">
              <a:rPr lang="es-CO" smtClean="0">
                <a:uFillTx/>
              </a:rPr>
              <a:pPr/>
              <a:t>‹Nº›</a:t>
            </a:fld>
            <a:endParaRPr lang="es-CO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822083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CE3A-34F3-4647-BB67-2B7A4228A270}" type="datetime1">
              <a:rPr lang="es-CO" smtClean="0">
                <a:uFillTx/>
              </a:rPr>
              <a:t>3/02/2020</a:t>
            </a:fld>
            <a:endParaRPr lang="es-CO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>
                <a:uFillTx/>
              </a:rPr>
              <a:t>Juan David Herrera - Reinel Tabares Soto SCRUM</a:t>
            </a:r>
            <a:endParaRPr lang="es-CO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4CE4-94A3-4D8F-AE52-0A849C42568A}" type="slidenum">
              <a:rPr lang="es-CO" smtClean="0">
                <a:uFillTx/>
              </a:rPr>
              <a:pPr/>
              <a:t>‹Nº›</a:t>
            </a:fld>
            <a:endParaRPr lang="es-CO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5623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00104-2B45-47F6-91FD-C3CCA77AC56B}" type="datetime1">
              <a:rPr lang="es-CO" smtClean="0">
                <a:uFillTx/>
              </a:rPr>
              <a:t>3/02/2020</a:t>
            </a:fld>
            <a:endParaRPr lang="es-CO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>
                <a:uFillTx/>
              </a:rPr>
              <a:t>Juan David Herrera - Reinel Tabares Soto SCRUM</a:t>
            </a:r>
            <a:endParaRPr lang="es-CO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4CE4-94A3-4D8F-AE52-0A849C42568A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94367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9D4DA-5C55-4808-B814-C6506D9DFB54}" type="datetime1">
              <a:rPr lang="es-CO" smtClean="0">
                <a:uFillTx/>
              </a:rPr>
              <a:t>3/02/2020</a:t>
            </a:fld>
            <a:endParaRPr lang="es-CO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>
                <a:uFillTx/>
              </a:rPr>
              <a:t>Juan David Herrera - Reinel Tabares Soto SCRUM</a:t>
            </a:r>
            <a:endParaRPr lang="es-CO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4CE4-94A3-4D8F-AE52-0A849C42568A}" type="slidenum">
              <a:rPr lang="es-CO" smtClean="0">
                <a:uFillTx/>
              </a:rPr>
              <a:pPr/>
              <a:t>‹Nº›</a:t>
            </a:fld>
            <a:endParaRPr lang="es-CO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01202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A3EA-4BA7-4651-AA79-E76467DCF102}" type="datetime1">
              <a:rPr lang="es-CO" smtClean="0">
                <a:uFillTx/>
              </a:rPr>
              <a:t>3/02/2020</a:t>
            </a:fld>
            <a:endParaRPr lang="es-CO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>
                <a:uFillTx/>
              </a:rPr>
              <a:t>Juan David Herrera - Reinel Tabares Soto SCRUM</a:t>
            </a:r>
            <a:endParaRPr lang="es-CO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4CE4-94A3-4D8F-AE52-0A849C42568A}" type="slidenum">
              <a:rPr lang="es-CO" smtClean="0">
                <a:uFillTx/>
              </a:rPr>
              <a:pPr/>
              <a:t>‹Nº›</a:t>
            </a:fld>
            <a:endParaRPr lang="es-CO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1110568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DF3C6-AAA2-453A-AA10-8219AD45B3E6}" type="datetime1">
              <a:rPr lang="es-CO" smtClean="0">
                <a:uFillTx/>
              </a:rPr>
              <a:t>3/02/2020</a:t>
            </a:fld>
            <a:endParaRPr lang="es-CO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>
                <a:uFillTx/>
              </a:rPr>
              <a:t>Juan David Herrera - Reinel Tabares Soto SCRUM</a:t>
            </a:r>
            <a:endParaRPr lang="es-CO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4CE4-94A3-4D8F-AE52-0A849C42568A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29604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236DA-E9E3-4B8C-8C37-790E10068BF9}" type="datetime1">
              <a:rPr lang="es-CO" smtClean="0">
                <a:uFillTx/>
              </a:rPr>
              <a:t>3/02/2020</a:t>
            </a:fld>
            <a:endParaRPr lang="es-CO">
              <a:uFillTx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>
                <a:uFillTx/>
              </a:rPr>
              <a:t>Juan David Herrera - Reinel Tabares Soto SCRUM</a:t>
            </a:r>
            <a:endParaRPr lang="es-CO">
              <a:uFillTx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4CE4-94A3-4D8F-AE52-0A849C42568A}" type="slidenum">
              <a:rPr lang="es-CO" smtClean="0">
                <a:uFillTx/>
              </a:rPr>
              <a:pPr/>
              <a:t>‹Nº›</a:t>
            </a:fld>
            <a:endParaRPr lang="es-CO">
              <a:uFillTx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2223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E18F9-BAFD-4448-A56A-5591BF4A78B3}" type="datetime1">
              <a:rPr lang="es-CO" smtClean="0">
                <a:uFillTx/>
              </a:rPr>
              <a:t>3/02/2020</a:t>
            </a:fld>
            <a:endParaRPr lang="es-CO">
              <a:uFillTx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>
                <a:uFillTx/>
              </a:rPr>
              <a:t>Juan David Herrera - Reinel Tabares Soto SCRUM</a:t>
            </a:r>
            <a:endParaRPr lang="es-CO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4CE4-94A3-4D8F-AE52-0A849C42568A}" type="slidenum">
              <a:rPr lang="es-CO" smtClean="0">
                <a:uFillTx/>
              </a:rPr>
              <a:pPr/>
              <a:t>‹Nº›</a:t>
            </a:fld>
            <a:endParaRPr lang="es-CO">
              <a:uFillTx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616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B8E6-A1F7-4B2E-B962-CA670D2FA117}" type="datetime1">
              <a:rPr lang="es-CO" smtClean="0">
                <a:uFillTx/>
              </a:rPr>
              <a:t>3/02/2020</a:t>
            </a:fld>
            <a:endParaRPr lang="es-CO">
              <a:uFillTx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>
                <a:uFillTx/>
              </a:rPr>
              <a:t>Juan David Herrera - Reinel Tabares Soto SCRUM</a:t>
            </a:r>
            <a:endParaRPr lang="es-CO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4CE4-94A3-4D8F-AE52-0A849C42568A}" type="slidenum">
              <a:rPr lang="es-CO" smtClean="0">
                <a:uFillTx/>
              </a:rPr>
              <a:pPr/>
              <a:t>‹Nº›</a:t>
            </a:fld>
            <a:endParaRPr lang="es-CO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025914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4A74-1025-4A88-B45E-4E09B1CF4D6D}" type="datetime1">
              <a:rPr lang="es-CO" smtClean="0">
                <a:uFillTx/>
              </a:rPr>
              <a:t>3/02/2020</a:t>
            </a:fld>
            <a:endParaRPr lang="es-CO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>
                <a:uFillTx/>
              </a:rPr>
              <a:t>Juan David Herrera - Reinel Tabares Soto SCRUM</a:t>
            </a:r>
            <a:endParaRPr lang="es-CO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4CE4-94A3-4D8F-AE52-0A849C42568A}" type="slidenum">
              <a:rPr lang="es-CO" smtClean="0">
                <a:uFillTx/>
              </a:rPr>
              <a:pPr/>
              <a:t>‹Nº›</a:t>
            </a:fld>
            <a:endParaRPr lang="es-CO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15119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9D4DA-5C55-4808-B814-C6506D9DFB54}" type="datetime1">
              <a:rPr lang="es-CO" smtClean="0">
                <a:uFillTx/>
              </a:rPr>
              <a:t>3/02/2020</a:t>
            </a:fld>
            <a:endParaRPr lang="es-CO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>
                <a:uFillTx/>
              </a:rPr>
              <a:t>Juan David Herrera - Reinel Tabares Soto SCRUM</a:t>
            </a:r>
            <a:endParaRPr lang="es-CO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4CE4-94A3-4D8F-AE52-0A849C42568A}" type="slidenum">
              <a:rPr lang="es-CO" smtClean="0">
                <a:uFillTx/>
              </a:rPr>
              <a:pPr/>
              <a:t>‹Nº›</a:t>
            </a:fld>
            <a:endParaRPr lang="es-CO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385892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15E8D-547E-456F-B1FD-C2C4B33EBB00}" type="datetime1">
              <a:rPr lang="es-CO" smtClean="0">
                <a:uFillTx/>
              </a:rPr>
              <a:t>3/02/2020</a:t>
            </a:fld>
            <a:endParaRPr lang="es-CO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>
                <a:uFillTx/>
              </a:rPr>
              <a:t>Juan David Herrera - Reinel Tabares Soto SCRUM</a:t>
            </a:r>
            <a:endParaRPr lang="es-CO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4CE4-94A3-4D8F-AE52-0A849C42568A}" type="slidenum">
              <a:rPr lang="es-CO" smtClean="0">
                <a:uFillTx/>
              </a:rPr>
              <a:pPr/>
              <a:t>‹Nº›</a:t>
            </a:fld>
            <a:endParaRPr lang="es-CO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266358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EB06-A083-4BA0-AD5C-F4C6156B7166}" type="datetime1">
              <a:rPr lang="es-CO" smtClean="0">
                <a:uFillTx/>
              </a:rPr>
              <a:t>3/02/2020</a:t>
            </a:fld>
            <a:endParaRPr lang="es-CO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>
                <a:uFillTx/>
              </a:rPr>
              <a:t>Juan David Herrera - Reinel Tabares Soto SCRUM</a:t>
            </a:r>
            <a:endParaRPr lang="es-CO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4CE4-94A3-4D8F-AE52-0A849C42568A}" type="slidenum">
              <a:rPr lang="es-CO" smtClean="0">
                <a:uFillTx/>
              </a:rPr>
              <a:pPr/>
              <a:t>‹Nº›</a:t>
            </a:fld>
            <a:endParaRPr lang="es-CO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665863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CE3A-34F3-4647-BB67-2B7A4228A270}" type="datetime1">
              <a:rPr lang="es-CO" smtClean="0">
                <a:uFillTx/>
              </a:rPr>
              <a:t>3/02/2020</a:t>
            </a:fld>
            <a:endParaRPr lang="es-CO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>
                <a:uFillTx/>
              </a:rPr>
              <a:t>Juan David Herrera - Reinel Tabares Soto SCRUM</a:t>
            </a:r>
            <a:endParaRPr lang="es-CO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4CE4-94A3-4D8F-AE52-0A849C42568A}" type="slidenum">
              <a:rPr lang="es-CO" smtClean="0">
                <a:uFillTx/>
              </a:rPr>
              <a:pPr/>
              <a:t>‹Nº›</a:t>
            </a:fld>
            <a:endParaRPr lang="es-CO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830857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00104-2B45-47F6-91FD-C3CCA77AC56B}" type="datetime1">
              <a:rPr lang="es-CO" smtClean="0">
                <a:uFillTx/>
              </a:rPr>
              <a:t>3/02/2020</a:t>
            </a:fld>
            <a:endParaRPr lang="es-CO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>
                <a:uFillTx/>
              </a:rPr>
              <a:t>Juan David Herrera - Reinel Tabares Soto SCRUM</a:t>
            </a:r>
            <a:endParaRPr lang="es-CO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4CE4-94A3-4D8F-AE52-0A849C42568A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84323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9D4DA-5C55-4808-B814-C6506D9DFB54}" type="datetime1">
              <a:rPr lang="es-CO" smtClean="0">
                <a:uFillTx/>
              </a:rPr>
              <a:t>3/02/2020</a:t>
            </a:fld>
            <a:endParaRPr lang="es-CO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>
                <a:uFillTx/>
              </a:rPr>
              <a:t>Juan David Herrera - Reinel Tabares Soto SCRUM</a:t>
            </a:r>
            <a:endParaRPr lang="es-CO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4CE4-94A3-4D8F-AE52-0A849C42568A}" type="slidenum">
              <a:rPr lang="es-CO" smtClean="0">
                <a:uFillTx/>
              </a:rPr>
              <a:pPr/>
              <a:t>‹Nº›</a:t>
            </a:fld>
            <a:endParaRPr lang="es-CO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416533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A3EA-4BA7-4651-AA79-E76467DCF102}" type="datetime1">
              <a:rPr lang="es-CO" smtClean="0">
                <a:uFillTx/>
              </a:rPr>
              <a:t>3/02/2020</a:t>
            </a:fld>
            <a:endParaRPr lang="es-CO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>
                <a:uFillTx/>
              </a:rPr>
              <a:t>Juan David Herrera - Reinel Tabares Soto SCRUM</a:t>
            </a:r>
            <a:endParaRPr lang="es-CO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4CE4-94A3-4D8F-AE52-0A849C42568A}" type="slidenum">
              <a:rPr lang="es-CO" smtClean="0">
                <a:uFillTx/>
              </a:rPr>
              <a:pPr/>
              <a:t>‹Nº›</a:t>
            </a:fld>
            <a:endParaRPr lang="es-CO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373112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DF3C6-AAA2-453A-AA10-8219AD45B3E6}" type="datetime1">
              <a:rPr lang="es-CO" smtClean="0">
                <a:uFillTx/>
              </a:rPr>
              <a:t>3/02/2020</a:t>
            </a:fld>
            <a:endParaRPr lang="es-CO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>
                <a:uFillTx/>
              </a:rPr>
              <a:t>Juan David Herrera - Reinel Tabares Soto SCRUM</a:t>
            </a:r>
            <a:endParaRPr lang="es-CO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4CE4-94A3-4D8F-AE52-0A849C42568A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84345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236DA-E9E3-4B8C-8C37-790E10068BF9}" type="datetime1">
              <a:rPr lang="es-CO" smtClean="0">
                <a:uFillTx/>
              </a:rPr>
              <a:t>3/02/2020</a:t>
            </a:fld>
            <a:endParaRPr lang="es-CO">
              <a:uFillTx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>
                <a:uFillTx/>
              </a:rPr>
              <a:t>Juan David Herrera - Reinel Tabares Soto SCRUM</a:t>
            </a:r>
            <a:endParaRPr lang="es-CO">
              <a:uFillTx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4CE4-94A3-4D8F-AE52-0A849C42568A}" type="slidenum">
              <a:rPr lang="es-CO" smtClean="0">
                <a:uFillTx/>
              </a:rPr>
              <a:pPr/>
              <a:t>‹Nº›</a:t>
            </a:fld>
            <a:endParaRPr lang="es-CO">
              <a:uFillTx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7280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E18F9-BAFD-4448-A56A-5591BF4A78B3}" type="datetime1">
              <a:rPr lang="es-CO" smtClean="0">
                <a:uFillTx/>
              </a:rPr>
              <a:t>3/02/2020</a:t>
            </a:fld>
            <a:endParaRPr lang="es-CO">
              <a:uFillTx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>
                <a:uFillTx/>
              </a:rPr>
              <a:t>Juan David Herrera - Reinel Tabares Soto SCRUM</a:t>
            </a:r>
            <a:endParaRPr lang="es-CO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4CE4-94A3-4D8F-AE52-0A849C42568A}" type="slidenum">
              <a:rPr lang="es-CO" smtClean="0">
                <a:uFillTx/>
              </a:rPr>
              <a:pPr/>
              <a:t>‹Nº›</a:t>
            </a:fld>
            <a:endParaRPr lang="es-CO">
              <a:uFillTx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029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B8E6-A1F7-4B2E-B962-CA670D2FA117}" type="datetime1">
              <a:rPr lang="es-CO" smtClean="0">
                <a:uFillTx/>
              </a:rPr>
              <a:t>3/02/2020</a:t>
            </a:fld>
            <a:endParaRPr lang="es-CO">
              <a:uFillTx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>
                <a:uFillTx/>
              </a:rPr>
              <a:t>Juan David Herrera - Reinel Tabares Soto SCRUM</a:t>
            </a:r>
            <a:endParaRPr lang="es-CO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4CE4-94A3-4D8F-AE52-0A849C42568A}" type="slidenum">
              <a:rPr lang="es-CO" smtClean="0">
                <a:uFillTx/>
              </a:rPr>
              <a:pPr/>
              <a:t>‹Nº›</a:t>
            </a:fld>
            <a:endParaRPr lang="es-CO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84526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A3EA-4BA7-4651-AA79-E76467DCF102}" type="datetime1">
              <a:rPr lang="es-CO" smtClean="0">
                <a:uFillTx/>
              </a:rPr>
              <a:t>3/02/2020</a:t>
            </a:fld>
            <a:endParaRPr lang="es-CO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>
                <a:uFillTx/>
              </a:rPr>
              <a:t>Juan David Herrera - Reinel Tabares Soto SCRUM</a:t>
            </a:r>
            <a:endParaRPr lang="es-CO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4CE4-94A3-4D8F-AE52-0A849C42568A}" type="slidenum">
              <a:rPr lang="es-CO" smtClean="0">
                <a:uFillTx/>
              </a:rPr>
              <a:pPr/>
              <a:t>‹Nº›</a:t>
            </a:fld>
            <a:endParaRPr lang="es-CO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813087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4A74-1025-4A88-B45E-4E09B1CF4D6D}" type="datetime1">
              <a:rPr lang="es-CO" smtClean="0">
                <a:uFillTx/>
              </a:rPr>
              <a:t>3/02/2020</a:t>
            </a:fld>
            <a:endParaRPr lang="es-CO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>
                <a:uFillTx/>
              </a:rPr>
              <a:t>Juan David Herrera - Reinel Tabares Soto SCRUM</a:t>
            </a:r>
            <a:endParaRPr lang="es-CO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4CE4-94A3-4D8F-AE52-0A849C42568A}" type="slidenum">
              <a:rPr lang="es-CO" smtClean="0">
                <a:uFillTx/>
              </a:rPr>
              <a:pPr/>
              <a:t>‹Nº›</a:t>
            </a:fld>
            <a:endParaRPr lang="es-CO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294612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15E8D-547E-456F-B1FD-C2C4B33EBB00}" type="datetime1">
              <a:rPr lang="es-CO" smtClean="0">
                <a:uFillTx/>
              </a:rPr>
              <a:t>3/02/2020</a:t>
            </a:fld>
            <a:endParaRPr lang="es-CO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>
                <a:uFillTx/>
              </a:rPr>
              <a:t>Juan David Herrera - Reinel Tabares Soto SCRUM</a:t>
            </a:r>
            <a:endParaRPr lang="es-CO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4CE4-94A3-4D8F-AE52-0A849C42568A}" type="slidenum">
              <a:rPr lang="es-CO" smtClean="0">
                <a:uFillTx/>
              </a:rPr>
              <a:pPr/>
              <a:t>‹Nº›</a:t>
            </a:fld>
            <a:endParaRPr lang="es-CO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207304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EB06-A083-4BA0-AD5C-F4C6156B7166}" type="datetime1">
              <a:rPr lang="es-CO" smtClean="0">
                <a:uFillTx/>
              </a:rPr>
              <a:t>3/02/2020</a:t>
            </a:fld>
            <a:endParaRPr lang="es-CO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>
                <a:uFillTx/>
              </a:rPr>
              <a:t>Juan David Herrera - Reinel Tabares Soto SCRUM</a:t>
            </a:r>
            <a:endParaRPr lang="es-CO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4CE4-94A3-4D8F-AE52-0A849C42568A}" type="slidenum">
              <a:rPr lang="es-CO" smtClean="0">
                <a:uFillTx/>
              </a:rPr>
              <a:pPr/>
              <a:t>‹Nº›</a:t>
            </a:fld>
            <a:endParaRPr lang="es-CO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599437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CE3A-34F3-4647-BB67-2B7A4228A270}" type="datetime1">
              <a:rPr lang="es-CO" smtClean="0">
                <a:uFillTx/>
              </a:rPr>
              <a:t>3/02/2020</a:t>
            </a:fld>
            <a:endParaRPr lang="es-CO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>
                <a:uFillTx/>
              </a:rPr>
              <a:t>Juan David Herrera - Reinel Tabares Soto SCRUM</a:t>
            </a:r>
            <a:endParaRPr lang="es-CO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4CE4-94A3-4D8F-AE52-0A849C42568A}" type="slidenum">
              <a:rPr lang="es-CO" smtClean="0">
                <a:uFillTx/>
              </a:rPr>
              <a:pPr/>
              <a:t>‹Nº›</a:t>
            </a:fld>
            <a:endParaRPr lang="es-CO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95258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00104-2B45-47F6-91FD-C3CCA77AC56B}" type="datetime1">
              <a:rPr lang="es-CO" smtClean="0">
                <a:uFillTx/>
              </a:rPr>
              <a:t>3/02/2020</a:t>
            </a:fld>
            <a:endParaRPr lang="es-CO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>
                <a:uFillTx/>
              </a:rPr>
              <a:t>Juan David Herrera - Reinel Tabares Soto SCRUM</a:t>
            </a:r>
            <a:endParaRPr lang="es-CO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4CE4-94A3-4D8F-AE52-0A849C42568A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2679714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9D4DA-5C55-4808-B814-C6506D9DFB54}" type="datetime1">
              <a:rPr lang="es-CO" smtClean="0">
                <a:uFillTx/>
              </a:rPr>
              <a:t>3/02/2020</a:t>
            </a:fld>
            <a:endParaRPr lang="es-CO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>
                <a:uFillTx/>
              </a:rPr>
              <a:t>Juan David Herrera - Reinel Tabares Soto SCRUM</a:t>
            </a:r>
            <a:endParaRPr lang="es-CO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4CE4-94A3-4D8F-AE52-0A849C42568A}" type="slidenum">
              <a:rPr lang="es-CO" smtClean="0">
                <a:uFillTx/>
              </a:rPr>
              <a:pPr/>
              <a:t>‹Nº›</a:t>
            </a:fld>
            <a:endParaRPr lang="es-CO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6652139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A3EA-4BA7-4651-AA79-E76467DCF102}" type="datetime1">
              <a:rPr lang="es-CO" smtClean="0">
                <a:uFillTx/>
              </a:rPr>
              <a:t>3/02/2020</a:t>
            </a:fld>
            <a:endParaRPr lang="es-CO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>
                <a:uFillTx/>
              </a:rPr>
              <a:t>Juan David Herrera - Reinel Tabares Soto SCRUM</a:t>
            </a:r>
            <a:endParaRPr lang="es-CO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4CE4-94A3-4D8F-AE52-0A849C42568A}" type="slidenum">
              <a:rPr lang="es-CO" smtClean="0">
                <a:uFillTx/>
              </a:rPr>
              <a:pPr/>
              <a:t>‹Nº›</a:t>
            </a:fld>
            <a:endParaRPr lang="es-CO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8136962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DF3C6-AAA2-453A-AA10-8219AD45B3E6}" type="datetime1">
              <a:rPr lang="es-CO" smtClean="0">
                <a:uFillTx/>
              </a:rPr>
              <a:t>3/02/2020</a:t>
            </a:fld>
            <a:endParaRPr lang="es-CO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>
                <a:uFillTx/>
              </a:rPr>
              <a:t>Juan David Herrera - Reinel Tabares Soto SCRUM</a:t>
            </a:r>
            <a:endParaRPr lang="es-CO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4CE4-94A3-4D8F-AE52-0A849C42568A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153442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236DA-E9E3-4B8C-8C37-790E10068BF9}" type="datetime1">
              <a:rPr lang="es-CO" smtClean="0">
                <a:uFillTx/>
              </a:rPr>
              <a:t>3/02/2020</a:t>
            </a:fld>
            <a:endParaRPr lang="es-CO">
              <a:uFillTx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>
                <a:uFillTx/>
              </a:rPr>
              <a:t>Juan David Herrera - Reinel Tabares Soto SCRUM</a:t>
            </a:r>
            <a:endParaRPr lang="es-CO">
              <a:uFillTx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4CE4-94A3-4D8F-AE52-0A849C42568A}" type="slidenum">
              <a:rPr lang="es-CO" smtClean="0">
                <a:uFillTx/>
              </a:rPr>
              <a:pPr/>
              <a:t>‹Nº›</a:t>
            </a:fld>
            <a:endParaRPr lang="es-CO">
              <a:uFillTx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31672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E18F9-BAFD-4448-A56A-5591BF4A78B3}" type="datetime1">
              <a:rPr lang="es-CO" smtClean="0">
                <a:uFillTx/>
              </a:rPr>
              <a:t>3/02/2020</a:t>
            </a:fld>
            <a:endParaRPr lang="es-CO">
              <a:uFillTx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>
                <a:uFillTx/>
              </a:rPr>
              <a:t>Juan David Herrera - Reinel Tabares Soto SCRUM</a:t>
            </a:r>
            <a:endParaRPr lang="es-CO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4CE4-94A3-4D8F-AE52-0A849C42568A}" type="slidenum">
              <a:rPr lang="es-CO" smtClean="0">
                <a:uFillTx/>
              </a:rPr>
              <a:pPr/>
              <a:t>‹Nº›</a:t>
            </a:fld>
            <a:endParaRPr lang="es-CO">
              <a:uFillTx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DF3C6-AAA2-453A-AA10-8219AD45B3E6}" type="datetime1">
              <a:rPr lang="es-CO" smtClean="0">
                <a:uFillTx/>
              </a:rPr>
              <a:t>3/02/2020</a:t>
            </a:fld>
            <a:endParaRPr lang="es-CO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>
                <a:uFillTx/>
              </a:rPr>
              <a:t>Juan David Herrera - Reinel Tabares Soto SCRUM</a:t>
            </a:r>
            <a:endParaRPr lang="es-CO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A4CF4CE4-94A3-4D8F-AE52-0A849C42568A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781240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B8E6-A1F7-4B2E-B962-CA670D2FA117}" type="datetime1">
              <a:rPr lang="es-CO" smtClean="0">
                <a:uFillTx/>
              </a:rPr>
              <a:t>3/02/2020</a:t>
            </a:fld>
            <a:endParaRPr lang="es-CO">
              <a:uFillTx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>
                <a:uFillTx/>
              </a:rPr>
              <a:t>Juan David Herrera - Reinel Tabares Soto SCRUM</a:t>
            </a:r>
            <a:endParaRPr lang="es-CO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4CE4-94A3-4D8F-AE52-0A849C42568A}" type="slidenum">
              <a:rPr lang="es-CO" smtClean="0">
                <a:uFillTx/>
              </a:rPr>
              <a:pPr/>
              <a:t>‹Nº›</a:t>
            </a:fld>
            <a:endParaRPr lang="es-CO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7342984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4A74-1025-4A88-B45E-4E09B1CF4D6D}" type="datetime1">
              <a:rPr lang="es-CO" smtClean="0">
                <a:uFillTx/>
              </a:rPr>
              <a:t>3/02/2020</a:t>
            </a:fld>
            <a:endParaRPr lang="es-CO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>
                <a:uFillTx/>
              </a:rPr>
              <a:t>Juan David Herrera - Reinel Tabares Soto SCRUM</a:t>
            </a:r>
            <a:endParaRPr lang="es-CO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4CE4-94A3-4D8F-AE52-0A849C42568A}" type="slidenum">
              <a:rPr lang="es-CO" smtClean="0">
                <a:uFillTx/>
              </a:rPr>
              <a:pPr/>
              <a:t>‹Nº›</a:t>
            </a:fld>
            <a:endParaRPr lang="es-CO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4075994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15E8D-547E-456F-B1FD-C2C4B33EBB00}" type="datetime1">
              <a:rPr lang="es-CO" smtClean="0">
                <a:uFillTx/>
              </a:rPr>
              <a:t>3/02/2020</a:t>
            </a:fld>
            <a:endParaRPr lang="es-CO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>
                <a:uFillTx/>
              </a:rPr>
              <a:t>Juan David Herrera - Reinel Tabares Soto SCRUM</a:t>
            </a:r>
            <a:endParaRPr lang="es-CO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4CE4-94A3-4D8F-AE52-0A849C42568A}" type="slidenum">
              <a:rPr lang="es-CO" smtClean="0">
                <a:uFillTx/>
              </a:rPr>
              <a:pPr/>
              <a:t>‹Nº›</a:t>
            </a:fld>
            <a:endParaRPr lang="es-CO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6810131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EB06-A083-4BA0-AD5C-F4C6156B7166}" type="datetime1">
              <a:rPr lang="es-CO" smtClean="0">
                <a:uFillTx/>
              </a:rPr>
              <a:t>3/02/2020</a:t>
            </a:fld>
            <a:endParaRPr lang="es-CO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>
                <a:uFillTx/>
              </a:rPr>
              <a:t>Juan David Herrera - Reinel Tabares Soto SCRUM</a:t>
            </a:r>
            <a:endParaRPr lang="es-CO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4CE4-94A3-4D8F-AE52-0A849C42568A}" type="slidenum">
              <a:rPr lang="es-CO" smtClean="0">
                <a:uFillTx/>
              </a:rPr>
              <a:pPr/>
              <a:t>‹Nº›</a:t>
            </a:fld>
            <a:endParaRPr lang="es-CO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9052052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CE3A-34F3-4647-BB67-2B7A4228A270}" type="datetime1">
              <a:rPr lang="es-CO" smtClean="0">
                <a:uFillTx/>
              </a:rPr>
              <a:t>3/02/2020</a:t>
            </a:fld>
            <a:endParaRPr lang="es-CO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>
                <a:uFillTx/>
              </a:rPr>
              <a:t>Juan David Herrera - Reinel Tabares Soto SCRUM</a:t>
            </a:r>
            <a:endParaRPr lang="es-CO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4CE4-94A3-4D8F-AE52-0A849C42568A}" type="slidenum">
              <a:rPr lang="es-CO" smtClean="0">
                <a:uFillTx/>
              </a:rPr>
              <a:pPr/>
              <a:t>‹Nº›</a:t>
            </a:fld>
            <a:endParaRPr lang="es-CO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7115938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00104-2B45-47F6-91FD-C3CCA77AC56B}" type="datetime1">
              <a:rPr lang="es-CO" smtClean="0">
                <a:uFillTx/>
              </a:rPr>
              <a:t>3/02/2020</a:t>
            </a:fld>
            <a:endParaRPr lang="es-CO">
              <a:uFillTx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>
                <a:uFillTx/>
              </a:rPr>
              <a:t>Juan David Herrera - Reinel Tabares Soto SCRUM</a:t>
            </a:r>
            <a:endParaRPr lang="es-CO">
              <a:uFillTx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4CE4-94A3-4D8F-AE52-0A849C42568A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4231593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9D4DA-5C55-4808-B814-C6506D9DFB54}" type="datetime1">
              <a:rPr lang="es-CO" smtClean="0">
                <a:uFillTx/>
              </a:rPr>
              <a:t>3/02/2020</a:t>
            </a:fld>
            <a:endParaRPr lang="es-CO">
              <a:uFillTx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>
                <a:uFillTx/>
              </a:rPr>
              <a:t>Juan David Herrera - Reinel Tabares Soto SCRUM</a:t>
            </a:r>
            <a:endParaRPr lang="es-CO">
              <a:uFillTx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4CE4-94A3-4D8F-AE52-0A849C42568A}" type="slidenum">
              <a:rPr lang="es-CO" smtClean="0">
                <a:uFillTx/>
              </a:rPr>
              <a:pPr/>
              <a:t>‹Nº›</a:t>
            </a:fld>
            <a:endParaRPr lang="es-CO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2670259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A3EA-4BA7-4651-AA79-E76467DCF102}" type="datetime1">
              <a:rPr lang="es-CO" smtClean="0">
                <a:uFillTx/>
              </a:rPr>
              <a:t>3/02/2020</a:t>
            </a:fld>
            <a:endParaRPr lang="es-CO">
              <a:uFillTx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>
                <a:uFillTx/>
              </a:rPr>
              <a:t>Juan David Herrera - Reinel Tabares Soto SCRUM</a:t>
            </a:r>
            <a:endParaRPr lang="es-CO">
              <a:uFillTx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4CE4-94A3-4D8F-AE52-0A849C42568A}" type="slidenum">
              <a:rPr lang="es-CO" smtClean="0">
                <a:uFillTx/>
              </a:rPr>
              <a:pPr/>
              <a:t>‹Nº›</a:t>
            </a:fld>
            <a:endParaRPr lang="es-CO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4190413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DF3C6-AAA2-453A-AA10-8219AD45B3E6}" type="datetime1">
              <a:rPr lang="es-CO" smtClean="0">
                <a:uFillTx/>
              </a:rPr>
              <a:t>3/02/2020</a:t>
            </a:fld>
            <a:endParaRPr lang="es-CO">
              <a:uFillTx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>
                <a:uFillTx/>
              </a:rPr>
              <a:t>Juan David Herrera - Reinel Tabares Soto SCRUM</a:t>
            </a:r>
            <a:endParaRPr lang="es-CO">
              <a:uFillTx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4CE4-94A3-4D8F-AE52-0A849C42568A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4349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236DA-E9E3-4B8C-8C37-790E10068BF9}" type="datetime1">
              <a:rPr lang="es-CO" smtClean="0">
                <a:uFillTx/>
              </a:rPr>
              <a:t>3/02/2020</a:t>
            </a:fld>
            <a:endParaRPr lang="es-CO">
              <a:uFillTx/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>
                <a:uFillTx/>
              </a:rPr>
              <a:t>Juan David Herrera - Reinel Tabares Soto SCRUM</a:t>
            </a:r>
            <a:endParaRPr lang="es-CO">
              <a:uFillTx/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4CE4-94A3-4D8F-AE52-0A849C42568A}" type="slidenum">
              <a:rPr lang="es-CO" smtClean="0">
                <a:uFillTx/>
              </a:rPr>
              <a:pPr/>
              <a:t>‹Nº›</a:t>
            </a:fld>
            <a:endParaRPr lang="es-CO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83871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236DA-E9E3-4B8C-8C37-790E10068BF9}" type="datetime1">
              <a:rPr lang="es-CO" smtClean="0">
                <a:uFillTx/>
              </a:rPr>
              <a:t>3/02/2020</a:t>
            </a:fld>
            <a:endParaRPr lang="es-CO">
              <a:uFillTx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>
                <a:uFillTx/>
              </a:rPr>
              <a:t>Juan David Herrera - Reinel Tabares Soto SCRUM</a:t>
            </a:r>
            <a:endParaRPr lang="es-CO">
              <a:uFillTx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4CE4-94A3-4D8F-AE52-0A849C42568A}" type="slidenum">
              <a:rPr lang="es-CO" smtClean="0">
                <a:uFillTx/>
              </a:rPr>
              <a:pPr/>
              <a:t>‹Nº›</a:t>
            </a:fld>
            <a:endParaRPr lang="es-CO">
              <a:uFillTx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91481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E18F9-BAFD-4448-A56A-5591BF4A78B3}" type="datetime1">
              <a:rPr lang="es-CO" smtClean="0">
                <a:uFillTx/>
              </a:rPr>
              <a:t>3/02/2020</a:t>
            </a:fld>
            <a:endParaRPr lang="es-CO">
              <a:uFillTx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>
                <a:uFillTx/>
              </a:rPr>
              <a:t>Juan David Herrera - Reinel Tabares Soto SCRUM</a:t>
            </a:r>
            <a:endParaRPr lang="es-CO">
              <a:uFillTx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4CE4-94A3-4D8F-AE52-0A849C42568A}" type="slidenum">
              <a:rPr lang="es-CO" smtClean="0">
                <a:uFillTx/>
              </a:rPr>
              <a:pPr/>
              <a:t>‹Nº›</a:t>
            </a:fld>
            <a:endParaRPr lang="es-CO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9242696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B8E6-A1F7-4B2E-B962-CA670D2FA117}" type="datetime1">
              <a:rPr lang="es-CO" smtClean="0">
                <a:uFillTx/>
              </a:rPr>
              <a:t>3/02/2020</a:t>
            </a:fld>
            <a:endParaRPr lang="es-CO">
              <a:uFillTx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>
                <a:uFillTx/>
              </a:rPr>
              <a:t>Juan David Herrera - Reinel Tabares Soto SCRUM</a:t>
            </a:r>
            <a:endParaRPr lang="es-CO">
              <a:uFillTx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4CE4-94A3-4D8F-AE52-0A849C42568A}" type="slidenum">
              <a:rPr lang="es-CO" smtClean="0">
                <a:uFillTx/>
              </a:rPr>
              <a:pPr/>
              <a:t>‹Nº›</a:t>
            </a:fld>
            <a:endParaRPr lang="es-CO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5021909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4A74-1025-4A88-B45E-4E09B1CF4D6D}" type="datetime1">
              <a:rPr lang="es-CO" smtClean="0">
                <a:uFillTx/>
              </a:rPr>
              <a:t>3/02/2020</a:t>
            </a:fld>
            <a:endParaRPr lang="es-CO">
              <a:uFillTx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>
                <a:uFillTx/>
              </a:rPr>
              <a:t>Juan David Herrera - Reinel Tabares Soto SCRUM</a:t>
            </a:r>
            <a:endParaRPr lang="es-CO">
              <a:uFillTx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4CE4-94A3-4D8F-AE52-0A849C42568A}" type="slidenum">
              <a:rPr lang="es-CO" smtClean="0">
                <a:uFillTx/>
              </a:rPr>
              <a:pPr/>
              <a:t>‹Nº›</a:t>
            </a:fld>
            <a:endParaRPr lang="es-CO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9038647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15E8D-547E-456F-B1FD-C2C4B33EBB00}" type="datetime1">
              <a:rPr lang="es-CO" smtClean="0">
                <a:uFillTx/>
              </a:rPr>
              <a:t>3/02/2020</a:t>
            </a:fld>
            <a:endParaRPr lang="es-CO">
              <a:uFillTx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>
                <a:uFillTx/>
              </a:rPr>
              <a:t>Juan David Herrera - Reinel Tabares Soto SCRUM</a:t>
            </a:r>
            <a:endParaRPr lang="es-CO">
              <a:uFillTx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4CE4-94A3-4D8F-AE52-0A849C42568A}" type="slidenum">
              <a:rPr lang="es-CO" smtClean="0">
                <a:uFillTx/>
              </a:rPr>
              <a:pPr/>
              <a:t>‹Nº›</a:t>
            </a:fld>
            <a:endParaRPr lang="es-CO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5187063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EB06-A083-4BA0-AD5C-F4C6156B7166}" type="datetime1">
              <a:rPr lang="es-CO" smtClean="0">
                <a:uFillTx/>
              </a:rPr>
              <a:t>3/02/2020</a:t>
            </a:fld>
            <a:endParaRPr lang="es-CO">
              <a:uFillTx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>
                <a:uFillTx/>
              </a:rPr>
              <a:t>Juan David Herrera - Reinel Tabares Soto SCRUM</a:t>
            </a:r>
            <a:endParaRPr lang="es-CO">
              <a:uFillTx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4CE4-94A3-4D8F-AE52-0A849C42568A}" type="slidenum">
              <a:rPr lang="es-CO" smtClean="0">
                <a:uFillTx/>
              </a:rPr>
              <a:pPr/>
              <a:t>‹Nº›</a:t>
            </a:fld>
            <a:endParaRPr lang="es-CO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7321758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CE3A-34F3-4647-BB67-2B7A4228A270}" type="datetime1">
              <a:rPr lang="es-CO" smtClean="0">
                <a:uFillTx/>
              </a:rPr>
              <a:t>3/02/2020</a:t>
            </a:fld>
            <a:endParaRPr lang="es-CO">
              <a:uFillTx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>
                <a:uFillTx/>
              </a:rPr>
              <a:t>Juan David Herrera - Reinel Tabares Soto SCRUM</a:t>
            </a:r>
            <a:endParaRPr lang="es-CO">
              <a:uFillTx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4CE4-94A3-4D8F-AE52-0A849C42568A}" type="slidenum">
              <a:rPr lang="es-CO" smtClean="0">
                <a:uFillTx/>
              </a:rPr>
              <a:pPr/>
              <a:t>‹Nº›</a:t>
            </a:fld>
            <a:endParaRPr lang="es-CO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14927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E18F9-BAFD-4448-A56A-5591BF4A78B3}" type="datetime1">
              <a:rPr lang="es-CO" smtClean="0">
                <a:uFillTx/>
              </a:rPr>
              <a:t>3/02/2020</a:t>
            </a:fld>
            <a:endParaRPr lang="es-CO">
              <a:uFillTx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>
                <a:uFillTx/>
              </a:rPr>
              <a:t>Juan David Herrera - Reinel Tabares Soto SCRUM</a:t>
            </a:r>
            <a:endParaRPr lang="es-CO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4CE4-94A3-4D8F-AE52-0A849C42568A}" type="slidenum">
              <a:rPr lang="es-CO" smtClean="0">
                <a:uFillTx/>
              </a:rPr>
              <a:pPr/>
              <a:t>‹Nº›</a:t>
            </a:fld>
            <a:endParaRPr lang="es-CO">
              <a:uFillTx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34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B8E6-A1F7-4B2E-B962-CA670D2FA117}" type="datetime1">
              <a:rPr lang="es-CO" smtClean="0">
                <a:uFillTx/>
              </a:rPr>
              <a:t>3/02/2020</a:t>
            </a:fld>
            <a:endParaRPr lang="es-CO">
              <a:uFillTx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>
                <a:uFillTx/>
              </a:rPr>
              <a:t>Juan David Herrera - Reinel Tabares Soto SCRUM</a:t>
            </a:r>
            <a:endParaRPr lang="es-CO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4CE4-94A3-4D8F-AE52-0A849C42568A}" type="slidenum">
              <a:rPr lang="es-CO" smtClean="0">
                <a:uFillTx/>
              </a:rPr>
              <a:pPr/>
              <a:t>‹Nº›</a:t>
            </a:fld>
            <a:endParaRPr lang="es-CO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40455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4A74-1025-4A88-B45E-4E09B1CF4D6D}" type="datetime1">
              <a:rPr lang="es-CO" smtClean="0">
                <a:uFillTx/>
              </a:rPr>
              <a:t>3/02/2020</a:t>
            </a:fld>
            <a:endParaRPr lang="es-CO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>
                <a:uFillTx/>
              </a:rPr>
              <a:t>Juan David Herrera - Reinel Tabares Soto SCRUM</a:t>
            </a:r>
            <a:endParaRPr lang="es-CO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4CE4-94A3-4D8F-AE52-0A849C42568A}" type="slidenum">
              <a:rPr lang="es-CO" smtClean="0">
                <a:uFillTx/>
              </a:rPr>
              <a:pPr/>
              <a:t>‹Nº›</a:t>
            </a:fld>
            <a:endParaRPr lang="es-CO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73836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15E8D-547E-456F-B1FD-C2C4B33EBB00}" type="datetime1">
              <a:rPr lang="es-CO" smtClean="0">
                <a:uFillTx/>
              </a:rPr>
              <a:t>3/02/2020</a:t>
            </a:fld>
            <a:endParaRPr lang="es-CO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>
                <a:uFillTx/>
              </a:rPr>
              <a:t>Juan David Herrera - Reinel Tabares Soto SCRUM</a:t>
            </a:r>
            <a:endParaRPr lang="es-CO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4CE4-94A3-4D8F-AE52-0A849C42568A}" type="slidenum">
              <a:rPr lang="es-CO" smtClean="0">
                <a:uFillTx/>
              </a:rPr>
              <a:pPr/>
              <a:t>‹Nº›</a:t>
            </a:fld>
            <a:endParaRPr lang="es-CO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71764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843EAE-F779-45FD-8070-347090EB0F31}" type="datetime1">
              <a:rPr lang="es-CO" smtClean="0">
                <a:uFillTx/>
              </a:rPr>
              <a:t>3/02/2020</a:t>
            </a:fld>
            <a:endParaRPr lang="es-CO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>
                <a:uFillTx/>
              </a:rPr>
              <a:t>Juan David Herrera - Reinel Tabares Soto SCRUM</a:t>
            </a:r>
            <a:endParaRPr lang="es-CO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F4CE4-94A3-4D8F-AE52-0A849C42568A}" type="slidenum">
              <a:rPr lang="es-CO" smtClean="0">
                <a:uFillTx/>
              </a:rPr>
              <a:pPr/>
              <a:t>‹Nº›</a:t>
            </a:fld>
            <a:endParaRPr lang="es-CO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71804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843EAE-F779-45FD-8070-347090EB0F31}" type="datetime1">
              <a:rPr lang="es-CO" smtClean="0">
                <a:uFillTx/>
              </a:rPr>
              <a:t>3/02/2020</a:t>
            </a:fld>
            <a:endParaRPr lang="es-CO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>
                <a:uFillTx/>
              </a:rPr>
              <a:t>Juan David Herrera - Reinel Tabares Soto SCRUM</a:t>
            </a:r>
            <a:endParaRPr lang="es-CO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F4CE4-94A3-4D8F-AE52-0A849C42568A}" type="slidenum">
              <a:rPr lang="es-CO" smtClean="0">
                <a:uFillTx/>
              </a:rPr>
              <a:pPr/>
              <a:t>‹Nº›</a:t>
            </a:fld>
            <a:endParaRPr lang="es-CO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95119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843EAE-F779-45FD-8070-347090EB0F31}" type="datetime1">
              <a:rPr lang="es-CO" smtClean="0">
                <a:uFillTx/>
              </a:rPr>
              <a:t>3/02/2020</a:t>
            </a:fld>
            <a:endParaRPr lang="es-CO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>
                <a:uFillTx/>
              </a:rPr>
              <a:t>Juan David Herrera - Reinel Tabares Soto SCRUM</a:t>
            </a:r>
            <a:endParaRPr lang="es-CO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F4CE4-94A3-4D8F-AE52-0A849C42568A}" type="slidenum">
              <a:rPr lang="es-CO" smtClean="0">
                <a:uFillTx/>
              </a:rPr>
              <a:pPr/>
              <a:t>‹Nº›</a:t>
            </a:fld>
            <a:endParaRPr lang="es-CO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31339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843EAE-F779-45FD-8070-347090EB0F31}" type="datetime1">
              <a:rPr lang="es-CO" smtClean="0">
                <a:uFillTx/>
              </a:rPr>
              <a:t>3/02/2020</a:t>
            </a:fld>
            <a:endParaRPr lang="es-CO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>
                <a:uFillTx/>
              </a:rPr>
              <a:t>Juan David Herrera - Reinel Tabares Soto SCRUM</a:t>
            </a:r>
            <a:endParaRPr lang="es-CO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F4CE4-94A3-4D8F-AE52-0A849C42568A}" type="slidenum">
              <a:rPr lang="es-CO" smtClean="0">
                <a:uFillTx/>
              </a:rPr>
              <a:pPr/>
              <a:t>‹Nº›</a:t>
            </a:fld>
            <a:endParaRPr lang="es-CO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52678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43EAE-F779-45FD-8070-347090EB0F31}" type="datetime1">
              <a:rPr lang="es-CO" smtClean="0">
                <a:uFillTx/>
              </a:rPr>
              <a:t>3/02/2020</a:t>
            </a:fld>
            <a:endParaRPr lang="es-CO">
              <a:uFillTx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>
                <a:uFillTx/>
              </a:rPr>
              <a:t>Juan David Herrera - Reinel Tabares Soto SCRUM</a:t>
            </a:r>
            <a:endParaRPr lang="es-CO">
              <a:uFillTx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F4CE4-94A3-4D8F-AE52-0A849C42568A}" type="slidenum">
              <a:rPr lang="es-CO" smtClean="0">
                <a:uFillTx/>
              </a:rPr>
              <a:pPr/>
              <a:t>‹Nº›</a:t>
            </a:fld>
            <a:endParaRPr lang="es-CO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67182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9" r:id="rId1"/>
    <p:sldLayoutId id="2147484000" r:id="rId2"/>
    <p:sldLayoutId id="2147484001" r:id="rId3"/>
    <p:sldLayoutId id="2147484002" r:id="rId4"/>
    <p:sldLayoutId id="2147484003" r:id="rId5"/>
    <p:sldLayoutId id="2147484004" r:id="rId6"/>
    <p:sldLayoutId id="2147484005" r:id="rId7"/>
    <p:sldLayoutId id="2147484006" r:id="rId8"/>
    <p:sldLayoutId id="2147484007" r:id="rId9"/>
    <p:sldLayoutId id="2147484008" r:id="rId10"/>
    <p:sldLayoutId id="214748400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6.xml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46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13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1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6200" y="177961"/>
            <a:ext cx="8991600" cy="2726083"/>
          </a:xfrm>
        </p:spPr>
        <p:txBody>
          <a:bodyPr>
            <a:noAutofit/>
          </a:bodyPr>
          <a:lstStyle/>
          <a:p>
            <a:pPr algn="ctr"/>
            <a:r>
              <a:rPr lang="es-CO" sz="54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Arial" panose="020B0604020202020204" pitchFamily="34" charset="0"/>
                <a:cs typeface="Arial" panose="020B0604020202020204" pitchFamily="34" charset="0"/>
              </a:rPr>
              <a:t>Métodos Numéricos.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905000" y="3223811"/>
            <a:ext cx="5429256" cy="1447800"/>
          </a:xfrm>
        </p:spPr>
        <p:txBody>
          <a:bodyPr>
            <a:normAutofit/>
          </a:bodyPr>
          <a:lstStyle/>
          <a:p>
            <a:pPr algn="ctr"/>
            <a:r>
              <a:rPr lang="es-CO" dirty="0">
                <a:uFillTx/>
                <a:latin typeface="Candara" panose="020E0502030303020204" pitchFamily="34" charset="0"/>
              </a:rPr>
              <a:t>Efrain Grisales Ramírez.</a:t>
            </a:r>
          </a:p>
          <a:p>
            <a:pPr algn="ctr"/>
            <a:r>
              <a:rPr lang="es-CO" dirty="0">
                <a:latin typeface="Candara" panose="020E0502030303020204" pitchFamily="34" charset="0"/>
              </a:rPr>
              <a:t>Ingeniería Electrónica.</a:t>
            </a:r>
          </a:p>
          <a:p>
            <a:pPr algn="ctr"/>
            <a:r>
              <a:rPr lang="es-CO" dirty="0">
                <a:latin typeface="Candara" panose="020E0502030303020204" pitchFamily="34" charset="0"/>
              </a:rPr>
              <a:t>Universidad Autónoma de Manizales.</a:t>
            </a:r>
          </a:p>
          <a:p>
            <a:pPr algn="ctr"/>
            <a:r>
              <a:rPr lang="es-CO">
                <a:latin typeface="Candara" panose="020E0502030303020204" pitchFamily="34" charset="0"/>
              </a:rPr>
              <a:t>Manizales 2019.</a:t>
            </a:r>
            <a:endParaRPr lang="es-CO" dirty="0">
              <a:latin typeface="Candara" panose="020E0502030303020204" pitchFamily="34" charset="0"/>
            </a:endParaRPr>
          </a:p>
          <a:p>
            <a:pPr algn="ctr"/>
            <a:endParaRPr lang="es-CO" dirty="0">
              <a:uFillTx/>
            </a:endParaRPr>
          </a:p>
          <a:p>
            <a:endParaRPr lang="es-CO" dirty="0">
              <a:uFillTx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4CE4-94A3-4D8F-AE52-0A849C42568A}" type="slidenum">
              <a:rPr lang="es-CO" sz="1200" smtClean="0">
                <a:uFillTx/>
              </a:rPr>
              <a:pPr/>
              <a:t>1</a:t>
            </a:fld>
            <a:endParaRPr lang="es-CO" sz="1200" dirty="0">
              <a:uFillTx/>
            </a:endParaRPr>
          </a:p>
        </p:txBody>
      </p:sp>
      <p:cxnSp>
        <p:nvCxnSpPr>
          <p:cNvPr id="11" name="Conector recto 10"/>
          <p:cNvCxnSpPr/>
          <p:nvPr/>
        </p:nvCxnSpPr>
        <p:spPr>
          <a:xfrm flipH="1">
            <a:off x="8763000" y="0"/>
            <a:ext cx="43770" cy="685800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 flipH="1">
            <a:off x="0" y="6356351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 flipH="1">
            <a:off x="0" y="6705600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4820046"/>
            <a:ext cx="3478258" cy="1317390"/>
          </a:xfrm>
          <a:prstGeom prst="rect">
            <a:avLst/>
          </a:prstGeom>
        </p:spPr>
      </p:pic>
      <p:pic>
        <p:nvPicPr>
          <p:cNvPr id="1032" name="Picture 8" descr="Resultado de imagen para universidad autonoma de manizale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535889"/>
            <a:ext cx="1746930" cy="1746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4CE4-94A3-4D8F-AE52-0A849C42568A}" type="slidenum">
              <a:rPr lang="es-CO" sz="1200" smtClean="0">
                <a:uFillTx/>
              </a:rPr>
              <a:pPr/>
              <a:t>10</a:t>
            </a:fld>
            <a:endParaRPr lang="es-CO" sz="1200" dirty="0">
              <a:uFillTx/>
            </a:endParaRPr>
          </a:p>
        </p:txBody>
      </p:sp>
      <p:cxnSp>
        <p:nvCxnSpPr>
          <p:cNvPr id="14" name="Conector recto 13"/>
          <p:cNvCxnSpPr/>
          <p:nvPr/>
        </p:nvCxnSpPr>
        <p:spPr>
          <a:xfrm flipH="1">
            <a:off x="8763000" y="1066799"/>
            <a:ext cx="45810" cy="5791201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H="1">
            <a:off x="0" y="6356351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 flipH="1">
            <a:off x="0" y="6705600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H="1">
            <a:off x="152400" y="457200"/>
            <a:ext cx="69342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226996" y="-76200"/>
            <a:ext cx="8915400" cy="633489"/>
          </a:xfrm>
        </p:spPr>
        <p:txBody>
          <a:bodyPr>
            <a:normAutofit/>
          </a:bodyPr>
          <a:lstStyle/>
          <a:p>
            <a:pPr lvl="0"/>
            <a:r>
              <a:rPr lang="es-CO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Introducción. </a:t>
            </a:r>
            <a:endParaRPr lang="es-CO" sz="3200" dirty="0">
              <a:solidFill>
                <a:srgbClr val="CC0000"/>
              </a:solidFill>
              <a:latin typeface="Candara" panose="020E0502030303020204" pitchFamily="34" charset="0"/>
            </a:endParaRPr>
          </a:p>
        </p:txBody>
      </p:sp>
      <p:pic>
        <p:nvPicPr>
          <p:cNvPr id="23" name="Picture 8" descr="Resultado de imagen para universidad autonoma de manizal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004" y="0"/>
            <a:ext cx="1415806" cy="1415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ángulo 24"/>
          <p:cNvSpPr/>
          <p:nvPr/>
        </p:nvSpPr>
        <p:spPr>
          <a:xfrm>
            <a:off x="0" y="6356350"/>
            <a:ext cx="8686800" cy="309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400" dirty="0"/>
              <a:t>Métodos</a:t>
            </a:r>
            <a:r>
              <a:rPr lang="en-US" sz="1400" dirty="0"/>
              <a:t> </a:t>
            </a:r>
            <a:r>
              <a:rPr lang="en-US" sz="1400" dirty="0" err="1"/>
              <a:t>Numéricos</a:t>
            </a:r>
            <a:r>
              <a:rPr lang="en-US" sz="1400" dirty="0"/>
              <a:t>  - </a:t>
            </a:r>
            <a:r>
              <a:rPr lang="en-US" sz="1400" dirty="0" err="1"/>
              <a:t>Ingeniería</a:t>
            </a:r>
            <a:r>
              <a:rPr lang="en-US" sz="1400" dirty="0"/>
              <a:t> </a:t>
            </a:r>
            <a:r>
              <a:rPr lang="en-US" sz="1400" dirty="0" err="1"/>
              <a:t>Electrónica</a:t>
            </a:r>
            <a:endParaRPr lang="es-CO" sz="1400" dirty="0"/>
          </a:p>
        </p:txBody>
      </p:sp>
      <p:sp>
        <p:nvSpPr>
          <p:cNvPr id="12" name="Rectángulo 11"/>
          <p:cNvSpPr/>
          <p:nvPr/>
        </p:nvSpPr>
        <p:spPr>
          <a:xfrm>
            <a:off x="76200" y="528935"/>
            <a:ext cx="8763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" sz="2400" b="1" dirty="0">
                <a:latin typeface="Candara" panose="020E0502030303020204" pitchFamily="34" charset="0"/>
                <a:cs typeface="Arial" panose="020B0604020202020204" pitchFamily="34" charset="0"/>
              </a:rPr>
              <a:t>Conversión de tipos de datos:</a:t>
            </a:r>
            <a:endParaRPr lang="es-CO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25C4ACFB-757A-46FD-AF62-AC9560408A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011612"/>
              </p:ext>
            </p:extLst>
          </p:nvPr>
        </p:nvGraphicFramePr>
        <p:xfrm>
          <a:off x="457200" y="1008548"/>
          <a:ext cx="7106993" cy="528006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33161">
                  <a:extLst>
                    <a:ext uri="{9D8B030D-6E8A-4147-A177-3AD203B41FA5}">
                      <a16:colId xmlns:a16="http://schemas.microsoft.com/office/drawing/2014/main" val="647288904"/>
                    </a:ext>
                  </a:extLst>
                </a:gridCol>
                <a:gridCol w="6073832">
                  <a:extLst>
                    <a:ext uri="{9D8B030D-6E8A-4147-A177-3AD203B41FA5}">
                      <a16:colId xmlns:a16="http://schemas.microsoft.com/office/drawing/2014/main" val="4202174736"/>
                    </a:ext>
                  </a:extLst>
                </a:gridCol>
              </a:tblGrid>
              <a:tr h="172746">
                <a:tc>
                  <a:txBody>
                    <a:bodyPr/>
                    <a:lstStyle/>
                    <a:p>
                      <a:pPr algn="ctr" fontAlgn="t"/>
                      <a:r>
                        <a:rPr lang="es-CO" sz="1200">
                          <a:effectLst/>
                        </a:rPr>
                        <a:t>Function</a:t>
                      </a:r>
                    </a:p>
                  </a:txBody>
                  <a:tcPr marL="23344" marR="23344" marT="23344" marB="23344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CO" sz="1200" dirty="0" err="1">
                          <a:effectLst/>
                        </a:rPr>
                        <a:t>Purpose</a:t>
                      </a:r>
                      <a:endParaRPr lang="es-CO" sz="1200" dirty="0">
                        <a:effectLst/>
                      </a:endParaRPr>
                    </a:p>
                  </a:txBody>
                  <a:tcPr marL="23344" marR="23344" marT="23344" marB="23344"/>
                </a:tc>
                <a:extLst>
                  <a:ext uri="{0D108BD9-81ED-4DB2-BD59-A6C34878D82A}">
                    <a16:rowId xmlns:a16="http://schemas.microsoft.com/office/drawing/2014/main" val="1641078199"/>
                  </a:ext>
                </a:extLst>
              </a:tr>
              <a:tr h="172746">
                <a:tc>
                  <a:txBody>
                    <a:bodyPr/>
                    <a:lstStyle/>
                    <a:p>
                      <a:pPr algn="ctr" fontAlgn="t"/>
                      <a:r>
                        <a:rPr lang="es-CO" sz="1200">
                          <a:effectLst/>
                        </a:rPr>
                        <a:t>char</a:t>
                      </a:r>
                    </a:p>
                  </a:txBody>
                  <a:tcPr marL="23344" marR="23344" marT="23344" marB="2334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Convert to character array (string)</a:t>
                      </a:r>
                    </a:p>
                  </a:txBody>
                  <a:tcPr marL="23344" marR="23344" marT="23344" marB="23344"/>
                </a:tc>
                <a:extLst>
                  <a:ext uri="{0D108BD9-81ED-4DB2-BD59-A6C34878D82A}">
                    <a16:rowId xmlns:a16="http://schemas.microsoft.com/office/drawing/2014/main" val="635357596"/>
                  </a:ext>
                </a:extLst>
              </a:tr>
              <a:tr h="172746">
                <a:tc>
                  <a:txBody>
                    <a:bodyPr/>
                    <a:lstStyle/>
                    <a:p>
                      <a:pPr algn="ctr" fontAlgn="t"/>
                      <a:r>
                        <a:rPr lang="es-CO" sz="1200">
                          <a:effectLst/>
                        </a:rPr>
                        <a:t>int2str</a:t>
                      </a:r>
                    </a:p>
                  </a:txBody>
                  <a:tcPr marL="23344" marR="23344" marT="23344" marB="2334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O" sz="1200">
                          <a:effectLst/>
                        </a:rPr>
                        <a:t>Convert integer data to string</a:t>
                      </a:r>
                    </a:p>
                  </a:txBody>
                  <a:tcPr marL="23344" marR="23344" marT="23344" marB="23344"/>
                </a:tc>
                <a:extLst>
                  <a:ext uri="{0D108BD9-81ED-4DB2-BD59-A6C34878D82A}">
                    <a16:rowId xmlns:a16="http://schemas.microsoft.com/office/drawing/2014/main" val="157990487"/>
                  </a:ext>
                </a:extLst>
              </a:tr>
              <a:tr h="94046">
                <a:tc>
                  <a:txBody>
                    <a:bodyPr/>
                    <a:lstStyle/>
                    <a:p>
                      <a:pPr algn="ctr" fontAlgn="t"/>
                      <a:r>
                        <a:rPr lang="es-CO" sz="1200">
                          <a:effectLst/>
                        </a:rPr>
                        <a:t>mat2str</a:t>
                      </a:r>
                    </a:p>
                  </a:txBody>
                  <a:tcPr marL="23344" marR="23344" marT="23344" marB="2334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O" sz="1200" dirty="0" err="1">
                          <a:effectLst/>
                        </a:rPr>
                        <a:t>Convert</a:t>
                      </a:r>
                      <a:r>
                        <a:rPr lang="es-CO" sz="1200" dirty="0">
                          <a:effectLst/>
                        </a:rPr>
                        <a:t> </a:t>
                      </a:r>
                      <a:r>
                        <a:rPr lang="es-CO" sz="1200" dirty="0" err="1">
                          <a:effectLst/>
                        </a:rPr>
                        <a:t>matrix</a:t>
                      </a:r>
                      <a:r>
                        <a:rPr lang="es-CO" sz="1200" dirty="0">
                          <a:effectLst/>
                        </a:rPr>
                        <a:t> </a:t>
                      </a:r>
                      <a:r>
                        <a:rPr lang="es-CO" sz="1200" dirty="0" err="1">
                          <a:effectLst/>
                        </a:rPr>
                        <a:t>to</a:t>
                      </a:r>
                      <a:r>
                        <a:rPr lang="es-CO" sz="1200" dirty="0">
                          <a:effectLst/>
                        </a:rPr>
                        <a:t> </a:t>
                      </a:r>
                      <a:r>
                        <a:rPr lang="es-CO" sz="1200" dirty="0" err="1">
                          <a:effectLst/>
                        </a:rPr>
                        <a:t>string</a:t>
                      </a:r>
                      <a:endParaRPr lang="es-CO" sz="1200" dirty="0">
                        <a:effectLst/>
                      </a:endParaRPr>
                    </a:p>
                  </a:txBody>
                  <a:tcPr marL="23344" marR="23344" marT="23344" marB="23344"/>
                </a:tc>
                <a:extLst>
                  <a:ext uri="{0D108BD9-81ED-4DB2-BD59-A6C34878D82A}">
                    <a16:rowId xmlns:a16="http://schemas.microsoft.com/office/drawing/2014/main" val="1797032731"/>
                  </a:ext>
                </a:extLst>
              </a:tr>
              <a:tr h="172746">
                <a:tc>
                  <a:txBody>
                    <a:bodyPr/>
                    <a:lstStyle/>
                    <a:p>
                      <a:pPr algn="ctr" fontAlgn="t"/>
                      <a:r>
                        <a:rPr lang="es-CO" sz="1200">
                          <a:effectLst/>
                        </a:rPr>
                        <a:t>num2str</a:t>
                      </a:r>
                    </a:p>
                  </a:txBody>
                  <a:tcPr marL="23344" marR="23344" marT="23344" marB="2334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O" sz="1200">
                          <a:effectLst/>
                        </a:rPr>
                        <a:t>Convert number to string</a:t>
                      </a:r>
                    </a:p>
                  </a:txBody>
                  <a:tcPr marL="23344" marR="23344" marT="23344" marB="23344"/>
                </a:tc>
                <a:extLst>
                  <a:ext uri="{0D108BD9-81ED-4DB2-BD59-A6C34878D82A}">
                    <a16:rowId xmlns:a16="http://schemas.microsoft.com/office/drawing/2014/main" val="3310840129"/>
                  </a:ext>
                </a:extLst>
              </a:tr>
              <a:tr h="172746">
                <a:tc>
                  <a:txBody>
                    <a:bodyPr/>
                    <a:lstStyle/>
                    <a:p>
                      <a:pPr algn="ctr" fontAlgn="t"/>
                      <a:r>
                        <a:rPr lang="es-CO" sz="1200">
                          <a:effectLst/>
                        </a:rPr>
                        <a:t>str2double</a:t>
                      </a:r>
                    </a:p>
                  </a:txBody>
                  <a:tcPr marL="23344" marR="23344" marT="23344" marB="2334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Convert string to double-precision value</a:t>
                      </a:r>
                    </a:p>
                  </a:txBody>
                  <a:tcPr marL="23344" marR="23344" marT="23344" marB="23344"/>
                </a:tc>
                <a:extLst>
                  <a:ext uri="{0D108BD9-81ED-4DB2-BD59-A6C34878D82A}">
                    <a16:rowId xmlns:a16="http://schemas.microsoft.com/office/drawing/2014/main" val="3486201970"/>
                  </a:ext>
                </a:extLst>
              </a:tr>
              <a:tr h="172746">
                <a:tc>
                  <a:txBody>
                    <a:bodyPr/>
                    <a:lstStyle/>
                    <a:p>
                      <a:pPr algn="ctr" fontAlgn="t"/>
                      <a:r>
                        <a:rPr lang="es-CO" sz="1200">
                          <a:effectLst/>
                        </a:rPr>
                        <a:t>str2num</a:t>
                      </a:r>
                    </a:p>
                  </a:txBody>
                  <a:tcPr marL="23344" marR="23344" marT="23344" marB="2334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O" sz="1200">
                          <a:effectLst/>
                        </a:rPr>
                        <a:t>Convert string to number</a:t>
                      </a:r>
                    </a:p>
                  </a:txBody>
                  <a:tcPr marL="23344" marR="23344" marT="23344" marB="23344"/>
                </a:tc>
                <a:extLst>
                  <a:ext uri="{0D108BD9-81ED-4DB2-BD59-A6C34878D82A}">
                    <a16:rowId xmlns:a16="http://schemas.microsoft.com/office/drawing/2014/main" val="3217662332"/>
                  </a:ext>
                </a:extLst>
              </a:tr>
              <a:tr h="172746">
                <a:tc>
                  <a:txBody>
                    <a:bodyPr/>
                    <a:lstStyle/>
                    <a:p>
                      <a:pPr algn="ctr" fontAlgn="t"/>
                      <a:r>
                        <a:rPr lang="es-CO" sz="1200">
                          <a:effectLst/>
                        </a:rPr>
                        <a:t>native2unicode</a:t>
                      </a:r>
                    </a:p>
                  </a:txBody>
                  <a:tcPr marL="23344" marR="23344" marT="23344" marB="2334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Convert numeric bytes to Unicode characters</a:t>
                      </a:r>
                    </a:p>
                  </a:txBody>
                  <a:tcPr marL="23344" marR="23344" marT="23344" marB="23344"/>
                </a:tc>
                <a:extLst>
                  <a:ext uri="{0D108BD9-81ED-4DB2-BD59-A6C34878D82A}">
                    <a16:rowId xmlns:a16="http://schemas.microsoft.com/office/drawing/2014/main" val="3121632890"/>
                  </a:ext>
                </a:extLst>
              </a:tr>
              <a:tr h="172746">
                <a:tc>
                  <a:txBody>
                    <a:bodyPr/>
                    <a:lstStyle/>
                    <a:p>
                      <a:pPr algn="ctr" fontAlgn="t"/>
                      <a:r>
                        <a:rPr lang="es-CO" sz="1200">
                          <a:effectLst/>
                        </a:rPr>
                        <a:t>unicode2native</a:t>
                      </a:r>
                    </a:p>
                  </a:txBody>
                  <a:tcPr marL="23344" marR="23344" marT="23344" marB="2334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Convert Unicode characters to numeric bytes</a:t>
                      </a:r>
                    </a:p>
                  </a:txBody>
                  <a:tcPr marL="23344" marR="23344" marT="23344" marB="23344"/>
                </a:tc>
                <a:extLst>
                  <a:ext uri="{0D108BD9-81ED-4DB2-BD59-A6C34878D82A}">
                    <a16:rowId xmlns:a16="http://schemas.microsoft.com/office/drawing/2014/main" val="2105467052"/>
                  </a:ext>
                </a:extLst>
              </a:tr>
              <a:tr h="172746">
                <a:tc>
                  <a:txBody>
                    <a:bodyPr/>
                    <a:lstStyle/>
                    <a:p>
                      <a:pPr algn="ctr" fontAlgn="t"/>
                      <a:r>
                        <a:rPr lang="es-CO" sz="1200">
                          <a:effectLst/>
                        </a:rPr>
                        <a:t>base2dec</a:t>
                      </a:r>
                    </a:p>
                  </a:txBody>
                  <a:tcPr marL="23344" marR="23344" marT="23344" marB="2334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Convert base N number string to decimal number</a:t>
                      </a:r>
                    </a:p>
                  </a:txBody>
                  <a:tcPr marL="23344" marR="23344" marT="23344" marB="23344"/>
                </a:tc>
                <a:extLst>
                  <a:ext uri="{0D108BD9-81ED-4DB2-BD59-A6C34878D82A}">
                    <a16:rowId xmlns:a16="http://schemas.microsoft.com/office/drawing/2014/main" val="3101745265"/>
                  </a:ext>
                </a:extLst>
              </a:tr>
              <a:tr h="172746">
                <a:tc>
                  <a:txBody>
                    <a:bodyPr/>
                    <a:lstStyle/>
                    <a:p>
                      <a:pPr algn="ctr" fontAlgn="t"/>
                      <a:r>
                        <a:rPr lang="es-CO" sz="1200">
                          <a:effectLst/>
                        </a:rPr>
                        <a:t>bin2dec</a:t>
                      </a:r>
                    </a:p>
                  </a:txBody>
                  <a:tcPr marL="23344" marR="23344" marT="23344" marB="2334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Convert binary number string to decimal number</a:t>
                      </a:r>
                    </a:p>
                  </a:txBody>
                  <a:tcPr marL="23344" marR="23344" marT="23344" marB="23344"/>
                </a:tc>
                <a:extLst>
                  <a:ext uri="{0D108BD9-81ED-4DB2-BD59-A6C34878D82A}">
                    <a16:rowId xmlns:a16="http://schemas.microsoft.com/office/drawing/2014/main" val="3469925366"/>
                  </a:ext>
                </a:extLst>
              </a:tr>
              <a:tr h="172746">
                <a:tc>
                  <a:txBody>
                    <a:bodyPr/>
                    <a:lstStyle/>
                    <a:p>
                      <a:pPr algn="ctr" fontAlgn="t"/>
                      <a:r>
                        <a:rPr lang="es-CO" sz="1200">
                          <a:effectLst/>
                        </a:rPr>
                        <a:t>dec2base</a:t>
                      </a:r>
                    </a:p>
                  </a:txBody>
                  <a:tcPr marL="23344" marR="23344" marT="23344" marB="2334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Convert decimal to base N number in string</a:t>
                      </a:r>
                    </a:p>
                  </a:txBody>
                  <a:tcPr marL="23344" marR="23344" marT="23344" marB="23344"/>
                </a:tc>
                <a:extLst>
                  <a:ext uri="{0D108BD9-81ED-4DB2-BD59-A6C34878D82A}">
                    <a16:rowId xmlns:a16="http://schemas.microsoft.com/office/drawing/2014/main" val="3790712730"/>
                  </a:ext>
                </a:extLst>
              </a:tr>
              <a:tr h="172746">
                <a:tc>
                  <a:txBody>
                    <a:bodyPr/>
                    <a:lstStyle/>
                    <a:p>
                      <a:pPr algn="ctr" fontAlgn="t"/>
                      <a:r>
                        <a:rPr lang="es-CO" sz="1200">
                          <a:effectLst/>
                        </a:rPr>
                        <a:t>dec2bin</a:t>
                      </a:r>
                    </a:p>
                  </a:txBody>
                  <a:tcPr marL="23344" marR="23344" marT="23344" marB="2334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Convert decimal to binary number in string</a:t>
                      </a:r>
                    </a:p>
                  </a:txBody>
                  <a:tcPr marL="23344" marR="23344" marT="23344" marB="23344"/>
                </a:tc>
                <a:extLst>
                  <a:ext uri="{0D108BD9-81ED-4DB2-BD59-A6C34878D82A}">
                    <a16:rowId xmlns:a16="http://schemas.microsoft.com/office/drawing/2014/main" val="4037550064"/>
                  </a:ext>
                </a:extLst>
              </a:tr>
              <a:tr h="172746">
                <a:tc>
                  <a:txBody>
                    <a:bodyPr/>
                    <a:lstStyle/>
                    <a:p>
                      <a:pPr algn="ctr" fontAlgn="t"/>
                      <a:r>
                        <a:rPr lang="es-CO" sz="1200">
                          <a:effectLst/>
                        </a:rPr>
                        <a:t>dec2hex</a:t>
                      </a:r>
                    </a:p>
                  </a:txBody>
                  <a:tcPr marL="23344" marR="23344" marT="23344" marB="2334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Convert decimal to hexadecimal number in string</a:t>
                      </a:r>
                    </a:p>
                  </a:txBody>
                  <a:tcPr marL="23344" marR="23344" marT="23344" marB="23344"/>
                </a:tc>
                <a:extLst>
                  <a:ext uri="{0D108BD9-81ED-4DB2-BD59-A6C34878D82A}">
                    <a16:rowId xmlns:a16="http://schemas.microsoft.com/office/drawing/2014/main" val="592928067"/>
                  </a:ext>
                </a:extLst>
              </a:tr>
              <a:tr h="172746">
                <a:tc>
                  <a:txBody>
                    <a:bodyPr/>
                    <a:lstStyle/>
                    <a:p>
                      <a:pPr algn="ctr" fontAlgn="t"/>
                      <a:r>
                        <a:rPr lang="es-CO" sz="1200">
                          <a:effectLst/>
                        </a:rPr>
                        <a:t>hex2dec</a:t>
                      </a:r>
                    </a:p>
                  </a:txBody>
                  <a:tcPr marL="23344" marR="23344" marT="23344" marB="2334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Convert hexadecimal number string to decimal number</a:t>
                      </a:r>
                    </a:p>
                  </a:txBody>
                  <a:tcPr marL="23344" marR="23344" marT="23344" marB="23344"/>
                </a:tc>
                <a:extLst>
                  <a:ext uri="{0D108BD9-81ED-4DB2-BD59-A6C34878D82A}">
                    <a16:rowId xmlns:a16="http://schemas.microsoft.com/office/drawing/2014/main" val="37693681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s-CO" sz="1200">
                          <a:effectLst/>
                        </a:rPr>
                        <a:t>hex2num</a:t>
                      </a:r>
                    </a:p>
                  </a:txBody>
                  <a:tcPr marL="23344" marR="23344" marT="23344" marB="2334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Convert hexadecimal number string to double-precision number</a:t>
                      </a:r>
                    </a:p>
                  </a:txBody>
                  <a:tcPr marL="23344" marR="23344" marT="23344" marB="23344"/>
                </a:tc>
                <a:extLst>
                  <a:ext uri="{0D108BD9-81ED-4DB2-BD59-A6C34878D82A}">
                    <a16:rowId xmlns:a16="http://schemas.microsoft.com/office/drawing/2014/main" val="19458741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s-CO" sz="1200">
                          <a:effectLst/>
                        </a:rPr>
                        <a:t>num2hex</a:t>
                      </a:r>
                    </a:p>
                  </a:txBody>
                  <a:tcPr marL="23344" marR="23344" marT="23344" marB="2334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Convert singles and doubles to IEEE hexadecimal strings</a:t>
                      </a:r>
                    </a:p>
                  </a:txBody>
                  <a:tcPr marL="23344" marR="23344" marT="23344" marB="23344"/>
                </a:tc>
                <a:extLst>
                  <a:ext uri="{0D108BD9-81ED-4DB2-BD59-A6C34878D82A}">
                    <a16:rowId xmlns:a16="http://schemas.microsoft.com/office/drawing/2014/main" val="1181059888"/>
                  </a:ext>
                </a:extLst>
              </a:tr>
              <a:tr h="172746">
                <a:tc>
                  <a:txBody>
                    <a:bodyPr/>
                    <a:lstStyle/>
                    <a:p>
                      <a:pPr algn="ctr" fontAlgn="t"/>
                      <a:r>
                        <a:rPr lang="es-CO" sz="1200">
                          <a:effectLst/>
                        </a:rPr>
                        <a:t>cell2mat</a:t>
                      </a:r>
                    </a:p>
                  </a:txBody>
                  <a:tcPr marL="23344" marR="23344" marT="23344" marB="2334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Convert cell array to numeric array</a:t>
                      </a:r>
                    </a:p>
                  </a:txBody>
                  <a:tcPr marL="23344" marR="23344" marT="23344" marB="23344"/>
                </a:tc>
                <a:extLst>
                  <a:ext uri="{0D108BD9-81ED-4DB2-BD59-A6C34878D82A}">
                    <a16:rowId xmlns:a16="http://schemas.microsoft.com/office/drawing/2014/main" val="41849652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s-CO" sz="1200">
                          <a:effectLst/>
                        </a:rPr>
                        <a:t>cell2struct</a:t>
                      </a:r>
                    </a:p>
                  </a:txBody>
                  <a:tcPr marL="23344" marR="23344" marT="23344" marB="2334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Convert cell array to structure array</a:t>
                      </a:r>
                    </a:p>
                  </a:txBody>
                  <a:tcPr marL="23344" marR="23344" marT="23344" marB="23344"/>
                </a:tc>
                <a:extLst>
                  <a:ext uri="{0D108BD9-81ED-4DB2-BD59-A6C34878D82A}">
                    <a16:rowId xmlns:a16="http://schemas.microsoft.com/office/drawing/2014/main" val="2229367680"/>
                  </a:ext>
                </a:extLst>
              </a:tr>
              <a:tr h="172746">
                <a:tc>
                  <a:txBody>
                    <a:bodyPr/>
                    <a:lstStyle/>
                    <a:p>
                      <a:pPr algn="ctr" fontAlgn="t"/>
                      <a:r>
                        <a:rPr lang="es-CO" sz="1200">
                          <a:effectLst/>
                        </a:rPr>
                        <a:t>cellstr</a:t>
                      </a:r>
                    </a:p>
                  </a:txBody>
                  <a:tcPr marL="23344" marR="23344" marT="23344" marB="2334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Create cell array of strings from character array</a:t>
                      </a:r>
                    </a:p>
                  </a:txBody>
                  <a:tcPr marL="23344" marR="23344" marT="23344" marB="23344"/>
                </a:tc>
                <a:extLst>
                  <a:ext uri="{0D108BD9-81ED-4DB2-BD59-A6C34878D82A}">
                    <a16:rowId xmlns:a16="http://schemas.microsoft.com/office/drawing/2014/main" val="33238471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s-CO" sz="1200">
                          <a:effectLst/>
                        </a:rPr>
                        <a:t>mat2cell</a:t>
                      </a:r>
                    </a:p>
                  </a:txBody>
                  <a:tcPr marL="23344" marR="23344" marT="23344" marB="2334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Convert array to cell array with potentially different sized cells</a:t>
                      </a:r>
                    </a:p>
                  </a:txBody>
                  <a:tcPr marL="23344" marR="23344" marT="23344" marB="23344"/>
                </a:tc>
                <a:extLst>
                  <a:ext uri="{0D108BD9-81ED-4DB2-BD59-A6C34878D82A}">
                    <a16:rowId xmlns:a16="http://schemas.microsoft.com/office/drawing/2014/main" val="321440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s-CO" sz="1200">
                          <a:effectLst/>
                        </a:rPr>
                        <a:t>num2cell</a:t>
                      </a:r>
                    </a:p>
                  </a:txBody>
                  <a:tcPr marL="23344" marR="23344" marT="23344" marB="2334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Convert array to cell array with consistently sized cells</a:t>
                      </a:r>
                    </a:p>
                  </a:txBody>
                  <a:tcPr marL="23344" marR="23344" marT="23344" marB="23344"/>
                </a:tc>
                <a:extLst>
                  <a:ext uri="{0D108BD9-81ED-4DB2-BD59-A6C34878D82A}">
                    <a16:rowId xmlns:a16="http://schemas.microsoft.com/office/drawing/2014/main" val="7028606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s-CO" sz="1200" dirty="0">
                          <a:effectLst/>
                        </a:rPr>
                        <a:t>struct2cell</a:t>
                      </a:r>
                    </a:p>
                  </a:txBody>
                  <a:tcPr marL="23344" marR="23344" marT="23344" marB="2334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Convert structure to cell array</a:t>
                      </a:r>
                    </a:p>
                  </a:txBody>
                  <a:tcPr marL="23344" marR="23344" marT="23344" marB="23344"/>
                </a:tc>
                <a:extLst>
                  <a:ext uri="{0D108BD9-81ED-4DB2-BD59-A6C34878D82A}">
                    <a16:rowId xmlns:a16="http://schemas.microsoft.com/office/drawing/2014/main" val="1709539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790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4CE4-94A3-4D8F-AE52-0A849C42568A}" type="slidenum">
              <a:rPr lang="es-CO" sz="1200" smtClean="0">
                <a:uFillTx/>
              </a:rPr>
              <a:pPr/>
              <a:t>11</a:t>
            </a:fld>
            <a:endParaRPr lang="es-CO" sz="1200" dirty="0">
              <a:uFillTx/>
            </a:endParaRPr>
          </a:p>
        </p:txBody>
      </p:sp>
      <p:cxnSp>
        <p:nvCxnSpPr>
          <p:cNvPr id="14" name="Conector recto 13"/>
          <p:cNvCxnSpPr/>
          <p:nvPr/>
        </p:nvCxnSpPr>
        <p:spPr>
          <a:xfrm flipH="1">
            <a:off x="8763000" y="1066799"/>
            <a:ext cx="45810" cy="5791201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H="1">
            <a:off x="0" y="6356351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 flipH="1">
            <a:off x="0" y="6705600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H="1">
            <a:off x="152400" y="685800"/>
            <a:ext cx="69342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226996" y="158503"/>
            <a:ext cx="8915400" cy="633489"/>
          </a:xfrm>
        </p:spPr>
        <p:txBody>
          <a:bodyPr>
            <a:normAutofit/>
          </a:bodyPr>
          <a:lstStyle/>
          <a:p>
            <a:pPr lvl="0"/>
            <a:r>
              <a:rPr lang="es-CO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Introducción. </a:t>
            </a:r>
            <a:endParaRPr lang="es-CO" sz="3200" dirty="0">
              <a:solidFill>
                <a:srgbClr val="CC0000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16363" y="1891802"/>
            <a:ext cx="857570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b="1" i="1" dirty="0">
                <a:latin typeface="Candara" panose="020E0502030303020204" pitchFamily="34" charset="0"/>
              </a:rPr>
              <a:t>Set/Clear </a:t>
            </a:r>
            <a:r>
              <a:rPr lang="es-ES" sz="2400" b="1" i="1" dirty="0" err="1">
                <a:latin typeface="Candara" panose="020E0502030303020204" pitchFamily="34" charset="0"/>
              </a:rPr>
              <a:t>breakingpoint</a:t>
            </a:r>
            <a:r>
              <a:rPr lang="es-ES" sz="2400" dirty="0">
                <a:latin typeface="Candara" panose="020E0502030303020204" pitchFamily="34" charset="0"/>
              </a:rPr>
              <a:t>: Coloca o borra un punto de ruptura </a:t>
            </a:r>
          </a:p>
          <a:p>
            <a:pPr algn="just"/>
            <a:r>
              <a:rPr lang="es-ES" sz="2400" dirty="0">
                <a:latin typeface="Candara" panose="020E0502030303020204" pitchFamily="34" charset="0"/>
              </a:rPr>
              <a:t>     en la línea en que está colocado el cursor.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b="1" i="1" dirty="0">
                <a:latin typeface="Candara" panose="020E0502030303020204" pitchFamily="34" charset="0"/>
              </a:rPr>
              <a:t>Clear </a:t>
            </a:r>
            <a:r>
              <a:rPr lang="es-ES" sz="2400" b="1" i="1" dirty="0" err="1">
                <a:latin typeface="Candara" panose="020E0502030303020204" pitchFamily="34" charset="0"/>
              </a:rPr>
              <a:t>all</a:t>
            </a:r>
            <a:r>
              <a:rPr lang="es-ES" sz="2400" b="1" i="1" dirty="0">
                <a:latin typeface="Candara" panose="020E0502030303020204" pitchFamily="34" charset="0"/>
              </a:rPr>
              <a:t> </a:t>
            </a:r>
            <a:r>
              <a:rPr lang="es-ES" sz="2400" b="1" i="1" dirty="0" err="1">
                <a:latin typeface="Candara" panose="020E0502030303020204" pitchFamily="34" charset="0"/>
              </a:rPr>
              <a:t>breakingpoints</a:t>
            </a:r>
            <a:r>
              <a:rPr lang="es-ES" sz="2400" i="1" dirty="0" err="1">
                <a:latin typeface="Candara" panose="020E0502030303020204" pitchFamily="34" charset="0"/>
              </a:rPr>
              <a:t>:</a:t>
            </a:r>
            <a:r>
              <a:rPr lang="es-ES" sz="2400" dirty="0" err="1">
                <a:latin typeface="Candara" panose="020E0502030303020204" pitchFamily="34" charset="0"/>
              </a:rPr>
              <a:t>Borra</a:t>
            </a:r>
            <a:r>
              <a:rPr lang="es-ES" sz="2400" dirty="0">
                <a:latin typeface="Candara" panose="020E0502030303020204" pitchFamily="34" charset="0"/>
              </a:rPr>
              <a:t> todos los puntos de ruptura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b="1" i="1" dirty="0" err="1">
                <a:latin typeface="Candara" panose="020E0502030303020204" pitchFamily="34" charset="0"/>
              </a:rPr>
              <a:t>Step</a:t>
            </a:r>
            <a:r>
              <a:rPr lang="es-ES" sz="2400" b="1" i="1" dirty="0">
                <a:latin typeface="Candara" panose="020E0502030303020204" pitchFamily="34" charset="0"/>
              </a:rPr>
              <a:t>: </a:t>
            </a:r>
            <a:r>
              <a:rPr lang="es-ES" sz="2400" dirty="0">
                <a:latin typeface="Candara" panose="020E0502030303020204" pitchFamily="34" charset="0"/>
              </a:rPr>
              <a:t>Avanza un paso en el programa 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b="1" i="1" dirty="0" err="1">
                <a:latin typeface="Candara" panose="020E0502030303020204" pitchFamily="34" charset="0"/>
              </a:rPr>
              <a:t>Step</a:t>
            </a:r>
            <a:r>
              <a:rPr lang="es-ES" sz="2400" b="1" i="1" dirty="0">
                <a:latin typeface="Candara" panose="020E0502030303020204" pitchFamily="34" charset="0"/>
              </a:rPr>
              <a:t> in: </a:t>
            </a:r>
            <a:r>
              <a:rPr lang="es-ES" sz="2400" dirty="0">
                <a:latin typeface="Candara" panose="020E0502030303020204" pitchFamily="34" charset="0"/>
              </a:rPr>
              <a:t>Avanza un paso en el programa y si en ese paso se llama a una función, entra en dicha función 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b="1" i="1" dirty="0" err="1">
                <a:latin typeface="Candara" panose="020E0502030303020204" pitchFamily="34" charset="0"/>
              </a:rPr>
              <a:t>Step</a:t>
            </a:r>
            <a:r>
              <a:rPr lang="es-ES" sz="2400" b="1" i="1" dirty="0">
                <a:latin typeface="Candara" panose="020E0502030303020204" pitchFamily="34" charset="0"/>
              </a:rPr>
              <a:t>: </a:t>
            </a:r>
            <a:r>
              <a:rPr lang="es-ES" sz="2400" dirty="0">
                <a:latin typeface="Candara" panose="020E0502030303020204" pitchFamily="34" charset="0"/>
              </a:rPr>
              <a:t>Avanza un paso en el programa y si en ese paso se llama a una función, NO entra en dicha función.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b="1" i="1" dirty="0" err="1">
                <a:latin typeface="Candara" panose="020E0502030303020204" pitchFamily="34" charset="0"/>
              </a:rPr>
              <a:t>Continue</a:t>
            </a:r>
            <a:r>
              <a:rPr lang="es-ES" sz="2400" b="1" i="1" dirty="0">
                <a:latin typeface="Candara" panose="020E0502030303020204" pitchFamily="34" charset="0"/>
              </a:rPr>
              <a:t>: </a:t>
            </a:r>
            <a:r>
              <a:rPr lang="es-ES" sz="2400" dirty="0">
                <a:latin typeface="Candara" panose="020E0502030303020204" pitchFamily="34" charset="0"/>
              </a:rPr>
              <a:t>Continua ejecutando hasta el siguiente punto de ruptura 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b="1" i="1" dirty="0" err="1">
                <a:latin typeface="Candara" panose="020E0502030303020204" pitchFamily="34" charset="0"/>
              </a:rPr>
              <a:t>Quit</a:t>
            </a:r>
            <a:r>
              <a:rPr lang="es-ES" sz="2400" b="1" i="1" dirty="0">
                <a:latin typeface="Candara" panose="020E0502030303020204" pitchFamily="34" charset="0"/>
              </a:rPr>
              <a:t> </a:t>
            </a:r>
            <a:r>
              <a:rPr lang="es-ES" sz="2400" b="1" i="1" dirty="0" err="1">
                <a:latin typeface="Candara" panose="020E0502030303020204" pitchFamily="34" charset="0"/>
              </a:rPr>
              <a:t>debugging</a:t>
            </a:r>
            <a:r>
              <a:rPr lang="es-ES" sz="2400" b="1" i="1" dirty="0">
                <a:latin typeface="Candara" panose="020E0502030303020204" pitchFamily="34" charset="0"/>
              </a:rPr>
              <a:t>: </a:t>
            </a:r>
            <a:r>
              <a:rPr lang="es-ES" sz="2400" dirty="0">
                <a:latin typeface="Candara" panose="020E0502030303020204" pitchFamily="34" charset="0"/>
              </a:rPr>
              <a:t>Termina la ejecución del </a:t>
            </a:r>
            <a:r>
              <a:rPr lang="es-ES" sz="2400" dirty="0" err="1">
                <a:latin typeface="Candara" panose="020E0502030303020204" pitchFamily="34" charset="0"/>
              </a:rPr>
              <a:t>debugger</a:t>
            </a:r>
            <a:r>
              <a:rPr lang="es-ES" sz="2400" dirty="0">
                <a:latin typeface="Candara" panose="020E0502030303020204" pitchFamily="34" charset="0"/>
              </a:rPr>
              <a:t> </a:t>
            </a:r>
            <a:endParaRPr lang="es-ES" sz="2400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  <p:pic>
        <p:nvPicPr>
          <p:cNvPr id="23" name="Picture 8" descr="Resultado de imagen para universidad autonoma de manizal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0"/>
            <a:ext cx="1722210" cy="172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ángulo 24"/>
          <p:cNvSpPr/>
          <p:nvPr/>
        </p:nvSpPr>
        <p:spPr>
          <a:xfrm>
            <a:off x="0" y="6356350"/>
            <a:ext cx="8686800" cy="309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400" dirty="0"/>
              <a:t>Métodos</a:t>
            </a:r>
            <a:r>
              <a:rPr lang="en-US" sz="1400" dirty="0"/>
              <a:t> </a:t>
            </a:r>
            <a:r>
              <a:rPr lang="en-US" sz="1400" dirty="0" err="1"/>
              <a:t>Numéricos</a:t>
            </a:r>
            <a:r>
              <a:rPr lang="en-US" sz="1400" dirty="0"/>
              <a:t>  - </a:t>
            </a:r>
            <a:r>
              <a:rPr lang="en-US" sz="1400" dirty="0" err="1"/>
              <a:t>Ingeniería</a:t>
            </a:r>
            <a:r>
              <a:rPr lang="en-US" sz="1400" dirty="0"/>
              <a:t> </a:t>
            </a:r>
            <a:r>
              <a:rPr lang="en-US" sz="1400" dirty="0" err="1"/>
              <a:t>Electrónica</a:t>
            </a:r>
            <a:endParaRPr lang="es-CO" sz="1400" dirty="0"/>
          </a:p>
        </p:txBody>
      </p:sp>
      <p:sp>
        <p:nvSpPr>
          <p:cNvPr id="12" name="Rectángulo 11"/>
          <p:cNvSpPr/>
          <p:nvPr/>
        </p:nvSpPr>
        <p:spPr>
          <a:xfrm>
            <a:off x="379396" y="1074955"/>
            <a:ext cx="8763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" sz="2400" b="1" dirty="0" err="1">
                <a:latin typeface="Candara" panose="020E0502030303020204" pitchFamily="34" charset="0"/>
                <a:cs typeface="Arial" panose="020B0604020202020204" pitchFamily="34" charset="0"/>
              </a:rPr>
              <a:t>Debugger</a:t>
            </a:r>
            <a:endParaRPr lang="es-CO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298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4CE4-94A3-4D8F-AE52-0A849C42568A}" type="slidenum">
              <a:rPr lang="es-CO" sz="1200" smtClean="0">
                <a:uFillTx/>
              </a:rPr>
              <a:pPr/>
              <a:t>12</a:t>
            </a:fld>
            <a:endParaRPr lang="es-CO" sz="1200" dirty="0">
              <a:uFillTx/>
            </a:endParaRPr>
          </a:p>
        </p:txBody>
      </p:sp>
      <p:cxnSp>
        <p:nvCxnSpPr>
          <p:cNvPr id="14" name="Conector recto 13"/>
          <p:cNvCxnSpPr/>
          <p:nvPr/>
        </p:nvCxnSpPr>
        <p:spPr>
          <a:xfrm flipH="1">
            <a:off x="8763000" y="1066799"/>
            <a:ext cx="45810" cy="5791201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H="1">
            <a:off x="0" y="6356351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 flipH="1">
            <a:off x="0" y="6705600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H="1">
            <a:off x="152400" y="685800"/>
            <a:ext cx="69342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226996" y="158503"/>
            <a:ext cx="8915400" cy="633489"/>
          </a:xfrm>
        </p:spPr>
        <p:txBody>
          <a:bodyPr>
            <a:normAutofit/>
          </a:bodyPr>
          <a:lstStyle/>
          <a:p>
            <a:pPr lvl="0"/>
            <a:r>
              <a:rPr lang="es-CO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Números y operaciones. </a:t>
            </a:r>
            <a:endParaRPr lang="es-CO" sz="3200" dirty="0">
              <a:solidFill>
                <a:srgbClr val="CC0000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26996" y="1503608"/>
            <a:ext cx="857570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200" dirty="0">
                <a:latin typeface="Candara" panose="020E0502030303020204" pitchFamily="34" charset="0"/>
              </a:rPr>
              <a:t>No hace falta definir variables enteras, reales, entre otras.  Como en otros lenguajes.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200" dirty="0">
                <a:latin typeface="Candara" panose="020E0502030303020204" pitchFamily="34" charset="0"/>
              </a:rPr>
              <a:t>Números enteros : a=2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200" dirty="0">
                <a:latin typeface="Candara" panose="020E0502030303020204" pitchFamily="34" charset="0"/>
              </a:rPr>
              <a:t>Números flotantes: x=2.32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200" dirty="0">
                <a:latin typeface="Candara" panose="020E0502030303020204" pitchFamily="34" charset="0"/>
              </a:rPr>
              <a:t>Notación exponencial:</a:t>
            </a:r>
          </a:p>
          <a:p>
            <a:pPr algn="just"/>
            <a:r>
              <a:rPr lang="es-ES" sz="2200" dirty="0">
                <a:latin typeface="Candara" panose="020E0502030303020204" pitchFamily="34" charset="0"/>
              </a:rPr>
              <a:t>Máximo 19 cifras significativas</a:t>
            </a:r>
          </a:p>
        </p:txBody>
      </p:sp>
      <p:pic>
        <p:nvPicPr>
          <p:cNvPr id="23" name="Picture 8" descr="Resultado de imagen para universidad autonoma de manizal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0"/>
            <a:ext cx="1722210" cy="172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ángulo 24"/>
          <p:cNvSpPr/>
          <p:nvPr/>
        </p:nvSpPr>
        <p:spPr>
          <a:xfrm>
            <a:off x="0" y="6356350"/>
            <a:ext cx="8686800" cy="309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400" dirty="0"/>
              <a:t>Métodos</a:t>
            </a:r>
            <a:r>
              <a:rPr lang="en-US" sz="1400" dirty="0"/>
              <a:t> </a:t>
            </a:r>
            <a:r>
              <a:rPr lang="en-US" sz="1400" dirty="0" err="1"/>
              <a:t>Numéricos</a:t>
            </a:r>
            <a:r>
              <a:rPr lang="en-US" sz="1400" dirty="0"/>
              <a:t>  - </a:t>
            </a:r>
            <a:r>
              <a:rPr lang="en-US" sz="1400" dirty="0" err="1"/>
              <a:t>Ingeniería</a:t>
            </a:r>
            <a:r>
              <a:rPr lang="en-US" sz="1400" dirty="0"/>
              <a:t> </a:t>
            </a:r>
            <a:r>
              <a:rPr lang="en-US" sz="1400" dirty="0" err="1"/>
              <a:t>Electrónica</a:t>
            </a:r>
            <a:endParaRPr lang="es-CO" sz="1400" dirty="0"/>
          </a:p>
        </p:txBody>
      </p:sp>
      <p:sp>
        <p:nvSpPr>
          <p:cNvPr id="12" name="Rectángulo 11"/>
          <p:cNvSpPr/>
          <p:nvPr/>
        </p:nvSpPr>
        <p:spPr>
          <a:xfrm>
            <a:off x="379396" y="1074955"/>
            <a:ext cx="8763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" sz="2200" b="1" dirty="0">
                <a:latin typeface="Candara" panose="020E0502030303020204" pitchFamily="34" charset="0"/>
                <a:cs typeface="Arial" panose="020B0604020202020204" pitchFamily="34" charset="0"/>
              </a:rPr>
              <a:t>Datos numéricos:</a:t>
            </a:r>
            <a:endParaRPr lang="es-CO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303196" y="3609175"/>
            <a:ext cx="87630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" sz="2200" b="1" dirty="0">
                <a:latin typeface="Candara" panose="020E0502030303020204" pitchFamily="34" charset="0"/>
                <a:cs typeface="Arial" panose="020B0604020202020204" pitchFamily="34" charset="0"/>
              </a:rPr>
              <a:t>Precisión y formatos: </a:t>
            </a:r>
            <a:r>
              <a:rPr lang="es-ES" sz="2200" dirty="0">
                <a:latin typeface="Candara" panose="020E0502030303020204" pitchFamily="34" charset="0"/>
                <a:cs typeface="Arial" panose="020B0604020202020204" pitchFamily="34" charset="0"/>
              </a:rPr>
              <a:t>Por defecto tiene un formato corto, pero </a:t>
            </a:r>
          </a:p>
          <a:p>
            <a:pPr lvl="0"/>
            <a:r>
              <a:rPr lang="es-CO" sz="2200" dirty="0">
                <a:latin typeface="Candara" panose="020E0502030303020204" pitchFamily="34" charset="0"/>
                <a:cs typeface="Arial" panose="020B0604020202020204" pitchFamily="34" charset="0"/>
              </a:rPr>
              <a:t>se pueden usar otros.</a:t>
            </a:r>
          </a:p>
          <a:p>
            <a:pPr lvl="0"/>
            <a:r>
              <a:rPr lang="es-CO" sz="2200" dirty="0">
                <a:latin typeface="Candara" panose="020E0502030303020204" pitchFamily="34" charset="0"/>
                <a:cs typeface="Arial" panose="020B0604020202020204" pitchFamily="34" charset="0"/>
              </a:rPr>
              <a:t>&gt;&gt; </a:t>
            </a:r>
            <a:r>
              <a:rPr lang="es-CO" sz="2200" dirty="0" err="1">
                <a:latin typeface="Candara" panose="020E0502030303020204" pitchFamily="34" charset="0"/>
                <a:cs typeface="Arial" panose="020B0604020202020204" pitchFamily="34" charset="0"/>
              </a:rPr>
              <a:t>format</a:t>
            </a:r>
            <a:r>
              <a:rPr lang="es-CO" sz="2200" dirty="0">
                <a:latin typeface="Candara" panose="020E0502030303020204" pitchFamily="34" charset="0"/>
                <a:cs typeface="Arial" panose="020B0604020202020204" pitchFamily="34" charset="0"/>
              </a:rPr>
              <a:t> </a:t>
            </a:r>
            <a:r>
              <a:rPr lang="es-CO" sz="2200" dirty="0" err="1">
                <a:latin typeface="Candara" panose="020E0502030303020204" pitchFamily="34" charset="0"/>
                <a:cs typeface="Arial" panose="020B0604020202020204" pitchFamily="34" charset="0"/>
              </a:rPr>
              <a:t>long</a:t>
            </a:r>
            <a:r>
              <a:rPr lang="es-CO" sz="2200" dirty="0">
                <a:latin typeface="Candara" panose="020E0502030303020204" pitchFamily="34" charset="0"/>
                <a:cs typeface="Arial" panose="020B0604020202020204" pitchFamily="34" charset="0"/>
              </a:rPr>
              <a:t> (15 cifras significativas)</a:t>
            </a:r>
          </a:p>
          <a:p>
            <a:pPr lvl="0"/>
            <a:r>
              <a:rPr lang="es-CO" sz="2200" dirty="0">
                <a:latin typeface="Candara" panose="020E0502030303020204" pitchFamily="34" charset="0"/>
                <a:cs typeface="Arial" panose="020B0604020202020204" pitchFamily="34" charset="0"/>
              </a:rPr>
              <a:t>&gt;&gt; </a:t>
            </a:r>
            <a:r>
              <a:rPr lang="es-CO" sz="2200" dirty="0" err="1">
                <a:latin typeface="Candara" panose="020E0502030303020204" pitchFamily="34" charset="0"/>
                <a:cs typeface="Arial" panose="020B0604020202020204" pitchFamily="34" charset="0"/>
              </a:rPr>
              <a:t>format</a:t>
            </a:r>
            <a:r>
              <a:rPr lang="es-CO" sz="2200" dirty="0">
                <a:latin typeface="Candara" panose="020E0502030303020204" pitchFamily="34" charset="0"/>
                <a:cs typeface="Arial" panose="020B0604020202020204" pitchFamily="34" charset="0"/>
              </a:rPr>
              <a:t> short (4 cifras significativas)</a:t>
            </a:r>
          </a:p>
          <a:p>
            <a:pPr lvl="0"/>
            <a:r>
              <a:rPr lang="es-CO" sz="2200" dirty="0">
                <a:latin typeface="Candara" panose="020E0502030303020204" pitchFamily="34" charset="0"/>
                <a:cs typeface="Arial" panose="020B0604020202020204" pitchFamily="34" charset="0"/>
              </a:rPr>
              <a:t>&gt;&gt; </a:t>
            </a:r>
            <a:r>
              <a:rPr lang="es-CO" sz="2200" dirty="0" err="1">
                <a:latin typeface="Candara" panose="020E0502030303020204" pitchFamily="34" charset="0"/>
                <a:cs typeface="Arial" panose="020B0604020202020204" pitchFamily="34" charset="0"/>
              </a:rPr>
              <a:t>format</a:t>
            </a:r>
            <a:r>
              <a:rPr lang="es-CO" sz="2200" dirty="0">
                <a:latin typeface="Candara" panose="020E0502030303020204" pitchFamily="34" charset="0"/>
                <a:cs typeface="Arial" panose="020B0604020202020204" pitchFamily="34" charset="0"/>
              </a:rPr>
              <a:t> </a:t>
            </a:r>
            <a:r>
              <a:rPr lang="es-CO" sz="2200" dirty="0" err="1">
                <a:latin typeface="Candara" panose="020E0502030303020204" pitchFamily="34" charset="0"/>
                <a:cs typeface="Arial" panose="020B0604020202020204" pitchFamily="34" charset="0"/>
              </a:rPr>
              <a:t>shortE</a:t>
            </a:r>
            <a:r>
              <a:rPr lang="es-CO" sz="2200" dirty="0">
                <a:latin typeface="Candara" panose="020E0502030303020204" pitchFamily="34" charset="0"/>
                <a:cs typeface="Arial" panose="020B0604020202020204" pitchFamily="34" charset="0"/>
              </a:rPr>
              <a:t> (notación exponencial con 4 cifras decimales)</a:t>
            </a:r>
          </a:p>
          <a:p>
            <a:pPr lvl="0"/>
            <a:r>
              <a:rPr lang="es-CO" sz="2200" dirty="0">
                <a:latin typeface="Candara" panose="020E0502030303020204" pitchFamily="34" charset="0"/>
                <a:cs typeface="Arial" panose="020B0604020202020204" pitchFamily="34" charset="0"/>
              </a:rPr>
              <a:t>&gt;&gt; </a:t>
            </a:r>
            <a:r>
              <a:rPr lang="es-CO" sz="2200" dirty="0" err="1">
                <a:latin typeface="Candara" panose="020E0502030303020204" pitchFamily="34" charset="0"/>
                <a:cs typeface="Arial" panose="020B0604020202020204" pitchFamily="34" charset="0"/>
              </a:rPr>
              <a:t>format</a:t>
            </a:r>
            <a:r>
              <a:rPr lang="es-CO" sz="2200" dirty="0">
                <a:latin typeface="Candara" panose="020E0502030303020204" pitchFamily="34" charset="0"/>
                <a:cs typeface="Arial" panose="020B0604020202020204" pitchFamily="34" charset="0"/>
              </a:rPr>
              <a:t> </a:t>
            </a:r>
            <a:r>
              <a:rPr lang="es-CO" sz="2200" dirty="0" err="1">
                <a:latin typeface="Candara" panose="020E0502030303020204" pitchFamily="34" charset="0"/>
                <a:cs typeface="Arial" panose="020B0604020202020204" pitchFamily="34" charset="0"/>
              </a:rPr>
              <a:t>longE</a:t>
            </a:r>
            <a:r>
              <a:rPr lang="es-CO" sz="2200" dirty="0">
                <a:latin typeface="Candara" panose="020E0502030303020204" pitchFamily="34" charset="0"/>
                <a:cs typeface="Arial" panose="020B0604020202020204" pitchFamily="34" charset="0"/>
              </a:rPr>
              <a:t> (notación exponencial con 15 </a:t>
            </a:r>
            <a:r>
              <a:rPr lang="es-CO" sz="2200" dirty="0" err="1">
                <a:latin typeface="Candara" panose="020E0502030303020204" pitchFamily="34" charset="0"/>
                <a:cs typeface="Arial" panose="020B0604020202020204" pitchFamily="34" charset="0"/>
              </a:rPr>
              <a:t>ó</a:t>
            </a:r>
            <a:r>
              <a:rPr lang="es-CO" sz="2200" dirty="0">
                <a:latin typeface="Candara" panose="020E0502030303020204" pitchFamily="34" charset="0"/>
                <a:cs typeface="Arial" panose="020B0604020202020204" pitchFamily="34" charset="0"/>
              </a:rPr>
              <a:t> 7 cifras decimales)</a:t>
            </a:r>
          </a:p>
          <a:p>
            <a:pPr lvl="0"/>
            <a:r>
              <a:rPr lang="es-CO" sz="2200" dirty="0">
                <a:latin typeface="Candara" panose="020E0502030303020204" pitchFamily="34" charset="0"/>
                <a:cs typeface="Arial" panose="020B0604020202020204" pitchFamily="34" charset="0"/>
              </a:rPr>
              <a:t>&gt;&gt;</a:t>
            </a:r>
            <a:r>
              <a:rPr lang="es-CO" sz="2200" dirty="0" err="1">
                <a:latin typeface="Candara" panose="020E0502030303020204" pitchFamily="34" charset="0"/>
                <a:cs typeface="Arial" panose="020B0604020202020204" pitchFamily="34" charset="0"/>
              </a:rPr>
              <a:t>format</a:t>
            </a:r>
            <a:r>
              <a:rPr lang="es-CO" sz="2200" dirty="0">
                <a:latin typeface="Candara" panose="020E0502030303020204" pitchFamily="34" charset="0"/>
                <a:cs typeface="Arial" panose="020B0604020202020204" pitchFamily="34" charset="0"/>
              </a:rPr>
              <a:t> </a:t>
            </a:r>
            <a:r>
              <a:rPr lang="es-CO" sz="2200" dirty="0" err="1">
                <a:latin typeface="Candara" panose="020E0502030303020204" pitchFamily="34" charset="0"/>
                <a:cs typeface="Arial" panose="020B0604020202020204" pitchFamily="34" charset="0"/>
              </a:rPr>
              <a:t>rat</a:t>
            </a:r>
            <a:r>
              <a:rPr lang="es-CO" sz="2200" dirty="0">
                <a:latin typeface="Candara" panose="020E0502030303020204" pitchFamily="34" charset="0"/>
                <a:cs typeface="Arial" panose="020B0604020202020204" pitchFamily="34" charset="0"/>
              </a:rPr>
              <a:t> (aproximación racional ‘fracción’)</a:t>
            </a:r>
          </a:p>
          <a:p>
            <a:pPr lvl="0"/>
            <a:r>
              <a:rPr lang="es-CO" sz="2200" dirty="0">
                <a:latin typeface="Candara" panose="020E0502030303020204" pitchFamily="34" charset="0"/>
                <a:cs typeface="Arial" panose="020B0604020202020204" pitchFamily="34" charset="0"/>
              </a:rPr>
              <a:t>&gt;&gt; </a:t>
            </a:r>
            <a:r>
              <a:rPr lang="es-CO" sz="2200" dirty="0" err="1">
                <a:latin typeface="Candara" panose="020E0502030303020204" pitchFamily="34" charset="0"/>
                <a:cs typeface="Arial" panose="020B0604020202020204" pitchFamily="34" charset="0"/>
              </a:rPr>
              <a:t>fomat</a:t>
            </a:r>
            <a:r>
              <a:rPr lang="es-CO" sz="2200" dirty="0">
                <a:latin typeface="Candara" panose="020E0502030303020204" pitchFamily="34" charset="0"/>
                <a:cs typeface="Arial" panose="020B0604020202020204" pitchFamily="34" charset="0"/>
              </a:rPr>
              <a:t> </a:t>
            </a:r>
            <a:r>
              <a:rPr lang="es-CO" sz="2200" dirty="0" err="1">
                <a:latin typeface="Candara" panose="020E0502030303020204" pitchFamily="34" charset="0"/>
                <a:cs typeface="Arial" panose="020B0604020202020204" pitchFamily="34" charset="0"/>
              </a:rPr>
              <a:t>bank</a:t>
            </a:r>
            <a:r>
              <a:rPr lang="es-CO" sz="2200" dirty="0">
                <a:latin typeface="Candara" panose="020E0502030303020204" pitchFamily="34" charset="0"/>
                <a:cs typeface="Arial" panose="020B0604020202020204" pitchFamily="34" charset="0"/>
              </a:rPr>
              <a:t> (redondea para tener dos cifras decimales)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/>
              <p:cNvSpPr/>
              <p:nvPr/>
            </p:nvSpPr>
            <p:spPr>
              <a:xfrm>
                <a:off x="3308879" y="2829040"/>
                <a:ext cx="2411942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2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ES" sz="2200" i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s-E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200" i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ES" sz="2200" i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s-ES" sz="2200" i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s-ES" sz="2200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s-ES" sz="2200" i="0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s-ES" sz="2200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3" name="Rectá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879" y="2829040"/>
                <a:ext cx="2411942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2151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4CE4-94A3-4D8F-AE52-0A849C42568A}" type="slidenum">
              <a:rPr lang="es-CO" sz="1200" smtClean="0">
                <a:uFillTx/>
              </a:rPr>
              <a:pPr/>
              <a:t>13</a:t>
            </a:fld>
            <a:endParaRPr lang="es-CO" sz="1200" dirty="0">
              <a:uFillTx/>
            </a:endParaRPr>
          </a:p>
        </p:txBody>
      </p:sp>
      <p:cxnSp>
        <p:nvCxnSpPr>
          <p:cNvPr id="14" name="Conector recto 13"/>
          <p:cNvCxnSpPr/>
          <p:nvPr/>
        </p:nvCxnSpPr>
        <p:spPr>
          <a:xfrm flipH="1">
            <a:off x="8763000" y="1066799"/>
            <a:ext cx="45810" cy="5791201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H="1">
            <a:off x="0" y="6356351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 flipH="1">
            <a:off x="0" y="6705600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H="1">
            <a:off x="152400" y="685800"/>
            <a:ext cx="69342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226996" y="158503"/>
            <a:ext cx="8915400" cy="633489"/>
          </a:xfrm>
        </p:spPr>
        <p:txBody>
          <a:bodyPr>
            <a:normAutofit/>
          </a:bodyPr>
          <a:lstStyle/>
          <a:p>
            <a:pPr lvl="0"/>
            <a:r>
              <a:rPr lang="es-CO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Números y operaciones. </a:t>
            </a:r>
            <a:endParaRPr lang="es-CO" sz="3200" dirty="0">
              <a:solidFill>
                <a:srgbClr val="CC0000"/>
              </a:solidFill>
              <a:latin typeface="Candara" panose="020E0502030303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/>
              <p:cNvSpPr/>
              <p:nvPr/>
            </p:nvSpPr>
            <p:spPr>
              <a:xfrm>
                <a:off x="226996" y="1233617"/>
                <a:ext cx="8333621" cy="50167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s-ES" sz="2000" dirty="0">
                    <a:latin typeface="Candara" panose="020E0502030303020204" pitchFamily="34" charset="0"/>
                  </a:rPr>
                  <a:t>Son sensibles a las mayúsculas: a=5, A=7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s-ES" sz="2000" dirty="0">
                    <a:latin typeface="Candara" panose="020E0502030303020204" pitchFamily="34" charset="0"/>
                  </a:rPr>
                  <a:t>Declaración de variables globales:</a:t>
                </a:r>
              </a:p>
              <a:p>
                <a:pPr algn="just"/>
                <a:r>
                  <a:rPr lang="es-ES" sz="2000" dirty="0">
                    <a:latin typeface="Candara" panose="020E0502030303020204" pitchFamily="34" charset="0"/>
                  </a:rPr>
                  <a:t>	&gt;&gt;</a:t>
                </a:r>
                <a:r>
                  <a:rPr lang="es-ES" sz="2000" b="1" dirty="0">
                    <a:latin typeface="Candara" panose="020E0502030303020204" pitchFamily="34" charset="0"/>
                  </a:rPr>
                  <a:t>global</a:t>
                </a:r>
                <a:endParaRPr lang="es-ES" sz="2000" dirty="0">
                  <a:latin typeface="Candara" panose="020E0502030303020204" pitchFamily="34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s-ES" sz="2000" dirty="0">
                    <a:latin typeface="Candara" panose="020E0502030303020204" pitchFamily="34" charset="0"/>
                  </a:rPr>
                  <a:t>Información sobre variables que se están usado y sus dimensiones (si son matrices)</a:t>
                </a:r>
              </a:p>
              <a:p>
                <a:pPr lvl="1" algn="just"/>
                <a:r>
                  <a:rPr lang="es-ES" sz="2000" dirty="0">
                    <a:latin typeface="Candara" panose="020E0502030303020204" pitchFamily="34" charset="0"/>
                  </a:rPr>
                  <a:t>	&gt;&gt;</a:t>
                </a:r>
                <a:r>
                  <a:rPr lang="es-ES" sz="2000" b="1" dirty="0" err="1">
                    <a:latin typeface="Candara" panose="020E0502030303020204" pitchFamily="34" charset="0"/>
                  </a:rPr>
                  <a:t>who</a:t>
                </a:r>
                <a:endParaRPr lang="es-ES" sz="2000" b="1" dirty="0">
                  <a:latin typeface="Candara" panose="020E0502030303020204" pitchFamily="34" charset="0"/>
                </a:endParaRPr>
              </a:p>
              <a:p>
                <a:pPr lvl="1" algn="just"/>
                <a:r>
                  <a:rPr lang="es-ES" sz="2000" dirty="0">
                    <a:latin typeface="Candara" panose="020E0502030303020204" pitchFamily="34" charset="0"/>
                  </a:rPr>
                  <a:t>	&gt;&gt;</a:t>
                </a:r>
                <a:r>
                  <a:rPr lang="es-ES" sz="2000" b="1" dirty="0" err="1">
                    <a:latin typeface="Candara" panose="020E0502030303020204" pitchFamily="34" charset="0"/>
                  </a:rPr>
                  <a:t>whos</a:t>
                </a:r>
                <a:r>
                  <a:rPr lang="es-ES" sz="2000" b="1" dirty="0">
                    <a:latin typeface="Candara" panose="020E0502030303020204" pitchFamily="34" charset="0"/>
                  </a:rPr>
                  <a:t> </a:t>
                </a:r>
                <a:r>
                  <a:rPr lang="es-ES" sz="2000" dirty="0">
                    <a:latin typeface="Candara" panose="020E0502030303020204" pitchFamily="34" charset="0"/>
                  </a:rPr>
                  <a:t>(da más información)</a:t>
                </a:r>
              </a:p>
              <a:p>
                <a:pPr marL="800100" lvl="1" indent="-342900" algn="just">
                  <a:buFont typeface="Wingdings" panose="05000000000000000000" pitchFamily="2" charset="2"/>
                  <a:buChar char="ü"/>
                </a:pPr>
                <a:r>
                  <a:rPr lang="es-ES" sz="2000" b="1" dirty="0" err="1">
                    <a:latin typeface="Candara" panose="020E0502030303020204" pitchFamily="34" charset="0"/>
                  </a:rPr>
                  <a:t>Workspace</a:t>
                </a:r>
                <a:r>
                  <a:rPr lang="es-ES" sz="2000" dirty="0">
                    <a:latin typeface="Candara" panose="020E0502030303020204" pitchFamily="34" charset="0"/>
                  </a:rPr>
                  <a:t> (haciendo doble </a:t>
                </a:r>
                <a:r>
                  <a:rPr lang="es-ES" sz="2000" dirty="0" err="1">
                    <a:latin typeface="Candara" panose="020E0502030303020204" pitchFamily="34" charset="0"/>
                  </a:rPr>
                  <a:t>click</a:t>
                </a:r>
                <a:r>
                  <a:rPr lang="es-ES" sz="2000" dirty="0">
                    <a:latin typeface="Candara" panose="020E0502030303020204" pitchFamily="34" charset="0"/>
                  </a:rPr>
                  <a:t> en la variable)</a:t>
                </a:r>
              </a:p>
              <a:p>
                <a:pPr marL="800100" lvl="1" indent="-342900" algn="just">
                  <a:buFont typeface="Wingdings" panose="05000000000000000000" pitchFamily="2" charset="2"/>
                  <a:buChar char="ü"/>
                </a:pPr>
                <a:endParaRPr lang="es-ES" sz="2000" dirty="0">
                  <a:latin typeface="Candara" panose="020E0502030303020204" pitchFamily="34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s-ES" sz="2000" dirty="0">
                    <a:latin typeface="Candara" panose="020E0502030303020204" pitchFamily="34" charset="0"/>
                  </a:rPr>
                  <a:t>Para eliminar alguna variable se ejecuta :</a:t>
                </a:r>
              </a:p>
              <a:p>
                <a:pPr algn="just"/>
                <a:r>
                  <a:rPr lang="es-ES" sz="2000" dirty="0">
                    <a:latin typeface="Candara" panose="020E0502030303020204" pitchFamily="34" charset="0"/>
                  </a:rPr>
                  <a:t>	&gt;&gt;</a:t>
                </a:r>
                <a:r>
                  <a:rPr lang="es-ES" sz="2000" b="1" dirty="0" err="1">
                    <a:latin typeface="Candara" panose="020E0502030303020204" pitchFamily="34" charset="0"/>
                  </a:rPr>
                  <a:t>clear</a:t>
                </a:r>
                <a:r>
                  <a:rPr lang="es-ES" sz="2000" b="1" dirty="0">
                    <a:latin typeface="Candara" panose="020E0502030303020204" pitchFamily="34" charset="0"/>
                  </a:rPr>
                  <a:t> </a:t>
                </a:r>
                <a:r>
                  <a:rPr lang="es-ES" sz="2000" dirty="0">
                    <a:latin typeface="Candara" panose="020E0502030303020204" pitchFamily="34" charset="0"/>
                  </a:rPr>
                  <a:t>variable1 variable2</a:t>
                </a:r>
              </a:p>
              <a:p>
                <a:pPr algn="just"/>
                <a:r>
                  <a:rPr lang="es-ES" sz="2000" b="1" dirty="0">
                    <a:latin typeface="Candara" panose="020E0502030303020204" pitchFamily="34" charset="0"/>
                  </a:rPr>
                  <a:t>	</a:t>
                </a:r>
                <a:r>
                  <a:rPr lang="es-ES" sz="2000" dirty="0">
                    <a:latin typeface="Candara" panose="020E0502030303020204" pitchFamily="34" charset="0"/>
                  </a:rPr>
                  <a:t>&gt;&gt;</a:t>
                </a:r>
                <a:r>
                  <a:rPr lang="es-ES" sz="2000" b="1" dirty="0" err="1">
                    <a:latin typeface="Candara" panose="020E0502030303020204" pitchFamily="34" charset="0"/>
                  </a:rPr>
                  <a:t>clear</a:t>
                </a:r>
                <a:r>
                  <a:rPr lang="es-ES" sz="2000" b="1" dirty="0">
                    <a:latin typeface="Candara" panose="020E0502030303020204" pitchFamily="34" charset="0"/>
                  </a:rPr>
                  <a:t> </a:t>
                </a:r>
                <a:r>
                  <a:rPr lang="es-ES" sz="2000" b="1" dirty="0" err="1">
                    <a:latin typeface="Candara" panose="020E0502030303020204" pitchFamily="34" charset="0"/>
                  </a:rPr>
                  <a:t>all</a:t>
                </a:r>
                <a:r>
                  <a:rPr lang="es-ES" sz="2000" b="1" dirty="0">
                    <a:latin typeface="Candara" panose="020E0502030303020204" pitchFamily="34" charset="0"/>
                  </a:rPr>
                  <a:t> </a:t>
                </a:r>
                <a:r>
                  <a:rPr lang="es-ES" sz="2000" dirty="0">
                    <a:latin typeface="Candara" panose="020E0502030303020204" pitchFamily="34" charset="0"/>
                  </a:rPr>
                  <a:t>(si se quieren borrar todas las variables)</a:t>
                </a:r>
              </a:p>
              <a:p>
                <a:pPr algn="just"/>
                <a:r>
                  <a:rPr lang="es-ES" sz="2000" dirty="0">
                    <a:latin typeface="Candara" panose="020E0502030303020204" pitchFamily="34" charset="0"/>
                  </a:rPr>
                  <a:t>	&gt;&gt;</a:t>
                </a:r>
                <a:r>
                  <a:rPr lang="es-ES" sz="2000" b="1" dirty="0" err="1">
                    <a:latin typeface="Candara" panose="020E0502030303020204" pitchFamily="34" charset="0"/>
                  </a:rPr>
                  <a:t>clc</a:t>
                </a:r>
                <a:r>
                  <a:rPr lang="es-ES" sz="2000" b="1" dirty="0">
                    <a:latin typeface="Candara" panose="020E0502030303020204" pitchFamily="34" charset="0"/>
                  </a:rPr>
                  <a:t> </a:t>
                </a:r>
                <a:r>
                  <a:rPr lang="es-ES" sz="2000" dirty="0">
                    <a:latin typeface="Candara" panose="020E0502030303020204" pitchFamily="34" charset="0"/>
                  </a:rPr>
                  <a:t>(limpia el </a:t>
                </a:r>
                <a:r>
                  <a:rPr lang="es-ES" sz="2000" dirty="0" err="1">
                    <a:latin typeface="Candara" panose="020E0502030303020204" pitchFamily="34" charset="0"/>
                  </a:rPr>
                  <a:t>command</a:t>
                </a:r>
                <a:r>
                  <a:rPr lang="es-ES" sz="2000" dirty="0">
                    <a:latin typeface="Candara" panose="020E0502030303020204" pitchFamily="34" charset="0"/>
                  </a:rPr>
                  <a:t> </a:t>
                </a:r>
                <a:r>
                  <a:rPr lang="es-ES" sz="2000" dirty="0" err="1">
                    <a:latin typeface="Candara" panose="020E0502030303020204" pitchFamily="34" charset="0"/>
                  </a:rPr>
                  <a:t>window</a:t>
                </a:r>
                <a:r>
                  <a:rPr lang="es-ES" sz="2000" dirty="0">
                    <a:latin typeface="Candara" panose="020E0502030303020204" pitchFamily="34" charset="0"/>
                  </a:rPr>
                  <a:t>)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s-ES" sz="2000" b="1" dirty="0">
                    <a:latin typeface="Candara" panose="020E0502030303020204" pitchFamily="34" charset="0"/>
                  </a:rPr>
                  <a:t>Constantes características: </a:t>
                </a:r>
                <a:r>
                  <a:rPr lang="es-ES" sz="2000" dirty="0">
                    <a:latin typeface="Candara" panose="020E0502030303020204" pitchFamily="34" charset="0"/>
                  </a:rPr>
                  <a:t>pi=</a:t>
                </a:r>
                <a14:m>
                  <m:oMath xmlns:m="http://schemas.openxmlformats.org/officeDocument/2006/math">
                    <m:r>
                      <a:rPr lang="es-ES" sz="20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s-ES" sz="2000" dirty="0">
                    <a:latin typeface="Candara" panose="020E0502030303020204" pitchFamily="34" charset="0"/>
                  </a:rPr>
                  <a:t>, </a:t>
                </a:r>
                <a:r>
                  <a:rPr lang="es-ES" sz="2000" dirty="0" err="1">
                    <a:latin typeface="Candara" panose="020E0502030303020204" pitchFamily="34" charset="0"/>
                  </a:rPr>
                  <a:t>NaN</a:t>
                </a:r>
                <a:r>
                  <a:rPr lang="es-ES" sz="2000" dirty="0">
                    <a:latin typeface="Candara" panose="020E0502030303020204" pitchFamily="34" charset="0"/>
                  </a:rPr>
                  <a:t> (</a:t>
                </a:r>
                <a:r>
                  <a:rPr lang="es-ES" sz="2000" dirty="0" err="1">
                    <a:latin typeface="Candara" panose="020E0502030303020204" pitchFamily="34" charset="0"/>
                  </a:rPr>
                  <a:t>Not</a:t>
                </a:r>
                <a:r>
                  <a:rPr lang="es-ES" sz="2000" dirty="0">
                    <a:latin typeface="Candara" panose="020E0502030303020204" pitchFamily="34" charset="0"/>
                  </a:rPr>
                  <a:t> a </a:t>
                </a:r>
                <a:r>
                  <a:rPr lang="es-ES" sz="2000" dirty="0" err="1">
                    <a:latin typeface="Candara" panose="020E0502030303020204" pitchFamily="34" charset="0"/>
                  </a:rPr>
                  <a:t>Number</a:t>
                </a:r>
                <a:r>
                  <a:rPr lang="es-ES" sz="2000" dirty="0">
                    <a:latin typeface="Candara" panose="020E0502030303020204" pitchFamily="34" charset="0"/>
                  </a:rPr>
                  <a:t>, 0/0), </a:t>
                </a:r>
                <a:r>
                  <a:rPr lang="es-ES" sz="2000" dirty="0" err="1">
                    <a:latin typeface="Candara" panose="020E0502030303020204" pitchFamily="34" charset="0"/>
                  </a:rPr>
                  <a:t>Inf</a:t>
                </a:r>
                <a:r>
                  <a:rPr lang="es-ES" sz="2000" dirty="0">
                    <a:latin typeface="Candara" panose="020E0502030303020204" pitchFamily="34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s-ES" sz="200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s-ES" sz="2000" dirty="0">
                  <a:latin typeface="Candara" panose="020E0502030303020204" pitchFamily="34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s-ES" sz="2000" b="1" dirty="0">
                    <a:latin typeface="Candara" panose="020E0502030303020204" pitchFamily="34" charset="0"/>
                  </a:rPr>
                  <a:t>Números complejos: </a:t>
                </a:r>
                <a:r>
                  <a:rPr lang="es-ES" sz="2000" dirty="0">
                    <a:latin typeface="Candara" panose="020E0502030303020204" pitchFamily="34" charset="0"/>
                  </a:rPr>
                  <a:t>i=</a:t>
                </a:r>
                <a:r>
                  <a:rPr lang="es-ES" sz="2000" dirty="0" err="1">
                    <a:latin typeface="Candara" panose="020E0502030303020204" pitchFamily="34" charset="0"/>
                  </a:rPr>
                  <a:t>sqrt</a:t>
                </a:r>
                <a:r>
                  <a:rPr lang="es-ES" sz="2000" dirty="0">
                    <a:latin typeface="Candara" panose="020E0502030303020204" pitchFamily="34" charset="0"/>
                  </a:rPr>
                  <a:t>(-1) (sólo se puede usar i o j)</a:t>
                </a:r>
              </a:p>
              <a:p>
                <a:pPr algn="just"/>
                <a:r>
                  <a:rPr lang="es-ES" sz="2000" b="1" dirty="0">
                    <a:solidFill>
                      <a:srgbClr val="FF0000"/>
                    </a:solidFill>
                    <a:latin typeface="Candara" panose="020E0502030303020204" pitchFamily="34" charset="0"/>
                  </a:rPr>
                  <a:t>Cuidado de usar “i” como contador en un bucle trabajando con complejos.</a:t>
                </a:r>
              </a:p>
            </p:txBody>
          </p:sp>
        </mc:Choice>
        <mc:Fallback xmlns="">
          <p:sp>
            <p:nvSpPr>
              <p:cNvPr id="7" name="Rectá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96" y="1233617"/>
                <a:ext cx="8333621" cy="5016758"/>
              </a:xfrm>
              <a:prstGeom prst="rect">
                <a:avLst/>
              </a:prstGeom>
              <a:blipFill>
                <a:blip r:embed="rId3"/>
                <a:stretch>
                  <a:fillRect l="-732" t="-608" r="-805" b="-121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8" descr="Resultado de imagen para universidad autonoma de manizale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0"/>
            <a:ext cx="1722210" cy="172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ángulo 24"/>
          <p:cNvSpPr/>
          <p:nvPr/>
        </p:nvSpPr>
        <p:spPr>
          <a:xfrm>
            <a:off x="0" y="6356350"/>
            <a:ext cx="8686800" cy="309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400" dirty="0"/>
              <a:t>Métodos</a:t>
            </a:r>
            <a:r>
              <a:rPr lang="en-US" sz="1400" dirty="0"/>
              <a:t> </a:t>
            </a:r>
            <a:r>
              <a:rPr lang="en-US" sz="1400" dirty="0" err="1"/>
              <a:t>Numéricos</a:t>
            </a:r>
            <a:r>
              <a:rPr lang="en-US" sz="1400" dirty="0"/>
              <a:t>  - </a:t>
            </a:r>
            <a:r>
              <a:rPr lang="en-US" sz="1400" dirty="0" err="1"/>
              <a:t>Ingeniería</a:t>
            </a:r>
            <a:r>
              <a:rPr lang="en-US" sz="1400" dirty="0"/>
              <a:t> </a:t>
            </a:r>
            <a:r>
              <a:rPr lang="en-US" sz="1400" dirty="0" err="1"/>
              <a:t>Electrónica</a:t>
            </a:r>
            <a:endParaRPr lang="es-CO" sz="1400" dirty="0"/>
          </a:p>
        </p:txBody>
      </p:sp>
      <p:sp>
        <p:nvSpPr>
          <p:cNvPr id="12" name="Rectángulo 11"/>
          <p:cNvSpPr/>
          <p:nvPr/>
        </p:nvSpPr>
        <p:spPr>
          <a:xfrm>
            <a:off x="303196" y="696755"/>
            <a:ext cx="8763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" sz="2200" b="1" dirty="0">
                <a:latin typeface="Candara" panose="020E0502030303020204" pitchFamily="34" charset="0"/>
                <a:cs typeface="Arial" panose="020B0604020202020204" pitchFamily="34" charset="0"/>
              </a:rPr>
              <a:t>Datos numéricos:</a:t>
            </a:r>
            <a:endParaRPr lang="es-CO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478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4CE4-94A3-4D8F-AE52-0A849C42568A}" type="slidenum">
              <a:rPr lang="es-CO" sz="1200" smtClean="0">
                <a:uFillTx/>
              </a:rPr>
              <a:pPr/>
              <a:t>14</a:t>
            </a:fld>
            <a:endParaRPr lang="es-CO" sz="1200" dirty="0">
              <a:uFillTx/>
            </a:endParaRPr>
          </a:p>
        </p:txBody>
      </p:sp>
      <p:cxnSp>
        <p:nvCxnSpPr>
          <p:cNvPr id="14" name="Conector recto 13"/>
          <p:cNvCxnSpPr/>
          <p:nvPr/>
        </p:nvCxnSpPr>
        <p:spPr>
          <a:xfrm flipH="1">
            <a:off x="8763000" y="1066799"/>
            <a:ext cx="45810" cy="5791201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H="1">
            <a:off x="0" y="6356351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 flipH="1">
            <a:off x="0" y="6705600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H="1">
            <a:off x="152400" y="685800"/>
            <a:ext cx="69342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226996" y="158503"/>
            <a:ext cx="8915400" cy="633489"/>
          </a:xfrm>
        </p:spPr>
        <p:txBody>
          <a:bodyPr>
            <a:normAutofit/>
          </a:bodyPr>
          <a:lstStyle/>
          <a:p>
            <a:pPr lvl="0"/>
            <a:r>
              <a:rPr lang="es-CO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Números y operaciones. </a:t>
            </a:r>
            <a:endParaRPr lang="es-CO" sz="3200" dirty="0">
              <a:solidFill>
                <a:srgbClr val="CC0000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05554" y="2079092"/>
            <a:ext cx="8333621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>
                <a:latin typeface="Candara" panose="020E0502030303020204" pitchFamily="34" charset="0"/>
              </a:rPr>
              <a:t>Suma: + , Resta: -</a:t>
            </a:r>
          </a:p>
          <a:p>
            <a:pPr algn="just"/>
            <a:endParaRPr lang="es-ES" sz="2400" dirty="0">
              <a:latin typeface="Candara" panose="020E0502030303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>
                <a:latin typeface="Candara" panose="020E0502030303020204" pitchFamily="34" charset="0"/>
              </a:rPr>
              <a:t>Multiplicación: * , División: /</a:t>
            </a:r>
          </a:p>
          <a:p>
            <a:pPr algn="just"/>
            <a:endParaRPr lang="es-ES" sz="2400" dirty="0">
              <a:latin typeface="Candara" panose="020E0502030303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>
                <a:latin typeface="Candara" panose="020E0502030303020204" pitchFamily="34" charset="0"/>
              </a:rPr>
              <a:t>Potencias: ^</a:t>
            </a:r>
          </a:p>
          <a:p>
            <a:pPr algn="just"/>
            <a:endParaRPr lang="es-ES" sz="2400" dirty="0">
              <a:latin typeface="Candara" panose="020E0502030303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>
                <a:latin typeface="Candara" panose="020E0502030303020204" pitchFamily="34" charset="0"/>
              </a:rPr>
              <a:t>Orden de prioridad: signos de agrupación, funciones matemáticas, potencias y raíces, multiplicación y división, por último sumas y restas. Usar () para cambiar la prioridad.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200" dirty="0">
              <a:latin typeface="Candara" panose="020E0502030303020204" pitchFamily="34" charset="0"/>
            </a:endParaRPr>
          </a:p>
        </p:txBody>
      </p:sp>
      <p:pic>
        <p:nvPicPr>
          <p:cNvPr id="23" name="Picture 8" descr="Resultado de imagen para universidad autonoma de manizal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0"/>
            <a:ext cx="1722210" cy="172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ángulo 24"/>
          <p:cNvSpPr/>
          <p:nvPr/>
        </p:nvSpPr>
        <p:spPr>
          <a:xfrm>
            <a:off x="0" y="6356350"/>
            <a:ext cx="8686800" cy="309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400" dirty="0"/>
              <a:t>Métodos</a:t>
            </a:r>
            <a:r>
              <a:rPr lang="en-US" sz="1400" dirty="0"/>
              <a:t> </a:t>
            </a:r>
            <a:r>
              <a:rPr lang="en-US" sz="1400" dirty="0" err="1"/>
              <a:t>Numéricos</a:t>
            </a:r>
            <a:r>
              <a:rPr lang="en-US" sz="1400" dirty="0"/>
              <a:t>  - </a:t>
            </a:r>
            <a:r>
              <a:rPr lang="en-US" sz="1400" dirty="0" err="1"/>
              <a:t>Ingeniería</a:t>
            </a:r>
            <a:r>
              <a:rPr lang="en-US" sz="1400" dirty="0"/>
              <a:t> </a:t>
            </a:r>
            <a:r>
              <a:rPr lang="en-US" sz="1400" dirty="0" err="1"/>
              <a:t>Electrónica</a:t>
            </a:r>
            <a:endParaRPr lang="es-CO" sz="1400" dirty="0"/>
          </a:p>
        </p:txBody>
      </p:sp>
      <p:sp>
        <p:nvSpPr>
          <p:cNvPr id="12" name="Rectángulo 11"/>
          <p:cNvSpPr/>
          <p:nvPr/>
        </p:nvSpPr>
        <p:spPr>
          <a:xfrm>
            <a:off x="379396" y="1074955"/>
            <a:ext cx="8763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CO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Operaciones aritméticas elementales</a:t>
            </a:r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:</a:t>
            </a:r>
            <a:endParaRPr lang="es-CO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231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4CE4-94A3-4D8F-AE52-0A849C42568A}" type="slidenum">
              <a:rPr lang="es-CO" sz="1200" smtClean="0">
                <a:uFillTx/>
              </a:rPr>
              <a:pPr/>
              <a:t>15</a:t>
            </a:fld>
            <a:endParaRPr lang="es-CO" sz="1200" dirty="0">
              <a:uFillTx/>
            </a:endParaRPr>
          </a:p>
        </p:txBody>
      </p:sp>
      <p:cxnSp>
        <p:nvCxnSpPr>
          <p:cNvPr id="14" name="Conector recto 13"/>
          <p:cNvCxnSpPr/>
          <p:nvPr/>
        </p:nvCxnSpPr>
        <p:spPr>
          <a:xfrm flipH="1">
            <a:off x="8869590" y="1066799"/>
            <a:ext cx="45810" cy="5791201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H="1">
            <a:off x="0" y="6356351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 flipH="1">
            <a:off x="0" y="6705600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H="1">
            <a:off x="152400" y="685800"/>
            <a:ext cx="69342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226996" y="158503"/>
            <a:ext cx="8915400" cy="633489"/>
          </a:xfrm>
        </p:spPr>
        <p:txBody>
          <a:bodyPr>
            <a:normAutofit/>
          </a:bodyPr>
          <a:lstStyle/>
          <a:p>
            <a:pPr lvl="0"/>
            <a:r>
              <a:rPr lang="es-CO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Números y operaciones. </a:t>
            </a:r>
            <a:endParaRPr lang="es-CO" sz="3200" dirty="0">
              <a:solidFill>
                <a:srgbClr val="CC0000"/>
              </a:solidFill>
              <a:latin typeface="Candara" panose="020E0502030303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/>
              <p:cNvSpPr/>
              <p:nvPr/>
            </p:nvSpPr>
            <p:spPr>
              <a:xfrm>
                <a:off x="76200" y="1715094"/>
                <a:ext cx="8793389" cy="41549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s-ES" sz="2400" b="1" dirty="0">
                    <a:latin typeface="Candara" panose="020E0502030303020204" pitchFamily="34" charset="0"/>
                  </a:rPr>
                  <a:t>Funciones logarítmicas y exponenciales:</a:t>
                </a:r>
              </a:p>
              <a:p>
                <a:pPr algn="just"/>
                <a:r>
                  <a:rPr lang="es-ES" sz="2400" dirty="0">
                    <a:latin typeface="Candara" panose="020E0502030303020204" pitchFamily="34" charset="0"/>
                  </a:rPr>
                  <a:t>     </a:t>
                </a:r>
                <a:r>
                  <a:rPr lang="es-ES" sz="2400" dirty="0" err="1">
                    <a:latin typeface="Candara" panose="020E0502030303020204" pitchFamily="34" charset="0"/>
                  </a:rPr>
                  <a:t>exp</a:t>
                </a:r>
                <a:r>
                  <a:rPr lang="es-ES" sz="2400" dirty="0">
                    <a:latin typeface="Candara" panose="020E0502030303020204" pitchFamily="34" charset="0"/>
                  </a:rPr>
                  <a:t>(x)=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s-ES" sz="2400" dirty="0">
                    <a:latin typeface="Candara" panose="020E0502030303020204" pitchFamily="34" charset="0"/>
                  </a:rPr>
                  <a:t>, log(x)=</a:t>
                </a:r>
                <a:r>
                  <a:rPr lang="es-ES" sz="2400" dirty="0" err="1">
                    <a:latin typeface="Candara" panose="020E0502030303020204" pitchFamily="34" charset="0"/>
                  </a:rPr>
                  <a:t>ln</a:t>
                </a:r>
                <a:r>
                  <a:rPr lang="es-ES" sz="2400" dirty="0">
                    <a:latin typeface="Candara" panose="020E0502030303020204" pitchFamily="34" charset="0"/>
                  </a:rPr>
                  <a:t>(x), log2(x) (base 2), log10(x)(base  10)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s-ES" sz="2400" b="1" dirty="0">
                    <a:latin typeface="Candara" panose="020E0502030303020204" pitchFamily="34" charset="0"/>
                  </a:rPr>
                  <a:t>Funciones trigonométricas: </a:t>
                </a:r>
                <a:r>
                  <a:rPr lang="es-ES" sz="2400" dirty="0">
                    <a:latin typeface="Candara" panose="020E0502030303020204" pitchFamily="34" charset="0"/>
                  </a:rPr>
                  <a:t>sin(x), </a:t>
                </a:r>
                <a:r>
                  <a:rPr lang="es-ES" sz="2400" dirty="0" err="1">
                    <a:latin typeface="Candara" panose="020E0502030303020204" pitchFamily="34" charset="0"/>
                  </a:rPr>
                  <a:t>cos</a:t>
                </a:r>
                <a:r>
                  <a:rPr lang="es-ES" sz="2400" dirty="0">
                    <a:latin typeface="Candara" panose="020E0502030303020204" pitchFamily="34" charset="0"/>
                  </a:rPr>
                  <a:t>(x), tan(x), </a:t>
                </a:r>
                <a:r>
                  <a:rPr lang="es-ES" sz="2400" dirty="0" err="1">
                    <a:latin typeface="Candara" panose="020E0502030303020204" pitchFamily="34" charset="0"/>
                  </a:rPr>
                  <a:t>asin</a:t>
                </a:r>
                <a:r>
                  <a:rPr lang="es-ES" sz="2400" dirty="0">
                    <a:latin typeface="Candara" panose="020E0502030303020204" pitchFamily="34" charset="0"/>
                  </a:rPr>
                  <a:t>(x), </a:t>
                </a:r>
                <a:r>
                  <a:rPr lang="es-ES" sz="2400" dirty="0" err="1">
                    <a:latin typeface="Candara" panose="020E0502030303020204" pitchFamily="34" charset="0"/>
                  </a:rPr>
                  <a:t>acos</a:t>
                </a:r>
                <a:r>
                  <a:rPr lang="es-ES" sz="2400" dirty="0">
                    <a:latin typeface="Candara" panose="020E0502030303020204" pitchFamily="34" charset="0"/>
                  </a:rPr>
                  <a:t>(x), atan(x).</a:t>
                </a:r>
                <a:endParaRPr lang="es-ES" sz="2400" b="1" dirty="0">
                  <a:latin typeface="Candara" panose="020E0502030303020204" pitchFamily="34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s-ES" sz="2400" b="1" dirty="0">
                    <a:latin typeface="Candara" panose="020E0502030303020204" pitchFamily="34" charset="0"/>
                  </a:rPr>
                  <a:t>Funciones hiperbólicas: </a:t>
                </a:r>
                <a:r>
                  <a:rPr lang="es-ES" sz="2400" dirty="0" err="1">
                    <a:latin typeface="Candara" panose="020E0502030303020204" pitchFamily="34" charset="0"/>
                  </a:rPr>
                  <a:t>sinh</a:t>
                </a:r>
                <a:r>
                  <a:rPr lang="es-ES" sz="2400" dirty="0">
                    <a:latin typeface="Candara" panose="020E0502030303020204" pitchFamily="34" charset="0"/>
                  </a:rPr>
                  <a:t>(x), </a:t>
                </a:r>
                <a:r>
                  <a:rPr lang="es-ES" sz="2400" dirty="0" err="1">
                    <a:latin typeface="Candara" panose="020E0502030303020204" pitchFamily="34" charset="0"/>
                  </a:rPr>
                  <a:t>cosh</a:t>
                </a:r>
                <a:r>
                  <a:rPr lang="es-ES" sz="2400" dirty="0">
                    <a:latin typeface="Candara" panose="020E0502030303020204" pitchFamily="34" charset="0"/>
                  </a:rPr>
                  <a:t>(x), </a:t>
                </a:r>
                <a:r>
                  <a:rPr lang="es-ES" sz="2400" dirty="0" err="1">
                    <a:latin typeface="Candara" panose="020E0502030303020204" pitchFamily="34" charset="0"/>
                  </a:rPr>
                  <a:t>tanh</a:t>
                </a:r>
                <a:r>
                  <a:rPr lang="es-ES" sz="2400" dirty="0">
                    <a:latin typeface="Candara" panose="020E0502030303020204" pitchFamily="34" charset="0"/>
                  </a:rPr>
                  <a:t>(x), </a:t>
                </a:r>
                <a:r>
                  <a:rPr lang="es-ES" sz="2400" dirty="0" err="1">
                    <a:latin typeface="Candara" panose="020E0502030303020204" pitchFamily="34" charset="0"/>
                  </a:rPr>
                  <a:t>asinh</a:t>
                </a:r>
                <a:r>
                  <a:rPr lang="es-ES" sz="2400" dirty="0">
                    <a:latin typeface="Candara" panose="020E0502030303020204" pitchFamily="34" charset="0"/>
                  </a:rPr>
                  <a:t>(x), </a:t>
                </a:r>
                <a:r>
                  <a:rPr lang="es-ES" sz="2400" dirty="0" err="1">
                    <a:latin typeface="Candara" panose="020E0502030303020204" pitchFamily="34" charset="0"/>
                  </a:rPr>
                  <a:t>acosh</a:t>
                </a:r>
                <a:r>
                  <a:rPr lang="es-ES" sz="2400" dirty="0">
                    <a:latin typeface="Candara" panose="020E0502030303020204" pitchFamily="34" charset="0"/>
                  </a:rPr>
                  <a:t>(x), </a:t>
                </a:r>
                <a:r>
                  <a:rPr lang="es-ES" sz="2400" dirty="0" err="1">
                    <a:latin typeface="Candara" panose="020E0502030303020204" pitchFamily="34" charset="0"/>
                  </a:rPr>
                  <a:t>atanh</a:t>
                </a:r>
                <a:r>
                  <a:rPr lang="es-ES" sz="2400" dirty="0">
                    <a:latin typeface="Candara" panose="020E0502030303020204" pitchFamily="34" charset="0"/>
                  </a:rPr>
                  <a:t>(x).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s-ES" sz="2400" b="1" dirty="0">
                    <a:latin typeface="Candara" panose="020E0502030303020204" pitchFamily="34" charset="0"/>
                  </a:rPr>
                  <a:t>Funciones para números complejos: </a:t>
                </a:r>
                <a:r>
                  <a:rPr lang="es-ES" sz="2400" dirty="0">
                    <a:latin typeface="Candara" panose="020E0502030303020204" pitchFamily="34" charset="0"/>
                  </a:rPr>
                  <a:t>real(z), </a:t>
                </a:r>
                <a:r>
                  <a:rPr lang="es-ES" sz="2400" dirty="0" err="1">
                    <a:latin typeface="Candara" panose="020E0502030303020204" pitchFamily="34" charset="0"/>
                  </a:rPr>
                  <a:t>imag</a:t>
                </a:r>
                <a:r>
                  <a:rPr lang="es-ES" sz="2400" dirty="0">
                    <a:latin typeface="Candara" panose="020E0502030303020204" pitchFamily="34" charset="0"/>
                  </a:rPr>
                  <a:t>(z), </a:t>
                </a:r>
                <a:r>
                  <a:rPr lang="es-ES" sz="2400" dirty="0" err="1">
                    <a:latin typeface="Candara" panose="020E0502030303020204" pitchFamily="34" charset="0"/>
                  </a:rPr>
                  <a:t>abs</a:t>
                </a:r>
                <a:r>
                  <a:rPr lang="es-ES" sz="2400" dirty="0">
                    <a:latin typeface="Candara" panose="020E0502030303020204" pitchFamily="34" charset="0"/>
                  </a:rPr>
                  <a:t>(z) (modulo), </a:t>
                </a:r>
                <a:r>
                  <a:rPr lang="es-ES" sz="2400" dirty="0" err="1">
                    <a:latin typeface="Candara" panose="020E0502030303020204" pitchFamily="34" charset="0"/>
                  </a:rPr>
                  <a:t>angle</a:t>
                </a:r>
                <a:r>
                  <a:rPr lang="es-ES" sz="2400" dirty="0">
                    <a:latin typeface="Candara" panose="020E0502030303020204" pitchFamily="34" charset="0"/>
                  </a:rPr>
                  <a:t>(z), </a:t>
                </a:r>
                <a:r>
                  <a:rPr lang="es-ES" sz="2400" dirty="0" err="1">
                    <a:latin typeface="Candara" panose="020E0502030303020204" pitchFamily="34" charset="0"/>
                  </a:rPr>
                  <a:t>conj</a:t>
                </a:r>
                <a:r>
                  <a:rPr lang="es-ES" sz="2400" dirty="0">
                    <a:latin typeface="Candara" panose="020E0502030303020204" pitchFamily="34" charset="0"/>
                  </a:rPr>
                  <a:t>(z).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s-ES" sz="2400" b="1" dirty="0">
                    <a:latin typeface="Candara" panose="020E0502030303020204" pitchFamily="34" charset="0"/>
                  </a:rPr>
                  <a:t>Otras funciones: </a:t>
                </a:r>
                <a:r>
                  <a:rPr lang="es-ES" sz="2400" dirty="0" err="1">
                    <a:latin typeface="Candara" panose="020E0502030303020204" pitchFamily="34" charset="0"/>
                  </a:rPr>
                  <a:t>abs</a:t>
                </a:r>
                <a:r>
                  <a:rPr lang="es-ES" sz="2400" dirty="0">
                    <a:latin typeface="Candara" panose="020E0502030303020204" pitchFamily="34" charset="0"/>
                  </a:rPr>
                  <a:t>(x)(valor absoluto), </a:t>
                </a:r>
                <a:r>
                  <a:rPr lang="es-ES" sz="2400" dirty="0" err="1">
                    <a:latin typeface="Candara" panose="020E0502030303020204" pitchFamily="34" charset="0"/>
                  </a:rPr>
                  <a:t>fix</a:t>
                </a:r>
                <a:r>
                  <a:rPr lang="es-ES" sz="2400" dirty="0">
                    <a:latin typeface="Candara" panose="020E0502030303020204" pitchFamily="34" charset="0"/>
                  </a:rPr>
                  <a:t>(x)(parte entera), round(x) , </a:t>
                </a:r>
                <a:r>
                  <a:rPr lang="es-ES" sz="2400" dirty="0" err="1">
                    <a:latin typeface="Candara" panose="020E0502030303020204" pitchFamily="34" charset="0"/>
                  </a:rPr>
                  <a:t>ceil</a:t>
                </a:r>
                <a:r>
                  <a:rPr lang="es-ES" sz="2400" dirty="0">
                    <a:latin typeface="Candara" panose="020E0502030303020204" pitchFamily="34" charset="0"/>
                  </a:rPr>
                  <a:t>(x) (redondeo por encima), </a:t>
                </a:r>
                <a:r>
                  <a:rPr lang="es-ES" sz="2400" dirty="0" err="1">
                    <a:latin typeface="Candara" panose="020E0502030303020204" pitchFamily="34" charset="0"/>
                  </a:rPr>
                  <a:t>floor</a:t>
                </a:r>
                <a:r>
                  <a:rPr lang="es-ES" sz="2400" dirty="0">
                    <a:latin typeface="Candara" panose="020E0502030303020204" pitchFamily="34" charset="0"/>
                  </a:rPr>
                  <a:t>(x) (redondeo por debajo), </a:t>
                </a:r>
                <a:r>
                  <a:rPr lang="es-ES" sz="2400" dirty="0" err="1">
                    <a:latin typeface="Candara" panose="020E0502030303020204" pitchFamily="34" charset="0"/>
                  </a:rPr>
                  <a:t>sign</a:t>
                </a:r>
                <a:r>
                  <a:rPr lang="es-ES" sz="2400" dirty="0">
                    <a:latin typeface="Candara" panose="020E0502030303020204" pitchFamily="34" charset="0"/>
                  </a:rPr>
                  <a:t>(x) (función signo), </a:t>
                </a:r>
                <a:r>
                  <a:rPr lang="es-ES" sz="2400" dirty="0" err="1">
                    <a:latin typeface="Candara" panose="020E0502030303020204" pitchFamily="34" charset="0"/>
                  </a:rPr>
                  <a:t>sqrt</a:t>
                </a:r>
                <a:r>
                  <a:rPr lang="es-ES" sz="2400" dirty="0">
                    <a:latin typeface="Candara" panose="020E0502030303020204" pitchFamily="34" charset="0"/>
                  </a:rPr>
                  <a:t>(x).</a:t>
                </a:r>
                <a:endParaRPr lang="es-ES" sz="2400" b="1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7" name="Rectá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1715094"/>
                <a:ext cx="8793389" cy="4154984"/>
              </a:xfrm>
              <a:prstGeom prst="rect">
                <a:avLst/>
              </a:prstGeom>
              <a:blipFill>
                <a:blip r:embed="rId3"/>
                <a:stretch>
                  <a:fillRect l="-971" t="-1173" r="-1040" b="-234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8" descr="Resultado de imagen para universidad autonoma de manizale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0"/>
            <a:ext cx="1722210" cy="172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ángulo 24"/>
          <p:cNvSpPr/>
          <p:nvPr/>
        </p:nvSpPr>
        <p:spPr>
          <a:xfrm>
            <a:off x="0" y="6356350"/>
            <a:ext cx="8686800" cy="309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400" dirty="0"/>
              <a:t>Métodos</a:t>
            </a:r>
            <a:r>
              <a:rPr lang="en-US" sz="1400" dirty="0"/>
              <a:t> </a:t>
            </a:r>
            <a:r>
              <a:rPr lang="en-US" sz="1400" dirty="0" err="1"/>
              <a:t>Numéricos</a:t>
            </a:r>
            <a:r>
              <a:rPr lang="en-US" sz="1400" dirty="0"/>
              <a:t>  - </a:t>
            </a:r>
            <a:r>
              <a:rPr lang="en-US" sz="1400" dirty="0" err="1"/>
              <a:t>Ingeniería</a:t>
            </a:r>
            <a:r>
              <a:rPr lang="en-US" sz="1400" dirty="0"/>
              <a:t> </a:t>
            </a:r>
            <a:r>
              <a:rPr lang="en-US" sz="1400" dirty="0" err="1"/>
              <a:t>Electrónica</a:t>
            </a:r>
            <a:endParaRPr lang="es-CO" sz="1400" dirty="0"/>
          </a:p>
        </p:txBody>
      </p:sp>
      <p:sp>
        <p:nvSpPr>
          <p:cNvPr id="12" name="Rectángulo 11"/>
          <p:cNvSpPr/>
          <p:nvPr/>
        </p:nvSpPr>
        <p:spPr>
          <a:xfrm>
            <a:off x="379396" y="1074955"/>
            <a:ext cx="8763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CO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Funciones de Matlab</a:t>
            </a:r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:</a:t>
            </a:r>
            <a:endParaRPr lang="es-CO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877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4CE4-94A3-4D8F-AE52-0A849C42568A}" type="slidenum">
              <a:rPr lang="es-CO" sz="1200" smtClean="0">
                <a:uFillTx/>
              </a:rPr>
              <a:pPr/>
              <a:t>16</a:t>
            </a:fld>
            <a:endParaRPr lang="es-CO" sz="1200" dirty="0">
              <a:uFillTx/>
            </a:endParaRPr>
          </a:p>
        </p:txBody>
      </p:sp>
      <p:cxnSp>
        <p:nvCxnSpPr>
          <p:cNvPr id="14" name="Conector recto 13"/>
          <p:cNvCxnSpPr/>
          <p:nvPr/>
        </p:nvCxnSpPr>
        <p:spPr>
          <a:xfrm flipH="1">
            <a:off x="8763000" y="1066799"/>
            <a:ext cx="45810" cy="5791201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H="1">
            <a:off x="0" y="6356351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 flipH="1">
            <a:off x="0" y="6705600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H="1">
            <a:off x="152400" y="685800"/>
            <a:ext cx="69342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226996" y="158503"/>
            <a:ext cx="8915400" cy="633489"/>
          </a:xfrm>
        </p:spPr>
        <p:txBody>
          <a:bodyPr>
            <a:normAutofit/>
          </a:bodyPr>
          <a:lstStyle/>
          <a:p>
            <a:pPr lvl="0"/>
            <a:r>
              <a:rPr lang="es-CO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Vectores. </a:t>
            </a:r>
            <a:endParaRPr lang="es-CO" sz="3200" dirty="0">
              <a:solidFill>
                <a:srgbClr val="CC0000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29775" y="1715094"/>
            <a:ext cx="833362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b="1" dirty="0">
                <a:latin typeface="Candara" panose="020E0502030303020204" pitchFamily="34" charset="0"/>
              </a:rPr>
              <a:t>Vectores fila</a:t>
            </a:r>
            <a:r>
              <a:rPr lang="es-ES" sz="2200" dirty="0">
                <a:latin typeface="Candara" panose="020E0502030303020204" pitchFamily="34" charset="0"/>
              </a:rPr>
              <a:t>; elementos separados por blancos o comas </a:t>
            </a:r>
          </a:p>
          <a:p>
            <a:r>
              <a:rPr lang="es-E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v =[2 3 4] </a:t>
            </a:r>
          </a:p>
          <a:p>
            <a:endParaRPr lang="es-ES" sz="2200" dirty="0">
              <a:latin typeface="Candara" panose="020E05020303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b="1" dirty="0">
                <a:latin typeface="Candara" panose="020E0502030303020204" pitchFamily="34" charset="0"/>
              </a:rPr>
              <a:t>Vectores columna</a:t>
            </a:r>
            <a:r>
              <a:rPr lang="es-ES" sz="2200" dirty="0">
                <a:latin typeface="Candara" panose="020E0502030303020204" pitchFamily="34" charset="0"/>
              </a:rPr>
              <a:t>: elementos separados por </a:t>
            </a:r>
            <a:r>
              <a:rPr lang="es-ES" sz="2200" b="1" dirty="0">
                <a:latin typeface="Candara" panose="020E0502030303020204" pitchFamily="34" charset="0"/>
              </a:rPr>
              <a:t>punto y coma </a:t>
            </a:r>
            <a:r>
              <a:rPr lang="es-ES" sz="2200" dirty="0">
                <a:latin typeface="Candara" panose="020E0502030303020204" pitchFamily="34" charset="0"/>
              </a:rPr>
              <a:t>(;) </a:t>
            </a:r>
          </a:p>
          <a:p>
            <a:r>
              <a:rPr lang="es-E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w =[2;3;4;7;9;8]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dirty="0">
                <a:latin typeface="Candara" panose="020E0502030303020204" pitchFamily="34" charset="0"/>
              </a:rPr>
              <a:t>Dimensión de un vector w: </a:t>
            </a:r>
            <a:r>
              <a:rPr lang="es-ES" sz="2200" b="1" dirty="0" err="1">
                <a:latin typeface="Candara" panose="020E0502030303020204" pitchFamily="34" charset="0"/>
              </a:rPr>
              <a:t>length</a:t>
            </a:r>
            <a:r>
              <a:rPr lang="es-ES" sz="2200" b="1" dirty="0">
                <a:latin typeface="Candara" panose="020E0502030303020204" pitchFamily="34" charset="0"/>
              </a:rPr>
              <a:t>(w) , </a:t>
            </a:r>
            <a:r>
              <a:rPr lang="es-ES" sz="2200" b="1" dirty="0" err="1">
                <a:latin typeface="Candara" panose="020E0502030303020204" pitchFamily="34" charset="0"/>
              </a:rPr>
              <a:t>size</a:t>
            </a:r>
            <a:r>
              <a:rPr lang="es-ES" sz="2200" b="1" dirty="0">
                <a:latin typeface="Candara" panose="020E0502030303020204" pitchFamily="34" charset="0"/>
              </a:rPr>
              <a:t>(</a:t>
            </a:r>
            <a:r>
              <a:rPr lang="es-ES" sz="2200" b="1" dirty="0" err="1">
                <a:latin typeface="Candara" panose="020E0502030303020204" pitchFamily="34" charset="0"/>
              </a:rPr>
              <a:t>w,n</a:t>
            </a:r>
            <a:r>
              <a:rPr lang="es-ES" sz="2200" b="1" dirty="0">
                <a:latin typeface="Candara" panose="020E0502030303020204" pitchFamily="34" charset="0"/>
              </a:rPr>
              <a:t>) n es la </a:t>
            </a:r>
            <a:r>
              <a:rPr lang="es-ES" sz="2200" b="1" dirty="0" err="1">
                <a:latin typeface="Candara" panose="020E0502030303020204" pitchFamily="34" charset="0"/>
              </a:rPr>
              <a:t>dimensi</a:t>
            </a:r>
            <a:r>
              <a:rPr lang="es-CO" sz="2200" b="1" dirty="0" err="1">
                <a:latin typeface="Candara" panose="020E0502030303020204" pitchFamily="34" charset="0"/>
              </a:rPr>
              <a:t>ón</a:t>
            </a:r>
            <a:endParaRPr lang="es-ES" sz="2200" b="1" dirty="0">
              <a:latin typeface="Candara" panose="020E0502030303020204" pitchFamily="34" charset="0"/>
            </a:endParaRPr>
          </a:p>
          <a:p>
            <a:endParaRPr lang="es-ES" sz="2200" dirty="0">
              <a:latin typeface="Candara" panose="020E0502030303020204" pitchFamily="34" charset="0"/>
            </a:endParaRPr>
          </a:p>
          <a:p>
            <a:r>
              <a:rPr lang="es-ES" sz="2200" b="1" dirty="0">
                <a:latin typeface="Candara" panose="020E0502030303020204" pitchFamily="34" charset="0"/>
              </a:rPr>
              <a:t>Generación de vectores fila: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dirty="0">
                <a:latin typeface="Candara" panose="020E0502030303020204" pitchFamily="34" charset="0"/>
              </a:rPr>
              <a:t>Especificando el incremento </a:t>
            </a:r>
            <a:r>
              <a:rPr lang="es-ES" sz="2200" b="1" dirty="0">
                <a:latin typeface="Candara" panose="020E0502030303020204" pitchFamily="34" charset="0"/>
              </a:rPr>
              <a:t>h </a:t>
            </a:r>
            <a:r>
              <a:rPr lang="es-ES" sz="2200" dirty="0">
                <a:latin typeface="Candara" panose="020E0502030303020204" pitchFamily="34" charset="0"/>
              </a:rPr>
              <a:t>de sus componentes </a:t>
            </a:r>
            <a:r>
              <a:rPr lang="es-ES" sz="2200" b="1" dirty="0">
                <a:latin typeface="Candara" panose="020E0502030303020204" pitchFamily="34" charset="0"/>
              </a:rPr>
              <a:t>v=</a:t>
            </a:r>
            <a:r>
              <a:rPr lang="es-ES" sz="2200" b="1" dirty="0" err="1">
                <a:latin typeface="Candara" panose="020E0502030303020204" pitchFamily="34" charset="0"/>
              </a:rPr>
              <a:t>a:h:b</a:t>
            </a:r>
            <a:r>
              <a:rPr lang="es-ES" sz="2200" b="1" dirty="0">
                <a:latin typeface="Candara" panose="020E0502030303020204" pitchFamily="34" charset="0"/>
              </a:rPr>
              <a:t> </a:t>
            </a:r>
            <a:endParaRPr lang="es-ES" sz="2200" dirty="0">
              <a:latin typeface="Candara" panose="020E05020303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dirty="0">
                <a:latin typeface="Candara" panose="020E0502030303020204" pitchFamily="34" charset="0"/>
              </a:rPr>
              <a:t>Especificando su dimensión </a:t>
            </a:r>
            <a:r>
              <a:rPr lang="es-ES" sz="2200" b="1" dirty="0">
                <a:latin typeface="Candara" panose="020E0502030303020204" pitchFamily="34" charset="0"/>
              </a:rPr>
              <a:t>m=</a:t>
            </a:r>
            <a:r>
              <a:rPr lang="es-ES" sz="2200" b="1" dirty="0" err="1">
                <a:latin typeface="Candara" panose="020E0502030303020204" pitchFamily="34" charset="0"/>
              </a:rPr>
              <a:t>linspace</a:t>
            </a:r>
            <a:r>
              <a:rPr lang="es-ES" sz="2200" b="1" dirty="0">
                <a:latin typeface="Candara" panose="020E0502030303020204" pitchFamily="34" charset="0"/>
              </a:rPr>
              <a:t>(</a:t>
            </a:r>
            <a:r>
              <a:rPr lang="es-ES" sz="2200" b="1" dirty="0" err="1">
                <a:latin typeface="Candara" panose="020E0502030303020204" pitchFamily="34" charset="0"/>
              </a:rPr>
              <a:t>a,b,n</a:t>
            </a:r>
            <a:r>
              <a:rPr lang="es-ES" sz="2200" b="1" dirty="0">
                <a:latin typeface="Candara" panose="020E0502030303020204" pitchFamily="34" charset="0"/>
              </a:rPr>
              <a:t>) </a:t>
            </a:r>
            <a:r>
              <a:rPr lang="es-ES" sz="2200" dirty="0">
                <a:latin typeface="Candara" panose="020E0502030303020204" pitchFamily="34" charset="0"/>
              </a:rPr>
              <a:t>(n=100)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dirty="0">
                <a:latin typeface="Candara" panose="020E0502030303020204" pitchFamily="34" charset="0"/>
              </a:rPr>
              <a:t>Componentes logarítmicamente espaciadas </a:t>
            </a:r>
            <a:r>
              <a:rPr lang="es-ES" sz="2200" b="1" dirty="0">
                <a:latin typeface="Candara" panose="020E0502030303020204" pitchFamily="34" charset="0"/>
              </a:rPr>
              <a:t>m=</a:t>
            </a:r>
            <a:r>
              <a:rPr lang="es-ES" sz="2200" b="1" dirty="0" err="1">
                <a:latin typeface="Candara" panose="020E0502030303020204" pitchFamily="34" charset="0"/>
              </a:rPr>
              <a:t>logspace</a:t>
            </a:r>
            <a:r>
              <a:rPr lang="es-ES" sz="2200" b="1" dirty="0">
                <a:latin typeface="Candara" panose="020E0502030303020204" pitchFamily="34" charset="0"/>
              </a:rPr>
              <a:t>(</a:t>
            </a:r>
            <a:r>
              <a:rPr lang="es-ES" sz="2200" b="1" dirty="0" err="1">
                <a:latin typeface="Candara" panose="020E0502030303020204" pitchFamily="34" charset="0"/>
              </a:rPr>
              <a:t>a,b,n</a:t>
            </a:r>
            <a:r>
              <a:rPr lang="es-ES" sz="2200" b="1" dirty="0">
                <a:latin typeface="Candara" panose="020E0502030303020204" pitchFamily="34" charset="0"/>
              </a:rPr>
              <a:t>) </a:t>
            </a:r>
            <a:r>
              <a:rPr lang="es-ES" sz="2200" dirty="0">
                <a:latin typeface="Candara" panose="020E0502030303020204" pitchFamily="34" charset="0"/>
              </a:rPr>
              <a:t>(n=20) </a:t>
            </a:r>
          </a:p>
        </p:txBody>
      </p:sp>
      <p:pic>
        <p:nvPicPr>
          <p:cNvPr id="23" name="Picture 8" descr="Resultado de imagen para universidad autonoma de manizal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0"/>
            <a:ext cx="1722210" cy="172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ángulo 24"/>
          <p:cNvSpPr/>
          <p:nvPr/>
        </p:nvSpPr>
        <p:spPr>
          <a:xfrm>
            <a:off x="0" y="6356350"/>
            <a:ext cx="8686800" cy="309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400" dirty="0"/>
              <a:t>Métodos</a:t>
            </a:r>
            <a:r>
              <a:rPr lang="en-US" sz="1400" dirty="0"/>
              <a:t> </a:t>
            </a:r>
            <a:r>
              <a:rPr lang="en-US" sz="1400" dirty="0" err="1"/>
              <a:t>Numéricos</a:t>
            </a:r>
            <a:r>
              <a:rPr lang="en-US" sz="1400" dirty="0"/>
              <a:t>  - </a:t>
            </a:r>
            <a:r>
              <a:rPr lang="en-US" sz="1400" dirty="0" err="1"/>
              <a:t>Ingeniería</a:t>
            </a:r>
            <a:r>
              <a:rPr lang="en-US" sz="1400" dirty="0"/>
              <a:t> </a:t>
            </a:r>
            <a:r>
              <a:rPr lang="en-US" sz="1400" dirty="0" err="1"/>
              <a:t>Electrónica</a:t>
            </a:r>
            <a:endParaRPr lang="es-CO" sz="1400" dirty="0"/>
          </a:p>
        </p:txBody>
      </p:sp>
      <p:sp>
        <p:nvSpPr>
          <p:cNvPr id="12" name="Rectángulo 11"/>
          <p:cNvSpPr/>
          <p:nvPr/>
        </p:nvSpPr>
        <p:spPr>
          <a:xfrm>
            <a:off x="379396" y="1074955"/>
            <a:ext cx="8763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CO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Definición de vector</a:t>
            </a:r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:</a:t>
            </a:r>
            <a:endParaRPr lang="es-CO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15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4CE4-94A3-4D8F-AE52-0A849C42568A}" type="slidenum">
              <a:rPr lang="es-CO" sz="1200" smtClean="0">
                <a:uFillTx/>
              </a:rPr>
              <a:pPr/>
              <a:t>17</a:t>
            </a:fld>
            <a:endParaRPr lang="es-CO" sz="1200" dirty="0">
              <a:uFillTx/>
            </a:endParaRPr>
          </a:p>
        </p:txBody>
      </p:sp>
      <p:cxnSp>
        <p:nvCxnSpPr>
          <p:cNvPr id="14" name="Conector recto 13"/>
          <p:cNvCxnSpPr/>
          <p:nvPr/>
        </p:nvCxnSpPr>
        <p:spPr>
          <a:xfrm flipH="1">
            <a:off x="8763000" y="1066799"/>
            <a:ext cx="45810" cy="5791201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H="1">
            <a:off x="0" y="6356351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 flipH="1">
            <a:off x="0" y="6705600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H="1">
            <a:off x="152400" y="685800"/>
            <a:ext cx="69342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226996" y="158503"/>
            <a:ext cx="8915400" cy="633489"/>
          </a:xfrm>
        </p:spPr>
        <p:txBody>
          <a:bodyPr>
            <a:normAutofit/>
          </a:bodyPr>
          <a:lstStyle/>
          <a:p>
            <a:pPr lvl="0"/>
            <a:r>
              <a:rPr lang="es-CO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Vectores. </a:t>
            </a:r>
            <a:endParaRPr lang="es-CO" sz="3200" dirty="0">
              <a:solidFill>
                <a:srgbClr val="CC0000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29775" y="1715094"/>
            <a:ext cx="8333621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  <a:p>
            <a:r>
              <a:rPr lang="es-ES" sz="2400" b="1" dirty="0">
                <a:latin typeface="Candara" panose="020E0502030303020204" pitchFamily="34" charset="0"/>
              </a:rPr>
              <a:t>v: vector, k: escalar: </a:t>
            </a:r>
          </a:p>
          <a:p>
            <a:endParaRPr lang="es-ES" sz="2400" dirty="0">
              <a:latin typeface="Candara" panose="020E05020303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err="1">
                <a:latin typeface="Candara" panose="020E0502030303020204" pitchFamily="34" charset="0"/>
              </a:rPr>
              <a:t>v+k</a:t>
            </a:r>
            <a:r>
              <a:rPr lang="es-ES" sz="2400" dirty="0">
                <a:latin typeface="Candara" panose="020E0502030303020204" pitchFamily="34" charset="0"/>
              </a:rPr>
              <a:t> adición o suma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latin typeface="Candara" panose="020E0502030303020204" pitchFamily="34" charset="0"/>
              </a:rPr>
              <a:t>v-k sustracción o resta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latin typeface="Candara" panose="020E0502030303020204" pitchFamily="34" charset="0"/>
              </a:rPr>
              <a:t>v*k multiplicación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latin typeface="Candara" panose="020E0502030303020204" pitchFamily="34" charset="0"/>
              </a:rPr>
              <a:t>v/k divide cada elemento de v por k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latin typeface="Candara" panose="020E0502030303020204" pitchFamily="34" charset="0"/>
              </a:rPr>
              <a:t>k./v divide k por cada elemento de v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err="1">
                <a:latin typeface="Candara" panose="020E0502030303020204" pitchFamily="34" charset="0"/>
              </a:rPr>
              <a:t>v.^k</a:t>
            </a:r>
            <a:r>
              <a:rPr lang="es-ES" sz="2400" dirty="0">
                <a:latin typeface="Candara" panose="020E0502030303020204" pitchFamily="34" charset="0"/>
              </a:rPr>
              <a:t> potenciación de cada componente de v a k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err="1">
                <a:latin typeface="Candara" panose="020E0502030303020204" pitchFamily="34" charset="0"/>
              </a:rPr>
              <a:t>k.^v</a:t>
            </a:r>
            <a:r>
              <a:rPr lang="es-ES" sz="2400" dirty="0">
                <a:latin typeface="Candara" panose="020E0502030303020204" pitchFamily="34" charset="0"/>
              </a:rPr>
              <a:t> potenciación k elevado a cada componente de v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200" dirty="0">
              <a:latin typeface="Candara" panose="020E0502030303020204" pitchFamily="34" charset="0"/>
            </a:endParaRPr>
          </a:p>
        </p:txBody>
      </p:sp>
      <p:pic>
        <p:nvPicPr>
          <p:cNvPr id="23" name="Picture 8" descr="Resultado de imagen para universidad autonoma de manizal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0"/>
            <a:ext cx="1722210" cy="172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ángulo 24"/>
          <p:cNvSpPr/>
          <p:nvPr/>
        </p:nvSpPr>
        <p:spPr>
          <a:xfrm>
            <a:off x="0" y="6356350"/>
            <a:ext cx="8686800" cy="309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400" dirty="0"/>
              <a:t>Métodos</a:t>
            </a:r>
            <a:r>
              <a:rPr lang="en-US" sz="1400" dirty="0"/>
              <a:t> </a:t>
            </a:r>
            <a:r>
              <a:rPr lang="en-US" sz="1400" dirty="0" err="1"/>
              <a:t>Numéricos</a:t>
            </a:r>
            <a:r>
              <a:rPr lang="en-US" sz="1400" dirty="0"/>
              <a:t>  - </a:t>
            </a:r>
            <a:r>
              <a:rPr lang="en-US" sz="1400" dirty="0" err="1"/>
              <a:t>Ingeniería</a:t>
            </a:r>
            <a:r>
              <a:rPr lang="en-US" sz="1400" dirty="0"/>
              <a:t> </a:t>
            </a:r>
            <a:r>
              <a:rPr lang="en-US" sz="1400" dirty="0" err="1"/>
              <a:t>Electrónica</a:t>
            </a:r>
            <a:endParaRPr lang="es-CO" sz="1400" dirty="0"/>
          </a:p>
        </p:txBody>
      </p:sp>
      <p:sp>
        <p:nvSpPr>
          <p:cNvPr id="12" name="Rectángulo 11"/>
          <p:cNvSpPr/>
          <p:nvPr/>
        </p:nvSpPr>
        <p:spPr>
          <a:xfrm>
            <a:off x="379396" y="1074955"/>
            <a:ext cx="8763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CO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Operaciones de un vector por un escalar</a:t>
            </a:r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:</a:t>
            </a:r>
            <a:endParaRPr lang="es-CO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88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4CE4-94A3-4D8F-AE52-0A849C42568A}" type="slidenum">
              <a:rPr lang="es-CO" sz="1200" smtClean="0">
                <a:uFillTx/>
              </a:rPr>
              <a:pPr/>
              <a:t>18</a:t>
            </a:fld>
            <a:endParaRPr lang="es-CO" sz="1200" dirty="0">
              <a:uFillTx/>
            </a:endParaRPr>
          </a:p>
        </p:txBody>
      </p:sp>
      <p:cxnSp>
        <p:nvCxnSpPr>
          <p:cNvPr id="14" name="Conector recto 13"/>
          <p:cNvCxnSpPr/>
          <p:nvPr/>
        </p:nvCxnSpPr>
        <p:spPr>
          <a:xfrm flipH="1">
            <a:off x="8763000" y="1066799"/>
            <a:ext cx="45810" cy="5791201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H="1">
            <a:off x="0" y="6356351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 flipH="1">
            <a:off x="0" y="6705600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H="1">
            <a:off x="152400" y="685800"/>
            <a:ext cx="69342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226996" y="158503"/>
            <a:ext cx="8915400" cy="633489"/>
          </a:xfrm>
        </p:spPr>
        <p:txBody>
          <a:bodyPr>
            <a:normAutofit/>
          </a:bodyPr>
          <a:lstStyle/>
          <a:p>
            <a:pPr lvl="0"/>
            <a:r>
              <a:rPr lang="es-CO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Vectores. </a:t>
            </a:r>
            <a:endParaRPr lang="es-CO" sz="3200" dirty="0">
              <a:solidFill>
                <a:srgbClr val="CC0000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26996" y="1395710"/>
            <a:ext cx="8688404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300" b="1" dirty="0">
                <a:latin typeface="Candara" panose="020E0502030303020204" pitchFamily="34" charset="0"/>
              </a:rPr>
              <a:t>v y w: vectores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300" b="1" dirty="0">
                <a:latin typeface="Candara" panose="020E0502030303020204" pitchFamily="34" charset="0"/>
              </a:rPr>
              <a:t>sum(v) </a:t>
            </a:r>
            <a:r>
              <a:rPr lang="es-ES" sz="2300" dirty="0">
                <a:latin typeface="Candara" panose="020E0502030303020204" pitchFamily="34" charset="0"/>
              </a:rPr>
              <a:t>suma los elementos de un vector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300" b="1" dirty="0" err="1">
                <a:latin typeface="Candara" panose="020E0502030303020204" pitchFamily="34" charset="0"/>
              </a:rPr>
              <a:t>prod</a:t>
            </a:r>
            <a:r>
              <a:rPr lang="es-ES" sz="2300" b="1" dirty="0">
                <a:latin typeface="Candara" panose="020E0502030303020204" pitchFamily="34" charset="0"/>
              </a:rPr>
              <a:t>(v) </a:t>
            </a:r>
            <a:r>
              <a:rPr lang="es-ES" sz="2300" dirty="0">
                <a:latin typeface="Candara" panose="020E0502030303020204" pitchFamily="34" charset="0"/>
              </a:rPr>
              <a:t>producto de los elementos de un vector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300" b="1" dirty="0" err="1">
                <a:latin typeface="Candara" panose="020E0502030303020204" pitchFamily="34" charset="0"/>
              </a:rPr>
              <a:t>dot</a:t>
            </a:r>
            <a:r>
              <a:rPr lang="es-ES" sz="2300" b="1" dirty="0">
                <a:latin typeface="Candara" panose="020E0502030303020204" pitchFamily="34" charset="0"/>
              </a:rPr>
              <a:t>(</a:t>
            </a:r>
            <a:r>
              <a:rPr lang="es-ES" sz="2300" b="1" dirty="0" err="1">
                <a:latin typeface="Candara" panose="020E0502030303020204" pitchFamily="34" charset="0"/>
              </a:rPr>
              <a:t>v,w</a:t>
            </a:r>
            <a:r>
              <a:rPr lang="es-ES" sz="2300" b="1" dirty="0">
                <a:latin typeface="Candara" panose="020E0502030303020204" pitchFamily="34" charset="0"/>
              </a:rPr>
              <a:t>) </a:t>
            </a:r>
            <a:r>
              <a:rPr lang="es-ES" sz="2300" dirty="0">
                <a:latin typeface="Candara" panose="020E0502030303020204" pitchFamily="34" charset="0"/>
              </a:rPr>
              <a:t>producto escalar de vectores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300" b="1" dirty="0" err="1">
                <a:latin typeface="Candara" panose="020E0502030303020204" pitchFamily="34" charset="0"/>
              </a:rPr>
              <a:t>cross</a:t>
            </a:r>
            <a:r>
              <a:rPr lang="es-ES" sz="2300" b="1" dirty="0">
                <a:latin typeface="Candara" panose="020E0502030303020204" pitchFamily="34" charset="0"/>
              </a:rPr>
              <a:t>(</a:t>
            </a:r>
            <a:r>
              <a:rPr lang="es-ES" sz="2300" b="1" dirty="0" err="1">
                <a:latin typeface="Candara" panose="020E0502030303020204" pitchFamily="34" charset="0"/>
              </a:rPr>
              <a:t>v,w</a:t>
            </a:r>
            <a:r>
              <a:rPr lang="es-ES" sz="2300" b="1" dirty="0">
                <a:latin typeface="Candara" panose="020E0502030303020204" pitchFamily="34" charset="0"/>
              </a:rPr>
              <a:t>) </a:t>
            </a:r>
            <a:r>
              <a:rPr lang="es-ES" sz="2300" dirty="0">
                <a:latin typeface="Candara" panose="020E0502030303020204" pitchFamily="34" charset="0"/>
              </a:rPr>
              <a:t>producto vectorial de vectores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300" b="1" dirty="0">
                <a:latin typeface="Candara" panose="020E0502030303020204" pitchFamily="34" charset="0"/>
              </a:rPr>
              <a:t>mean(v) </a:t>
            </a:r>
            <a:r>
              <a:rPr lang="es-ES" sz="2300" dirty="0">
                <a:latin typeface="Candara" panose="020E0502030303020204" pitchFamily="34" charset="0"/>
              </a:rPr>
              <a:t>(hace la media)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300" b="1" dirty="0" err="1">
                <a:latin typeface="Candara" panose="020E0502030303020204" pitchFamily="34" charset="0"/>
              </a:rPr>
              <a:t>norm</a:t>
            </a:r>
            <a:r>
              <a:rPr lang="es-ES" sz="2300" b="1" dirty="0">
                <a:latin typeface="Candara" panose="020E0502030303020204" pitchFamily="34" charset="0"/>
              </a:rPr>
              <a:t>(v) </a:t>
            </a:r>
            <a:r>
              <a:rPr lang="es-ES" sz="2300" dirty="0">
                <a:latin typeface="Candara" panose="020E0502030303020204" pitchFamily="34" charset="0"/>
              </a:rPr>
              <a:t>(norma de un vector)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300" b="1" dirty="0" err="1">
                <a:latin typeface="Candara" panose="020E0502030303020204" pitchFamily="34" charset="0"/>
              </a:rPr>
              <a:t>diff</a:t>
            </a:r>
            <a:r>
              <a:rPr lang="es-ES" sz="2300" b="1" dirty="0">
                <a:latin typeface="Candara" panose="020E0502030303020204" pitchFamily="34" charset="0"/>
              </a:rPr>
              <a:t>(v) </a:t>
            </a:r>
            <a:r>
              <a:rPr lang="es-ES" sz="2300" dirty="0">
                <a:latin typeface="Candara" panose="020E0502030303020204" pitchFamily="34" charset="0"/>
              </a:rPr>
              <a:t>(vector cuyos elementos son la resta de los elemento de v)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300" b="1" dirty="0">
                <a:latin typeface="Candara" panose="020E0502030303020204" pitchFamily="34" charset="0"/>
              </a:rPr>
              <a:t>[</a:t>
            </a:r>
            <a:r>
              <a:rPr lang="es-ES" sz="2300" b="1" dirty="0" err="1">
                <a:latin typeface="Candara" panose="020E0502030303020204" pitchFamily="34" charset="0"/>
              </a:rPr>
              <a:t>y,k</a:t>
            </a:r>
            <a:r>
              <a:rPr lang="es-ES" sz="2300" b="1" dirty="0">
                <a:latin typeface="Candara" panose="020E0502030303020204" pitchFamily="34" charset="0"/>
              </a:rPr>
              <a:t>]=</a:t>
            </a:r>
            <a:r>
              <a:rPr lang="es-ES" sz="2300" b="1" dirty="0" err="1">
                <a:latin typeface="Candara" panose="020E0502030303020204" pitchFamily="34" charset="0"/>
              </a:rPr>
              <a:t>max</a:t>
            </a:r>
            <a:r>
              <a:rPr lang="es-ES" sz="2300" b="1" dirty="0">
                <a:latin typeface="Candara" panose="020E0502030303020204" pitchFamily="34" charset="0"/>
              </a:rPr>
              <a:t>(v) </a:t>
            </a:r>
            <a:r>
              <a:rPr lang="es-ES" sz="2300" dirty="0">
                <a:latin typeface="Candara" panose="020E0502030303020204" pitchFamily="34" charset="0"/>
              </a:rPr>
              <a:t>valor máximo de las componentes de un vector (k indica la posición), </a:t>
            </a:r>
            <a:r>
              <a:rPr lang="es-ES" sz="2300" b="1" dirty="0">
                <a:latin typeface="Candara" panose="020E0502030303020204" pitchFamily="34" charset="0"/>
              </a:rPr>
              <a:t>min(v) </a:t>
            </a:r>
            <a:r>
              <a:rPr lang="es-ES" sz="2300" dirty="0">
                <a:latin typeface="Candara" panose="020E0502030303020204" pitchFamily="34" charset="0"/>
              </a:rPr>
              <a:t>(valor mínimo). El valor máximo de una matriz M se obtendría como </a:t>
            </a:r>
            <a:r>
              <a:rPr lang="es-ES" sz="2300" b="1" dirty="0" err="1">
                <a:latin typeface="Candara" panose="020E0502030303020204" pitchFamily="34" charset="0"/>
              </a:rPr>
              <a:t>max</a:t>
            </a:r>
            <a:r>
              <a:rPr lang="es-ES" sz="2300" b="1" dirty="0">
                <a:latin typeface="Candara" panose="020E0502030303020204" pitchFamily="34" charset="0"/>
              </a:rPr>
              <a:t>(</a:t>
            </a:r>
            <a:r>
              <a:rPr lang="es-ES" sz="2300" b="1" dirty="0" err="1">
                <a:latin typeface="Candara" panose="020E0502030303020204" pitchFamily="34" charset="0"/>
              </a:rPr>
              <a:t>max</a:t>
            </a:r>
            <a:r>
              <a:rPr lang="es-ES" sz="2300" b="1" dirty="0">
                <a:latin typeface="Candara" panose="020E0502030303020204" pitchFamily="34" charset="0"/>
              </a:rPr>
              <a:t>(M)) </a:t>
            </a:r>
            <a:r>
              <a:rPr lang="es-ES" sz="2300" dirty="0">
                <a:latin typeface="Candara" panose="020E0502030303020204" pitchFamily="34" charset="0"/>
              </a:rPr>
              <a:t>y el mínimo </a:t>
            </a:r>
            <a:r>
              <a:rPr lang="es-ES" sz="2300" b="1" dirty="0">
                <a:latin typeface="Candara" panose="020E0502030303020204" pitchFamily="34" charset="0"/>
              </a:rPr>
              <a:t>min(min(v)) </a:t>
            </a:r>
            <a:endParaRPr lang="es-ES" sz="2300" dirty="0">
              <a:latin typeface="Candara" panose="020E0502030303020204" pitchFamily="34" charset="0"/>
            </a:endParaRPr>
          </a:p>
          <a:p>
            <a:r>
              <a:rPr lang="es-ES" sz="2300" dirty="0">
                <a:solidFill>
                  <a:srgbClr val="FF0000"/>
                </a:solidFill>
                <a:latin typeface="Candara" panose="020E0502030303020204" pitchFamily="34" charset="0"/>
              </a:rPr>
              <a:t>Aplicadas algunas de estas funciones a matrices, realizan dichas operaciones por columnas.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200" dirty="0">
              <a:latin typeface="Candara" panose="020E0502030303020204" pitchFamily="34" charset="0"/>
            </a:endParaRPr>
          </a:p>
        </p:txBody>
      </p:sp>
      <p:pic>
        <p:nvPicPr>
          <p:cNvPr id="23" name="Picture 8" descr="Resultado de imagen para universidad autonoma de manizal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0"/>
            <a:ext cx="1722210" cy="172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ángulo 24"/>
          <p:cNvSpPr/>
          <p:nvPr/>
        </p:nvSpPr>
        <p:spPr>
          <a:xfrm>
            <a:off x="0" y="6356350"/>
            <a:ext cx="8686800" cy="309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400" dirty="0"/>
              <a:t>Métodos</a:t>
            </a:r>
            <a:r>
              <a:rPr lang="en-US" sz="1400" dirty="0"/>
              <a:t> </a:t>
            </a:r>
            <a:r>
              <a:rPr lang="en-US" sz="1400" dirty="0" err="1"/>
              <a:t>Numéricos</a:t>
            </a:r>
            <a:r>
              <a:rPr lang="en-US" sz="1400" dirty="0"/>
              <a:t>  - </a:t>
            </a:r>
            <a:r>
              <a:rPr lang="en-US" sz="1400" dirty="0" err="1"/>
              <a:t>Ingeniería</a:t>
            </a:r>
            <a:r>
              <a:rPr lang="en-US" sz="1400" dirty="0"/>
              <a:t> </a:t>
            </a:r>
            <a:r>
              <a:rPr lang="en-US" sz="1400" dirty="0" err="1"/>
              <a:t>Electrónica</a:t>
            </a:r>
            <a:endParaRPr lang="es-CO" sz="1400" dirty="0"/>
          </a:p>
        </p:txBody>
      </p:sp>
      <p:sp>
        <p:nvSpPr>
          <p:cNvPr id="12" name="Rectángulo 11"/>
          <p:cNvSpPr/>
          <p:nvPr/>
        </p:nvSpPr>
        <p:spPr>
          <a:xfrm>
            <a:off x="379396" y="842626"/>
            <a:ext cx="8763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CO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Operaciones entre vectores</a:t>
            </a:r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:</a:t>
            </a:r>
            <a:endParaRPr lang="es-CO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5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4CE4-94A3-4D8F-AE52-0A849C42568A}" type="slidenum">
              <a:rPr lang="es-CO" sz="1200" smtClean="0">
                <a:uFillTx/>
              </a:rPr>
              <a:pPr/>
              <a:t>19</a:t>
            </a:fld>
            <a:endParaRPr lang="es-CO" sz="1200" dirty="0">
              <a:uFillTx/>
            </a:endParaRPr>
          </a:p>
        </p:txBody>
      </p:sp>
      <p:cxnSp>
        <p:nvCxnSpPr>
          <p:cNvPr id="14" name="Conector recto 13"/>
          <p:cNvCxnSpPr/>
          <p:nvPr/>
        </p:nvCxnSpPr>
        <p:spPr>
          <a:xfrm flipH="1">
            <a:off x="8763000" y="1066799"/>
            <a:ext cx="45810" cy="5791201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H="1">
            <a:off x="0" y="6356351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 flipH="1">
            <a:off x="0" y="6705600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H="1">
            <a:off x="152400" y="685800"/>
            <a:ext cx="69342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226996" y="158503"/>
            <a:ext cx="8915400" cy="633489"/>
          </a:xfrm>
        </p:spPr>
        <p:txBody>
          <a:bodyPr>
            <a:normAutofit/>
          </a:bodyPr>
          <a:lstStyle/>
          <a:p>
            <a:pPr lvl="0"/>
            <a:r>
              <a:rPr lang="es-CO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Matrices. </a:t>
            </a:r>
            <a:endParaRPr lang="es-CO" sz="3200" dirty="0">
              <a:solidFill>
                <a:srgbClr val="CC0000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26996" y="1533754"/>
            <a:ext cx="8688404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latin typeface="Candara" panose="020E0502030303020204" pitchFamily="34" charset="0"/>
              </a:rPr>
              <a:t>No hace falta establecer de antemano su tamaño (se puede definir un tamaño y cambiarlo posteriormente). </a:t>
            </a:r>
          </a:p>
          <a:p>
            <a:endParaRPr lang="es-ES" sz="2400" dirty="0">
              <a:latin typeface="Candara" panose="020E05020303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b="1" dirty="0">
                <a:latin typeface="Candara" panose="020E0502030303020204" pitchFamily="34" charset="0"/>
              </a:rPr>
              <a:t>Las matrices se definen por filas</a:t>
            </a:r>
            <a:r>
              <a:rPr lang="es-ES" sz="2400" dirty="0">
                <a:latin typeface="Candara" panose="020E0502030303020204" pitchFamily="34" charset="0"/>
              </a:rPr>
              <a:t>; los elementos de una misma fila están separados por blancos o comas. Las filas están separadas por punto y coma (;). </a:t>
            </a:r>
          </a:p>
          <a:p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&gt;&gt;M=[3 4 5; 6 7 8; 1 -1 0] </a:t>
            </a:r>
          </a:p>
          <a:p>
            <a:endParaRPr lang="es-ES" sz="2400" dirty="0">
              <a:latin typeface="Candara" panose="020E05020303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b="1" dirty="0">
                <a:latin typeface="Candara" panose="020E0502030303020204" pitchFamily="34" charset="0"/>
              </a:rPr>
              <a:t>Matriz vacía</a:t>
            </a:r>
            <a:r>
              <a:rPr lang="es-ES" sz="2400" dirty="0">
                <a:latin typeface="Candara" panose="020E0502030303020204" pitchFamily="34" charset="0"/>
              </a:rPr>
              <a:t>: M=[ ];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latin typeface="Candara" panose="020E0502030303020204" pitchFamily="34" charset="0"/>
              </a:rPr>
              <a:t>Información de un elemento: M(1,3), de una fila M(2,:), de una columna M(:,3).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latin typeface="Candara" panose="020E0502030303020204" pitchFamily="34" charset="0"/>
              </a:rPr>
              <a:t>Cambiar el valor de algún elemento: M(2,3)=1;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latin typeface="Candara" panose="020E0502030303020204" pitchFamily="34" charset="0"/>
              </a:rPr>
              <a:t>Eliminar una columna: M(:,1)=[ ], una fila: M(2,:)=[ ];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200" dirty="0">
              <a:latin typeface="Candara" panose="020E0502030303020204" pitchFamily="34" charset="0"/>
            </a:endParaRPr>
          </a:p>
        </p:txBody>
      </p:sp>
      <p:pic>
        <p:nvPicPr>
          <p:cNvPr id="23" name="Picture 8" descr="Resultado de imagen para universidad autonoma de manizal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0"/>
            <a:ext cx="1722210" cy="172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ángulo 24"/>
          <p:cNvSpPr/>
          <p:nvPr/>
        </p:nvSpPr>
        <p:spPr>
          <a:xfrm>
            <a:off x="0" y="6356350"/>
            <a:ext cx="8686800" cy="309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400" dirty="0"/>
              <a:t>Métodos</a:t>
            </a:r>
            <a:r>
              <a:rPr lang="en-US" sz="1400" dirty="0"/>
              <a:t> </a:t>
            </a:r>
            <a:r>
              <a:rPr lang="en-US" sz="1400" dirty="0" err="1"/>
              <a:t>Numéricos</a:t>
            </a:r>
            <a:r>
              <a:rPr lang="en-US" sz="1400" dirty="0"/>
              <a:t>  - </a:t>
            </a:r>
            <a:r>
              <a:rPr lang="en-US" sz="1400" dirty="0" err="1"/>
              <a:t>Ingeniería</a:t>
            </a:r>
            <a:r>
              <a:rPr lang="en-US" sz="1400" dirty="0"/>
              <a:t> </a:t>
            </a:r>
            <a:r>
              <a:rPr lang="en-US" sz="1400" dirty="0" err="1"/>
              <a:t>Electrónica</a:t>
            </a:r>
            <a:endParaRPr lang="es-CO" sz="1400" dirty="0"/>
          </a:p>
        </p:txBody>
      </p:sp>
      <p:sp>
        <p:nvSpPr>
          <p:cNvPr id="12" name="Rectángulo 11"/>
          <p:cNvSpPr/>
          <p:nvPr/>
        </p:nvSpPr>
        <p:spPr>
          <a:xfrm>
            <a:off x="379396" y="842626"/>
            <a:ext cx="8763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CO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Definición de matriz</a:t>
            </a:r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:</a:t>
            </a:r>
            <a:endParaRPr lang="es-CO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919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6 Título"/>
          <p:cNvSpPr txBox="1">
            <a:spLocks/>
          </p:cNvSpPr>
          <p:nvPr/>
        </p:nvSpPr>
        <p:spPr>
          <a:xfrm>
            <a:off x="2765612" y="-1"/>
            <a:ext cx="3276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Candara" panose="020E0502030303020204" pitchFamily="34" charset="0"/>
                <a:cs typeface="Arial" panose="020B0604020202020204" pitchFamily="34" charset="0"/>
              </a:rPr>
              <a:t>CONTENIDO.</a:t>
            </a:r>
          </a:p>
        </p:txBody>
      </p:sp>
      <p:sp>
        <p:nvSpPr>
          <p:cNvPr id="9" name="7 Marcador de contenido"/>
          <p:cNvSpPr>
            <a:spLocks noGrp="1"/>
          </p:cNvSpPr>
          <p:nvPr>
            <p:ph idx="1"/>
          </p:nvPr>
        </p:nvSpPr>
        <p:spPr>
          <a:xfrm>
            <a:off x="163606" y="707247"/>
            <a:ext cx="8077200" cy="5783267"/>
          </a:xfrm>
        </p:spPr>
        <p:txBody>
          <a:bodyPr>
            <a:noAutofit/>
          </a:bodyPr>
          <a:lstStyle/>
          <a:p>
            <a:pPr marL="457200" lvl="0" indent="-457200" algn="just">
              <a:lnSpc>
                <a:spcPct val="100000"/>
              </a:lnSpc>
              <a:buAutoNum type="arabicPeriod"/>
            </a:pPr>
            <a:r>
              <a:rPr lang="es-ES" sz="1800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Introducción.</a:t>
            </a:r>
          </a:p>
          <a:p>
            <a:pPr marL="457200" lvl="0" indent="-457200" algn="just">
              <a:lnSpc>
                <a:spcPct val="100000"/>
              </a:lnSpc>
              <a:buAutoNum type="arabicPeriod"/>
            </a:pPr>
            <a:r>
              <a:rPr lang="es-ES" sz="1800" dirty="0">
                <a:latin typeface="Candara" panose="020E0502030303020204" pitchFamily="34" charset="0"/>
                <a:cs typeface="Arial" panose="020B0604020202020204" pitchFamily="34" charset="0"/>
              </a:rPr>
              <a:t>Números y operaciones.</a:t>
            </a:r>
          </a:p>
          <a:p>
            <a:pPr marL="457200" lvl="0" indent="-457200" algn="just">
              <a:lnSpc>
                <a:spcPct val="100000"/>
              </a:lnSpc>
              <a:buAutoNum type="arabicPeriod"/>
            </a:pPr>
            <a:r>
              <a:rPr lang="es-ES" sz="1800" dirty="0">
                <a:latin typeface="Candara" panose="020E0502030303020204" pitchFamily="34" charset="0"/>
                <a:cs typeface="Arial" panose="020B0604020202020204" pitchFamily="34" charset="0"/>
              </a:rPr>
              <a:t>Vectores.</a:t>
            </a:r>
          </a:p>
          <a:p>
            <a:pPr marL="457200" lvl="0" indent="-457200" algn="just">
              <a:lnSpc>
                <a:spcPct val="100000"/>
              </a:lnSpc>
              <a:buAutoNum type="arabicPeriod"/>
            </a:pPr>
            <a:r>
              <a:rPr lang="es-ES" sz="1800" dirty="0">
                <a:latin typeface="Candara" panose="020E0502030303020204" pitchFamily="34" charset="0"/>
                <a:cs typeface="Arial" panose="020B0604020202020204" pitchFamily="34" charset="0"/>
              </a:rPr>
              <a:t>Matrices.</a:t>
            </a:r>
          </a:p>
          <a:p>
            <a:pPr marL="457200" lvl="0" indent="-457200" algn="just">
              <a:lnSpc>
                <a:spcPct val="100000"/>
              </a:lnSpc>
              <a:buAutoNum type="arabicPeriod"/>
            </a:pPr>
            <a:r>
              <a:rPr lang="es-ES" sz="1800" dirty="0">
                <a:latin typeface="Candara" panose="020E0502030303020204" pitchFamily="34" charset="0"/>
                <a:cs typeface="Arial" panose="020B0604020202020204" pitchFamily="34" charset="0"/>
              </a:rPr>
              <a:t>Manejo de archivos.</a:t>
            </a:r>
          </a:p>
          <a:p>
            <a:pPr marL="457200" lvl="0" indent="-457200" algn="just">
              <a:lnSpc>
                <a:spcPct val="100000"/>
              </a:lnSpc>
              <a:buAutoNum type="arabicPeriod"/>
            </a:pPr>
            <a:r>
              <a:rPr lang="es-ES" sz="1800" dirty="0">
                <a:latin typeface="Candara" panose="020E0502030303020204" pitchFamily="34" charset="0"/>
                <a:cs typeface="Arial" panose="020B0604020202020204" pitchFamily="34" charset="0"/>
              </a:rPr>
              <a:t>Polinomios.</a:t>
            </a:r>
          </a:p>
          <a:p>
            <a:pPr marL="457200" lvl="0" indent="-457200" algn="just">
              <a:lnSpc>
                <a:spcPct val="100000"/>
              </a:lnSpc>
              <a:buAutoNum type="arabicPeriod"/>
            </a:pPr>
            <a:r>
              <a:rPr lang="es-ES" sz="1800" dirty="0">
                <a:latin typeface="Candara" panose="020E0502030303020204" pitchFamily="34" charset="0"/>
                <a:cs typeface="Arial" panose="020B0604020202020204" pitchFamily="34" charset="0"/>
              </a:rPr>
              <a:t>Variables simbólicas.</a:t>
            </a:r>
          </a:p>
          <a:p>
            <a:pPr marL="457200" lvl="0" indent="-457200" algn="just">
              <a:lnSpc>
                <a:spcPct val="100000"/>
              </a:lnSpc>
              <a:buAutoNum type="arabicPeriod"/>
            </a:pPr>
            <a:r>
              <a:rPr lang="es-ES" sz="1800" dirty="0">
                <a:latin typeface="Candara" panose="020E0502030303020204" pitchFamily="34" charset="0"/>
                <a:cs typeface="Arial" panose="020B0604020202020204" pitchFamily="34" charset="0"/>
              </a:rPr>
              <a:t>Cálculo vectorial.</a:t>
            </a:r>
          </a:p>
          <a:p>
            <a:pPr marL="457200" lvl="0" indent="-457200" algn="just">
              <a:lnSpc>
                <a:spcPct val="100000"/>
              </a:lnSpc>
              <a:buAutoNum type="arabicPeriod"/>
            </a:pPr>
            <a:r>
              <a:rPr lang="es-ES" sz="1800" dirty="0">
                <a:latin typeface="Candara" panose="020E0502030303020204" pitchFamily="34" charset="0"/>
                <a:cs typeface="Arial" panose="020B0604020202020204" pitchFamily="34" charset="0"/>
              </a:rPr>
              <a:t>Solución de sistemas de ecuaciones no lineales.</a:t>
            </a:r>
          </a:p>
          <a:p>
            <a:pPr marL="457200" lvl="0" indent="-457200" algn="just">
              <a:lnSpc>
                <a:spcPct val="100000"/>
              </a:lnSpc>
              <a:buAutoNum type="arabicPeriod"/>
            </a:pPr>
            <a:r>
              <a:rPr lang="es-ES" sz="1800" dirty="0">
                <a:latin typeface="Candara" panose="020E0502030303020204" pitchFamily="34" charset="0"/>
                <a:cs typeface="Arial" panose="020B0604020202020204" pitchFamily="34" charset="0"/>
              </a:rPr>
              <a:t>Algunas funciones de optimización.</a:t>
            </a:r>
          </a:p>
          <a:p>
            <a:pPr marL="457200" lvl="0" indent="-457200" algn="just">
              <a:lnSpc>
                <a:spcPct val="100000"/>
              </a:lnSpc>
              <a:buAutoNum type="arabicPeriod"/>
            </a:pPr>
            <a:r>
              <a:rPr lang="es-ES" sz="1800" dirty="0">
                <a:latin typeface="Candara" panose="020E0502030303020204" pitchFamily="34" charset="0"/>
                <a:cs typeface="Arial" panose="020B0604020202020204" pitchFamily="34" charset="0"/>
              </a:rPr>
              <a:t>Graficas en 2D y 3D.</a:t>
            </a:r>
          </a:p>
          <a:p>
            <a:pPr marL="457200" lvl="0" indent="-457200" algn="just">
              <a:lnSpc>
                <a:spcPct val="100000"/>
              </a:lnSpc>
              <a:buAutoNum type="arabicPeriod"/>
            </a:pPr>
            <a:r>
              <a:rPr lang="es-ES" sz="1800" dirty="0">
                <a:latin typeface="Candara" panose="020E0502030303020204" pitchFamily="34" charset="0"/>
                <a:cs typeface="Arial" panose="020B0604020202020204" pitchFamily="34" charset="0"/>
              </a:rPr>
              <a:t>Estructuras de control condicionadas.</a:t>
            </a:r>
          </a:p>
          <a:p>
            <a:pPr marL="457200" lvl="0" indent="-457200" algn="just">
              <a:lnSpc>
                <a:spcPct val="100000"/>
              </a:lnSpc>
              <a:buAutoNum type="arabicPeriod"/>
            </a:pPr>
            <a:r>
              <a:rPr lang="es-ES" sz="1800" dirty="0">
                <a:latin typeface="Candara" panose="020E0502030303020204" pitchFamily="34" charset="0"/>
                <a:cs typeface="Arial" panose="020B0604020202020204" pitchFamily="34" charset="0"/>
              </a:rPr>
              <a:t>Datos de entrada y salida, ficheros y funciones.</a:t>
            </a:r>
          </a:p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s-ES" sz="1800" dirty="0">
                <a:latin typeface="Candara" panose="020E0502030303020204" pitchFamily="34" charset="0"/>
                <a:cs typeface="Arial" panose="020B0604020202020204" pitchFamily="34" charset="0"/>
              </a:rPr>
              <a:t>Análisis numérico.</a:t>
            </a:r>
          </a:p>
          <a:p>
            <a:pPr marL="457200" lvl="0" indent="-457200" algn="just">
              <a:lnSpc>
                <a:spcPct val="100000"/>
              </a:lnSpc>
              <a:buAutoNum type="arabicPeriod"/>
            </a:pPr>
            <a:r>
              <a:rPr lang="es-ES" sz="1800" dirty="0" err="1">
                <a:latin typeface="Candara" panose="020E0502030303020204" pitchFamily="34" charset="0"/>
                <a:cs typeface="Arial" panose="020B0604020202020204" pitchFamily="34" charset="0"/>
              </a:rPr>
              <a:t>Guide</a:t>
            </a:r>
            <a:r>
              <a:rPr lang="es-ES" sz="1800" dirty="0">
                <a:latin typeface="Candara" panose="020E0502030303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4CE4-94A3-4D8F-AE52-0A849C42568A}" type="slidenum">
              <a:rPr lang="es-CO" sz="1200" smtClean="0">
                <a:uFillTx/>
              </a:rPr>
              <a:pPr/>
              <a:t>2</a:t>
            </a:fld>
            <a:endParaRPr lang="es-CO" sz="1200" dirty="0">
              <a:uFillTx/>
            </a:endParaRPr>
          </a:p>
        </p:txBody>
      </p:sp>
      <p:cxnSp>
        <p:nvCxnSpPr>
          <p:cNvPr id="11" name="Conector recto 10"/>
          <p:cNvCxnSpPr/>
          <p:nvPr/>
        </p:nvCxnSpPr>
        <p:spPr>
          <a:xfrm flipH="1">
            <a:off x="8763000" y="1066799"/>
            <a:ext cx="45810" cy="5791201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 flipH="1">
            <a:off x="0" y="6356351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 flipH="1">
            <a:off x="0" y="6705600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 flipH="1">
            <a:off x="152400" y="301662"/>
            <a:ext cx="69342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8" descr="Resultado de imagen para universidad autonoma de manizal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0"/>
            <a:ext cx="1722210" cy="172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ángulo 12"/>
          <p:cNvSpPr/>
          <p:nvPr/>
        </p:nvSpPr>
        <p:spPr>
          <a:xfrm>
            <a:off x="0" y="6356350"/>
            <a:ext cx="8686800" cy="309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400" dirty="0"/>
              <a:t>Métodos</a:t>
            </a:r>
            <a:r>
              <a:rPr lang="en-US" sz="1400" dirty="0"/>
              <a:t> </a:t>
            </a:r>
            <a:r>
              <a:rPr lang="en-US" sz="1400" dirty="0" err="1"/>
              <a:t>Numéricos</a:t>
            </a:r>
            <a:r>
              <a:rPr lang="en-US" sz="1400" dirty="0"/>
              <a:t>  - </a:t>
            </a:r>
            <a:r>
              <a:rPr lang="en-US" sz="1400" dirty="0" err="1"/>
              <a:t>Ingeniería</a:t>
            </a:r>
            <a:r>
              <a:rPr lang="en-US" sz="1400" dirty="0"/>
              <a:t> </a:t>
            </a:r>
            <a:r>
              <a:rPr lang="en-US" sz="1400" dirty="0" err="1"/>
              <a:t>Electrónica</a:t>
            </a:r>
            <a:endParaRPr lang="es-CO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4CE4-94A3-4D8F-AE52-0A849C42568A}" type="slidenum">
              <a:rPr lang="es-CO" sz="1200" smtClean="0">
                <a:uFillTx/>
              </a:rPr>
              <a:pPr/>
              <a:t>20</a:t>
            </a:fld>
            <a:endParaRPr lang="es-CO" sz="1200" dirty="0">
              <a:uFillTx/>
            </a:endParaRPr>
          </a:p>
        </p:txBody>
      </p:sp>
      <p:cxnSp>
        <p:nvCxnSpPr>
          <p:cNvPr id="14" name="Conector recto 13"/>
          <p:cNvCxnSpPr/>
          <p:nvPr/>
        </p:nvCxnSpPr>
        <p:spPr>
          <a:xfrm flipH="1">
            <a:off x="8763000" y="1066799"/>
            <a:ext cx="45810" cy="5791201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H="1">
            <a:off x="0" y="6356351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 flipH="1">
            <a:off x="0" y="6705600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H="1">
            <a:off x="152400" y="685800"/>
            <a:ext cx="69342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226996" y="158503"/>
            <a:ext cx="8915400" cy="633489"/>
          </a:xfrm>
        </p:spPr>
        <p:txBody>
          <a:bodyPr>
            <a:normAutofit/>
          </a:bodyPr>
          <a:lstStyle/>
          <a:p>
            <a:pPr lvl="0"/>
            <a:r>
              <a:rPr lang="es-CO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Matrices. </a:t>
            </a:r>
            <a:endParaRPr lang="es-CO" sz="3200" dirty="0">
              <a:solidFill>
                <a:srgbClr val="CC0000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26996" y="1533754"/>
            <a:ext cx="8688404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  <a:p>
            <a:endParaRPr lang="es-ES" sz="2400" b="1" dirty="0">
              <a:latin typeface="Candara" panose="020E05020303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latin typeface="Candara" panose="020E0502030303020204" pitchFamily="34" charset="0"/>
              </a:rPr>
              <a:t>Generación de una matriz de ceros, </a:t>
            </a:r>
            <a:r>
              <a:rPr lang="es-ES" sz="2400" b="1" dirty="0" err="1">
                <a:latin typeface="Candara" panose="020E0502030303020204" pitchFamily="34" charset="0"/>
              </a:rPr>
              <a:t>zeros</a:t>
            </a:r>
            <a:r>
              <a:rPr lang="es-ES" sz="2400" b="1" dirty="0">
                <a:latin typeface="Candara" panose="020E0502030303020204" pitchFamily="34" charset="0"/>
              </a:rPr>
              <a:t>(</a:t>
            </a:r>
            <a:r>
              <a:rPr lang="es-ES" sz="2400" b="1" dirty="0" err="1">
                <a:latin typeface="Candara" panose="020E0502030303020204" pitchFamily="34" charset="0"/>
              </a:rPr>
              <a:t>n,m</a:t>
            </a:r>
            <a:r>
              <a:rPr lang="es-ES" sz="2400" b="1" dirty="0">
                <a:latin typeface="Candara" panose="020E0502030303020204" pitchFamily="34" charset="0"/>
              </a:rPr>
              <a:t>) </a:t>
            </a:r>
            <a:endParaRPr lang="es-ES" sz="2400" dirty="0">
              <a:latin typeface="Candara" panose="020E05020303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latin typeface="Candara" panose="020E0502030303020204" pitchFamily="34" charset="0"/>
              </a:rPr>
              <a:t>Generación de una matriz de unos, </a:t>
            </a:r>
            <a:r>
              <a:rPr lang="es-ES" sz="2400" b="1" dirty="0" err="1">
                <a:latin typeface="Candara" panose="020E0502030303020204" pitchFamily="34" charset="0"/>
              </a:rPr>
              <a:t>ones</a:t>
            </a:r>
            <a:r>
              <a:rPr lang="es-ES" sz="2400" b="1" dirty="0">
                <a:latin typeface="Candara" panose="020E0502030303020204" pitchFamily="34" charset="0"/>
              </a:rPr>
              <a:t>(</a:t>
            </a:r>
            <a:r>
              <a:rPr lang="es-ES" sz="2400" b="1" dirty="0" err="1">
                <a:latin typeface="Candara" panose="020E0502030303020204" pitchFamily="34" charset="0"/>
              </a:rPr>
              <a:t>n,m</a:t>
            </a:r>
            <a:r>
              <a:rPr lang="es-ES" sz="2400" b="1" dirty="0">
                <a:latin typeface="Candara" panose="020E0502030303020204" pitchFamily="34" charset="0"/>
              </a:rPr>
              <a:t>) </a:t>
            </a:r>
            <a:endParaRPr lang="es-ES" sz="2400" dirty="0">
              <a:latin typeface="Candara" panose="020E05020303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latin typeface="Candara" panose="020E0502030303020204" pitchFamily="34" charset="0"/>
              </a:rPr>
              <a:t>Inicialización de una matriz identidad </a:t>
            </a:r>
            <a:r>
              <a:rPr lang="es-ES" sz="2400" b="1" dirty="0" err="1">
                <a:latin typeface="Candara" panose="020E0502030303020204" pitchFamily="34" charset="0"/>
              </a:rPr>
              <a:t>eye</a:t>
            </a:r>
            <a:r>
              <a:rPr lang="es-ES" sz="2400" b="1" dirty="0">
                <a:latin typeface="Candara" panose="020E0502030303020204" pitchFamily="34" charset="0"/>
              </a:rPr>
              <a:t>(</a:t>
            </a:r>
            <a:r>
              <a:rPr lang="es-ES" sz="2400" b="1" dirty="0" err="1">
                <a:latin typeface="Candara" panose="020E0502030303020204" pitchFamily="34" charset="0"/>
              </a:rPr>
              <a:t>n,m</a:t>
            </a:r>
            <a:r>
              <a:rPr lang="es-ES" sz="2400" b="1" dirty="0">
                <a:latin typeface="Candara" panose="020E0502030303020204" pitchFamily="34" charset="0"/>
              </a:rPr>
              <a:t>) </a:t>
            </a:r>
            <a:endParaRPr lang="es-ES" sz="2400" dirty="0">
              <a:latin typeface="Candara" panose="020E05020303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latin typeface="Candara" panose="020E0502030303020204" pitchFamily="34" charset="0"/>
              </a:rPr>
              <a:t>Generación de una matriz de elementos aleatorios </a:t>
            </a:r>
            <a:r>
              <a:rPr lang="es-ES" sz="2400" b="1" dirty="0">
                <a:latin typeface="Candara" panose="020E0502030303020204" pitchFamily="34" charset="0"/>
              </a:rPr>
              <a:t>rand(</a:t>
            </a:r>
            <a:r>
              <a:rPr lang="es-ES" sz="2400" b="1" dirty="0" err="1">
                <a:latin typeface="Candara" panose="020E0502030303020204" pitchFamily="34" charset="0"/>
              </a:rPr>
              <a:t>n,m</a:t>
            </a:r>
            <a:r>
              <a:rPr lang="es-ES" sz="2400" b="1" dirty="0">
                <a:latin typeface="Candara" panose="020E0502030303020204" pitchFamily="34" charset="0"/>
              </a:rPr>
              <a:t>) </a:t>
            </a:r>
            <a:endParaRPr lang="es-ES" sz="2400" dirty="0">
              <a:latin typeface="Candara" panose="020E05020303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latin typeface="Candara" panose="020E0502030303020204" pitchFamily="34" charset="0"/>
              </a:rPr>
              <a:t>Concatenar matrices: [X Y] columnas, [X; Y] filas (tambi</a:t>
            </a:r>
            <a:r>
              <a:rPr lang="es-CO" sz="2400" dirty="0" err="1">
                <a:latin typeface="Candara" panose="020E0502030303020204" pitchFamily="34" charset="0"/>
              </a:rPr>
              <a:t>én</a:t>
            </a:r>
            <a:r>
              <a:rPr lang="es-CO" sz="2400" dirty="0">
                <a:latin typeface="Candara" panose="020E0502030303020204" pitchFamily="34" charset="0"/>
              </a:rPr>
              <a:t> </a:t>
            </a:r>
            <a:r>
              <a:rPr lang="es-CO" sz="2400" b="1" dirty="0" err="1">
                <a:latin typeface="Candara" panose="020E0502030303020204" pitchFamily="34" charset="0"/>
              </a:rPr>
              <a:t>cat</a:t>
            </a:r>
            <a:r>
              <a:rPr lang="en-US" sz="2400" b="1" dirty="0">
                <a:latin typeface="Candara" panose="020E0502030303020204" pitchFamily="34" charset="0"/>
              </a:rPr>
              <a:t>(</a:t>
            </a:r>
            <a:r>
              <a:rPr lang="en-US" sz="2400" b="1" dirty="0" err="1">
                <a:latin typeface="Candara" panose="020E0502030303020204" pitchFamily="34" charset="0"/>
              </a:rPr>
              <a:t>dim,X,Y</a:t>
            </a:r>
            <a:r>
              <a:rPr lang="en-US" sz="2400" b="1" dirty="0">
                <a:latin typeface="Candara" panose="020E0502030303020204" pitchFamily="34" charset="0"/>
              </a:rPr>
              <a:t>)</a:t>
            </a:r>
            <a:r>
              <a:rPr lang="es-ES" sz="2400" b="1" dirty="0">
                <a:latin typeface="Candara" panose="020E0502030303020204" pitchFamily="34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latin typeface="Candara" panose="020E0502030303020204" pitchFamily="34" charset="0"/>
              </a:rPr>
              <a:t>Matrices multidimensionales </a:t>
            </a:r>
            <a:r>
              <a:rPr lang="es-ES" sz="2400" b="1" dirty="0">
                <a:latin typeface="Candara" panose="020E0502030303020204" pitchFamily="34" charset="0"/>
              </a:rPr>
              <a:t>a(:,:,1)=[1 2; 3 4]   a(:,:,2)=[5 6;7 8]</a:t>
            </a:r>
            <a:endParaRPr lang="es-ES" sz="2400" dirty="0">
              <a:latin typeface="Candara" panose="020E05020303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200" dirty="0">
              <a:latin typeface="Candara" panose="020E0502030303020204" pitchFamily="34" charset="0"/>
            </a:endParaRPr>
          </a:p>
        </p:txBody>
      </p:sp>
      <p:pic>
        <p:nvPicPr>
          <p:cNvPr id="23" name="Picture 8" descr="Resultado de imagen para universidad autonoma de manizal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0"/>
            <a:ext cx="1722210" cy="172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ángulo 24"/>
          <p:cNvSpPr/>
          <p:nvPr/>
        </p:nvSpPr>
        <p:spPr>
          <a:xfrm>
            <a:off x="0" y="6356350"/>
            <a:ext cx="8686800" cy="309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400" dirty="0"/>
              <a:t>Métodos</a:t>
            </a:r>
            <a:r>
              <a:rPr lang="en-US" sz="1400" dirty="0"/>
              <a:t> </a:t>
            </a:r>
            <a:r>
              <a:rPr lang="en-US" sz="1400" dirty="0" err="1"/>
              <a:t>Numéricos</a:t>
            </a:r>
            <a:r>
              <a:rPr lang="en-US" sz="1400" dirty="0"/>
              <a:t>  - </a:t>
            </a:r>
            <a:r>
              <a:rPr lang="en-US" sz="1400" dirty="0" err="1"/>
              <a:t>Ingeniería</a:t>
            </a:r>
            <a:r>
              <a:rPr lang="en-US" sz="1400" dirty="0"/>
              <a:t> </a:t>
            </a:r>
            <a:r>
              <a:rPr lang="en-US" sz="1400" dirty="0" err="1"/>
              <a:t>Electrónica</a:t>
            </a:r>
            <a:endParaRPr lang="es-CO" sz="1400" dirty="0"/>
          </a:p>
        </p:txBody>
      </p:sp>
      <p:sp>
        <p:nvSpPr>
          <p:cNvPr id="12" name="Rectángulo 11"/>
          <p:cNvSpPr/>
          <p:nvPr/>
        </p:nvSpPr>
        <p:spPr>
          <a:xfrm>
            <a:off x="401619" y="858135"/>
            <a:ext cx="8763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Generación de matrices</a:t>
            </a:r>
            <a:endParaRPr lang="es-CO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06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4CE4-94A3-4D8F-AE52-0A849C42568A}" type="slidenum">
              <a:rPr lang="es-CO" sz="1200" smtClean="0">
                <a:uFillTx/>
              </a:rPr>
              <a:pPr/>
              <a:t>21</a:t>
            </a:fld>
            <a:endParaRPr lang="es-CO" sz="1200" dirty="0">
              <a:uFillTx/>
            </a:endParaRPr>
          </a:p>
        </p:txBody>
      </p:sp>
      <p:cxnSp>
        <p:nvCxnSpPr>
          <p:cNvPr id="14" name="Conector recto 13"/>
          <p:cNvCxnSpPr/>
          <p:nvPr/>
        </p:nvCxnSpPr>
        <p:spPr>
          <a:xfrm flipH="1">
            <a:off x="8763000" y="1066799"/>
            <a:ext cx="45810" cy="5791201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H="1">
            <a:off x="0" y="6356351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 flipH="1">
            <a:off x="0" y="6705600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H="1">
            <a:off x="152400" y="685800"/>
            <a:ext cx="69342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226996" y="158503"/>
            <a:ext cx="8915400" cy="633489"/>
          </a:xfrm>
        </p:spPr>
        <p:txBody>
          <a:bodyPr>
            <a:normAutofit/>
          </a:bodyPr>
          <a:lstStyle/>
          <a:p>
            <a:pPr lvl="0"/>
            <a:r>
              <a:rPr lang="es-CO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Matrices. </a:t>
            </a:r>
            <a:endParaRPr lang="es-CO" sz="3200" dirty="0">
              <a:solidFill>
                <a:srgbClr val="CC0000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26996" y="1533754"/>
            <a:ext cx="868840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latin typeface="Candara" panose="020E0502030303020204" pitchFamily="34" charset="0"/>
              </a:rPr>
              <a:t>+ adición o suma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latin typeface="Candara" panose="020E0502030303020204" pitchFamily="34" charset="0"/>
              </a:rPr>
              <a:t>– sustracción o resta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latin typeface="Candara" panose="020E0502030303020204" pitchFamily="34" charset="0"/>
              </a:rPr>
              <a:t>* multiplicación matricial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latin typeface="Candara" panose="020E0502030303020204" pitchFamily="34" charset="0"/>
              </a:rPr>
              <a:t>.* producto elemento a elemento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latin typeface="Candara" panose="020E0502030303020204" pitchFamily="34" charset="0"/>
              </a:rPr>
              <a:t>^ potenciación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latin typeface="Candara" panose="020E0502030303020204" pitchFamily="34" charset="0"/>
              </a:rPr>
              <a:t>.^ elevar a una potencia elemento a elemento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latin typeface="Candara" panose="020E0502030303020204" pitchFamily="34" charset="0"/>
              </a:rPr>
              <a:t>/ división-derecha 		</a:t>
            </a:r>
            <a:r>
              <a:rPr lang="es-ES" sz="2400" dirty="0">
                <a:solidFill>
                  <a:srgbClr val="00B050"/>
                </a:solidFill>
                <a:latin typeface="Candara" panose="020E0502030303020204" pitchFamily="34" charset="0"/>
              </a:rPr>
              <a:t>%M/W   M*</a:t>
            </a:r>
            <a:r>
              <a:rPr lang="es-ES" sz="2400" dirty="0" err="1">
                <a:solidFill>
                  <a:srgbClr val="00B050"/>
                </a:solidFill>
                <a:latin typeface="Candara" panose="020E0502030303020204" pitchFamily="34" charset="0"/>
              </a:rPr>
              <a:t>inv</a:t>
            </a:r>
            <a:r>
              <a:rPr lang="es-ES" sz="2400" dirty="0">
                <a:solidFill>
                  <a:srgbClr val="00B050"/>
                </a:solidFill>
                <a:latin typeface="Candara" panose="020E0502030303020204" pitchFamily="34" charset="0"/>
              </a:rPr>
              <a:t>(W)</a:t>
            </a:r>
            <a:endParaRPr lang="es-ES" sz="2400" dirty="0"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latin typeface="Candara" panose="020E0502030303020204" pitchFamily="34" charset="0"/>
              </a:rPr>
              <a:t>\ división-izquierda 		</a:t>
            </a:r>
            <a:r>
              <a:rPr lang="es-ES" sz="2400" dirty="0">
                <a:solidFill>
                  <a:srgbClr val="00B050"/>
                </a:solidFill>
                <a:latin typeface="Candara" panose="020E0502030303020204" pitchFamily="34" charset="0"/>
              </a:rPr>
              <a:t>%M\W </a:t>
            </a:r>
            <a:r>
              <a:rPr lang="es-ES" sz="2400" dirty="0" err="1">
                <a:solidFill>
                  <a:srgbClr val="00B050"/>
                </a:solidFill>
                <a:latin typeface="Candara" panose="020E0502030303020204" pitchFamily="34" charset="0"/>
              </a:rPr>
              <a:t>inv</a:t>
            </a:r>
            <a:r>
              <a:rPr lang="es-ES" sz="2400" dirty="0">
                <a:solidFill>
                  <a:srgbClr val="00B050"/>
                </a:solidFill>
                <a:latin typeface="Candara" panose="020E0502030303020204" pitchFamily="34" charset="0"/>
              </a:rPr>
              <a:t>(M)*W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latin typeface="Candara" panose="020E0502030303020204" pitchFamily="34" charset="0"/>
              </a:rPr>
              <a:t>./ y .\ división elemento a elemento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latin typeface="Candara" panose="020E0502030303020204" pitchFamily="34" charset="0"/>
              </a:rPr>
              <a:t>matriz traspuesta: </a:t>
            </a:r>
            <a:r>
              <a:rPr lang="es-ES" sz="2400" b="1" dirty="0">
                <a:latin typeface="Candara" panose="020E0502030303020204" pitchFamily="34" charset="0"/>
              </a:rPr>
              <a:t>B=A’ </a:t>
            </a:r>
            <a:r>
              <a:rPr lang="es-ES" sz="2400" dirty="0">
                <a:latin typeface="Candara" panose="020E0502030303020204" pitchFamily="34" charset="0"/>
              </a:rPr>
              <a:t>(en complejos calcula la traspuesta conjugada, sólo la traspuesta es </a:t>
            </a:r>
            <a:r>
              <a:rPr lang="es-ES" sz="2400" b="1" dirty="0">
                <a:latin typeface="Candara" panose="020E0502030303020204" pitchFamily="34" charset="0"/>
              </a:rPr>
              <a:t>B=A.’) </a:t>
            </a:r>
            <a:endParaRPr lang="es-ES" sz="2400" dirty="0">
              <a:latin typeface="Candara" panose="020E0502030303020204" pitchFamily="34" charset="0"/>
            </a:endParaRPr>
          </a:p>
        </p:txBody>
      </p:sp>
      <p:pic>
        <p:nvPicPr>
          <p:cNvPr id="23" name="Picture 8" descr="Resultado de imagen para universidad autonoma de manizal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0"/>
            <a:ext cx="1722210" cy="172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ángulo 24"/>
          <p:cNvSpPr/>
          <p:nvPr/>
        </p:nvSpPr>
        <p:spPr>
          <a:xfrm>
            <a:off x="0" y="6356350"/>
            <a:ext cx="8686800" cy="309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400" dirty="0"/>
              <a:t>Métodos</a:t>
            </a:r>
            <a:r>
              <a:rPr lang="en-US" sz="1400" dirty="0"/>
              <a:t> </a:t>
            </a:r>
            <a:r>
              <a:rPr lang="en-US" sz="1400" dirty="0" err="1"/>
              <a:t>Numéricos</a:t>
            </a:r>
            <a:r>
              <a:rPr lang="en-US" sz="1400" dirty="0"/>
              <a:t>  - </a:t>
            </a:r>
            <a:r>
              <a:rPr lang="en-US" sz="1400" dirty="0" err="1"/>
              <a:t>Ingeniería</a:t>
            </a:r>
            <a:r>
              <a:rPr lang="en-US" sz="1400" dirty="0"/>
              <a:t> </a:t>
            </a:r>
            <a:r>
              <a:rPr lang="en-US" sz="1400" dirty="0" err="1"/>
              <a:t>Electrónica</a:t>
            </a:r>
            <a:endParaRPr lang="es-CO" sz="1400" dirty="0"/>
          </a:p>
        </p:txBody>
      </p:sp>
      <p:sp>
        <p:nvSpPr>
          <p:cNvPr id="12" name="Rectángulo 11"/>
          <p:cNvSpPr/>
          <p:nvPr/>
        </p:nvSpPr>
        <p:spPr>
          <a:xfrm>
            <a:off x="379396" y="842626"/>
            <a:ext cx="8763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CO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Operaciones entre matrices</a:t>
            </a:r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:</a:t>
            </a:r>
            <a:endParaRPr lang="es-CO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4CE4-94A3-4D8F-AE52-0A849C42568A}" type="slidenum">
              <a:rPr lang="es-CO" sz="1200" smtClean="0">
                <a:uFillTx/>
              </a:rPr>
              <a:pPr/>
              <a:t>22</a:t>
            </a:fld>
            <a:endParaRPr lang="es-CO" sz="1200" dirty="0">
              <a:uFillTx/>
            </a:endParaRPr>
          </a:p>
        </p:txBody>
      </p:sp>
      <p:cxnSp>
        <p:nvCxnSpPr>
          <p:cNvPr id="14" name="Conector recto 13"/>
          <p:cNvCxnSpPr/>
          <p:nvPr/>
        </p:nvCxnSpPr>
        <p:spPr>
          <a:xfrm flipH="1">
            <a:off x="8763000" y="1066799"/>
            <a:ext cx="45810" cy="5791201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H="1">
            <a:off x="0" y="6356351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 flipH="1">
            <a:off x="0" y="6705600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H="1">
            <a:off x="152400" y="685800"/>
            <a:ext cx="69342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226996" y="158503"/>
            <a:ext cx="8915400" cy="633489"/>
          </a:xfrm>
        </p:spPr>
        <p:txBody>
          <a:bodyPr>
            <a:normAutofit/>
          </a:bodyPr>
          <a:lstStyle/>
          <a:p>
            <a:pPr lvl="0"/>
            <a:r>
              <a:rPr lang="es-CO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Matrices. </a:t>
            </a:r>
            <a:endParaRPr lang="es-CO" sz="3200" dirty="0">
              <a:solidFill>
                <a:srgbClr val="CC0000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-76200" y="1209020"/>
            <a:ext cx="8915400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100" dirty="0">
                <a:latin typeface="Candara" panose="020E0502030303020204" pitchFamily="34" charset="0"/>
              </a:rPr>
              <a:t>[</a:t>
            </a:r>
            <a:r>
              <a:rPr lang="es-ES" sz="2100" dirty="0" err="1">
                <a:latin typeface="Candara" panose="020E0502030303020204" pitchFamily="34" charset="0"/>
              </a:rPr>
              <a:t>n,m</a:t>
            </a:r>
            <a:r>
              <a:rPr lang="es-ES" sz="2100" dirty="0">
                <a:latin typeface="Candara" panose="020E0502030303020204" pitchFamily="34" charset="0"/>
              </a:rPr>
              <a:t>]=</a:t>
            </a:r>
            <a:r>
              <a:rPr lang="es-ES" sz="2100" b="1" dirty="0" err="1">
                <a:latin typeface="Candara" panose="020E0502030303020204" pitchFamily="34" charset="0"/>
              </a:rPr>
              <a:t>size</a:t>
            </a:r>
            <a:r>
              <a:rPr lang="es-ES" sz="2100" b="1" dirty="0">
                <a:latin typeface="Candara" panose="020E0502030303020204" pitchFamily="34" charset="0"/>
              </a:rPr>
              <a:t>(M)  </a:t>
            </a:r>
            <a:r>
              <a:rPr lang="es-ES" sz="2100" dirty="0">
                <a:latin typeface="Candara" panose="020E0502030303020204" pitchFamily="34" charset="0"/>
              </a:rPr>
              <a:t>da el número de filas y columnas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100" dirty="0">
                <a:latin typeface="Candara" panose="020E0502030303020204" pitchFamily="34" charset="0"/>
              </a:rPr>
              <a:t>matriz inversa</a:t>
            </a:r>
            <a:r>
              <a:rPr lang="pt-BR" sz="2100" b="1" dirty="0">
                <a:latin typeface="Candara" panose="020E0502030303020204" pitchFamily="34" charset="0"/>
              </a:rPr>
              <a:t>: B=</a:t>
            </a:r>
            <a:r>
              <a:rPr lang="pt-BR" sz="2100" b="1" dirty="0" err="1">
                <a:latin typeface="Candara" panose="020E0502030303020204" pitchFamily="34" charset="0"/>
              </a:rPr>
              <a:t>inv</a:t>
            </a:r>
            <a:r>
              <a:rPr lang="pt-BR" sz="2100" b="1" dirty="0">
                <a:latin typeface="Candara" panose="020E0502030303020204" pitchFamily="34" charset="0"/>
              </a:rPr>
              <a:t>(M)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100" dirty="0">
                <a:latin typeface="Candara" panose="020E0502030303020204" pitchFamily="34" charset="0"/>
              </a:rPr>
              <a:t>Determinante</a:t>
            </a:r>
            <a:r>
              <a:rPr lang="pt-BR" sz="2100" b="1" dirty="0">
                <a:latin typeface="Candara" panose="020E0502030303020204" pitchFamily="34" charset="0"/>
              </a:rPr>
              <a:t>: B=</a:t>
            </a:r>
            <a:r>
              <a:rPr lang="pt-BR" sz="2100" b="1" dirty="0" err="1">
                <a:latin typeface="Candara" panose="020E0502030303020204" pitchFamily="34" charset="0"/>
              </a:rPr>
              <a:t>det</a:t>
            </a:r>
            <a:r>
              <a:rPr lang="pt-BR" sz="2100" b="1" dirty="0">
                <a:latin typeface="Candara" panose="020E0502030303020204" pitchFamily="34" charset="0"/>
              </a:rPr>
              <a:t>(M)</a:t>
            </a:r>
            <a:r>
              <a:rPr lang="pt-BR" sz="2100" dirty="0">
                <a:latin typeface="Candara" panose="020E0502030303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100" dirty="0">
                <a:latin typeface="Candara" panose="020E0502030303020204" pitchFamily="34" charset="0"/>
              </a:rPr>
              <a:t>rango: </a:t>
            </a:r>
            <a:r>
              <a:rPr lang="pt-BR" sz="2100" b="1" dirty="0" err="1">
                <a:latin typeface="Candara" panose="020E0502030303020204" pitchFamily="34" charset="0"/>
              </a:rPr>
              <a:t>rank</a:t>
            </a:r>
            <a:r>
              <a:rPr lang="pt-BR" sz="2100" b="1" dirty="0">
                <a:latin typeface="Candara" panose="020E0502030303020204" pitchFamily="34" charset="0"/>
              </a:rPr>
              <a:t>(M) </a:t>
            </a:r>
            <a:endParaRPr lang="pt-BR" sz="2100" dirty="0"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100" b="1" dirty="0" err="1">
                <a:latin typeface="Candara" panose="020E0502030303020204" pitchFamily="34" charset="0"/>
              </a:rPr>
              <a:t>diag</a:t>
            </a:r>
            <a:r>
              <a:rPr lang="es-ES" sz="2100" b="1" dirty="0">
                <a:latin typeface="Candara" panose="020E0502030303020204" pitchFamily="34" charset="0"/>
              </a:rPr>
              <a:t>(M): </a:t>
            </a:r>
            <a:r>
              <a:rPr lang="es-ES" sz="2100" dirty="0">
                <a:latin typeface="Candara" panose="020E0502030303020204" pitchFamily="34" charset="0"/>
              </a:rPr>
              <a:t>Obtención de la diagonal de una matriz.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100" b="1" dirty="0">
                <a:latin typeface="Candara" panose="020E0502030303020204" pitchFamily="34" charset="0"/>
              </a:rPr>
              <a:t>sum(</a:t>
            </a:r>
            <a:r>
              <a:rPr lang="es-ES" sz="2100" b="1" dirty="0" err="1">
                <a:latin typeface="Candara" panose="020E0502030303020204" pitchFamily="34" charset="0"/>
              </a:rPr>
              <a:t>diag</a:t>
            </a:r>
            <a:r>
              <a:rPr lang="es-ES" sz="2100" b="1" dirty="0">
                <a:latin typeface="Candara" panose="020E0502030303020204" pitchFamily="34" charset="0"/>
              </a:rPr>
              <a:t>(M)) </a:t>
            </a:r>
            <a:r>
              <a:rPr lang="es-ES" sz="2100" dirty="0">
                <a:latin typeface="Candara" panose="020E0502030303020204" pitchFamily="34" charset="0"/>
              </a:rPr>
              <a:t>calcula la traza de la matriz A</a:t>
            </a:r>
            <a:r>
              <a:rPr lang="es-ES" sz="2100" b="1" dirty="0">
                <a:latin typeface="Candara" panose="020E0502030303020204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100" b="1" dirty="0" err="1">
                <a:latin typeface="Candara" panose="020E0502030303020204" pitchFamily="34" charset="0"/>
              </a:rPr>
              <a:t>diag</a:t>
            </a:r>
            <a:r>
              <a:rPr lang="es-ES" sz="2100" b="1" dirty="0">
                <a:latin typeface="Candara" panose="020E0502030303020204" pitchFamily="34" charset="0"/>
              </a:rPr>
              <a:t>(</a:t>
            </a:r>
            <a:r>
              <a:rPr lang="es-ES" sz="2100" b="1" dirty="0" err="1">
                <a:latin typeface="Candara" panose="020E0502030303020204" pitchFamily="34" charset="0"/>
              </a:rPr>
              <a:t>M,k</a:t>
            </a:r>
            <a:r>
              <a:rPr lang="es-ES" sz="2100" b="1" dirty="0">
                <a:latin typeface="Candara" panose="020E0502030303020204" pitchFamily="34" charset="0"/>
              </a:rPr>
              <a:t>) </a:t>
            </a:r>
            <a:r>
              <a:rPr lang="es-ES" sz="2100" dirty="0">
                <a:latin typeface="Candara" panose="020E0502030303020204" pitchFamily="34" charset="0"/>
              </a:rPr>
              <a:t>busca la k-</a:t>
            </a:r>
            <a:r>
              <a:rPr lang="es-ES" sz="2100" dirty="0" err="1">
                <a:latin typeface="Candara" panose="020E0502030303020204" pitchFamily="34" charset="0"/>
              </a:rPr>
              <a:t>ésima</a:t>
            </a:r>
            <a:r>
              <a:rPr lang="es-ES" sz="2100" dirty="0">
                <a:latin typeface="Candara" panose="020E0502030303020204" pitchFamily="34" charset="0"/>
              </a:rPr>
              <a:t> diagonal.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100" b="1" dirty="0" err="1">
                <a:latin typeface="Candara" panose="020E0502030303020204" pitchFamily="34" charset="0"/>
              </a:rPr>
              <a:t>norm</a:t>
            </a:r>
            <a:r>
              <a:rPr lang="es-ES" sz="2100" b="1" dirty="0">
                <a:latin typeface="Candara" panose="020E0502030303020204" pitchFamily="34" charset="0"/>
              </a:rPr>
              <a:t>(M) </a:t>
            </a:r>
            <a:r>
              <a:rPr lang="es-ES" sz="2100" dirty="0">
                <a:latin typeface="Candara" panose="020E0502030303020204" pitchFamily="34" charset="0"/>
              </a:rPr>
              <a:t>norma de una matriz (Calcula la norma euclidiana de la matriz A).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100" b="1" dirty="0" err="1">
                <a:latin typeface="Candara" panose="020E0502030303020204" pitchFamily="34" charset="0"/>
              </a:rPr>
              <a:t>flipud</a:t>
            </a:r>
            <a:r>
              <a:rPr lang="es-ES" sz="2100" b="1" dirty="0">
                <a:latin typeface="Candara" panose="020E0502030303020204" pitchFamily="34" charset="0"/>
              </a:rPr>
              <a:t>(M) </a:t>
            </a:r>
            <a:r>
              <a:rPr lang="es-ES" sz="2100" dirty="0">
                <a:latin typeface="Candara" panose="020E0502030303020204" pitchFamily="34" charset="0"/>
              </a:rPr>
              <a:t>reordena la matriz, haciendo simetría respecto de un eje horizontal</a:t>
            </a:r>
            <a:r>
              <a:rPr lang="es-ES" sz="2100" b="1" dirty="0">
                <a:latin typeface="Candara" panose="020E0502030303020204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100" b="1" dirty="0" err="1">
                <a:latin typeface="Candara" panose="020E0502030303020204" pitchFamily="34" charset="0"/>
              </a:rPr>
              <a:t>fliplr</a:t>
            </a:r>
            <a:r>
              <a:rPr lang="es-ES" sz="2100" b="1" dirty="0">
                <a:latin typeface="Candara" panose="020E0502030303020204" pitchFamily="34" charset="0"/>
              </a:rPr>
              <a:t>(M)  </a:t>
            </a:r>
            <a:r>
              <a:rPr lang="es-ES" sz="2100" dirty="0">
                <a:latin typeface="Candara" panose="020E0502030303020204" pitchFamily="34" charset="0"/>
              </a:rPr>
              <a:t>reordena la matriz, haciendo simetría respecto de un eje vertical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100" b="1" dirty="0">
                <a:latin typeface="Candara" panose="020E0502030303020204" pitchFamily="34" charset="0"/>
              </a:rPr>
              <a:t>[V, landa]=</a:t>
            </a:r>
            <a:r>
              <a:rPr lang="es-ES" sz="2100" b="1" dirty="0" err="1">
                <a:latin typeface="Candara" panose="020E0502030303020204" pitchFamily="34" charset="0"/>
              </a:rPr>
              <a:t>eig</a:t>
            </a:r>
            <a:r>
              <a:rPr lang="es-ES" sz="2100" b="1" dirty="0">
                <a:latin typeface="Candara" panose="020E0502030303020204" pitchFamily="34" charset="0"/>
              </a:rPr>
              <a:t>(M) </a:t>
            </a:r>
            <a:r>
              <a:rPr lang="es-ES" sz="2100" dirty="0">
                <a:latin typeface="Candara" panose="020E0502030303020204" pitchFamily="34" charset="0"/>
              </a:rPr>
              <a:t>da una matriz diagonal </a:t>
            </a:r>
            <a:r>
              <a:rPr lang="es-ES" sz="2100" b="1" dirty="0">
                <a:latin typeface="Candara" panose="020E0502030303020204" pitchFamily="34" charset="0"/>
              </a:rPr>
              <a:t>landa </a:t>
            </a:r>
            <a:r>
              <a:rPr lang="es-ES" sz="2100" dirty="0">
                <a:latin typeface="Candara" panose="020E0502030303020204" pitchFamily="34" charset="0"/>
              </a:rPr>
              <a:t>con los autovalores y otra </a:t>
            </a:r>
            <a:r>
              <a:rPr lang="es-ES" sz="2100" b="1" dirty="0">
                <a:latin typeface="Candara" panose="020E0502030303020204" pitchFamily="34" charset="0"/>
              </a:rPr>
              <a:t>V </a:t>
            </a:r>
            <a:r>
              <a:rPr lang="es-ES" sz="2100" dirty="0">
                <a:latin typeface="Candara" panose="020E0502030303020204" pitchFamily="34" charset="0"/>
              </a:rPr>
              <a:t>cuyas columnas son los autovectores de 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100" b="1" dirty="0" err="1">
                <a:latin typeface="Candara" panose="020E0502030303020204" pitchFamily="34" charset="0"/>
              </a:rPr>
              <a:t>cat</a:t>
            </a:r>
            <a:r>
              <a:rPr lang="es-ES" sz="2100" b="1" dirty="0">
                <a:latin typeface="Candara" panose="020E0502030303020204" pitchFamily="34" charset="0"/>
              </a:rPr>
              <a:t>(</a:t>
            </a:r>
            <a:r>
              <a:rPr lang="es-ES" sz="2100" b="1" dirty="0" err="1">
                <a:latin typeface="Candara" panose="020E0502030303020204" pitchFamily="34" charset="0"/>
              </a:rPr>
              <a:t>dim,a,b</a:t>
            </a:r>
            <a:r>
              <a:rPr lang="es-ES" sz="2100" b="1" dirty="0">
                <a:latin typeface="Candara" panose="020E0502030303020204" pitchFamily="34" charset="0"/>
              </a:rPr>
              <a:t>)=</a:t>
            </a:r>
            <a:r>
              <a:rPr lang="es-ES" sz="2100" dirty="0">
                <a:latin typeface="Candara" panose="020E0502030303020204" pitchFamily="34" charset="0"/>
              </a:rPr>
              <a:t> concatena matrices en cualquier cantidad de dimensiones</a:t>
            </a:r>
            <a:endParaRPr lang="es-ES" sz="2100" b="1" dirty="0"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100" dirty="0">
              <a:latin typeface="Candara" panose="020E0502030303020204" pitchFamily="34" charset="0"/>
            </a:endParaRPr>
          </a:p>
        </p:txBody>
      </p:sp>
      <p:pic>
        <p:nvPicPr>
          <p:cNvPr id="23" name="Picture 8" descr="Resultado de imagen para universidad autonoma de manizal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0"/>
            <a:ext cx="1722210" cy="172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ángulo 24"/>
          <p:cNvSpPr/>
          <p:nvPr/>
        </p:nvSpPr>
        <p:spPr>
          <a:xfrm>
            <a:off x="0" y="6356350"/>
            <a:ext cx="8686800" cy="309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400" dirty="0"/>
              <a:t>Métodos</a:t>
            </a:r>
            <a:r>
              <a:rPr lang="en-US" sz="1400" dirty="0"/>
              <a:t> </a:t>
            </a:r>
            <a:r>
              <a:rPr lang="en-US" sz="1400" dirty="0" err="1"/>
              <a:t>Numéricos</a:t>
            </a:r>
            <a:r>
              <a:rPr lang="en-US" sz="1400" dirty="0"/>
              <a:t>  - </a:t>
            </a:r>
            <a:r>
              <a:rPr lang="en-US" sz="1400" dirty="0" err="1"/>
              <a:t>Ingeniería</a:t>
            </a:r>
            <a:r>
              <a:rPr lang="en-US" sz="1400" dirty="0"/>
              <a:t> </a:t>
            </a:r>
            <a:r>
              <a:rPr lang="en-US" sz="1400" dirty="0" err="1"/>
              <a:t>Electrónica</a:t>
            </a:r>
            <a:endParaRPr lang="es-CO" sz="1400" dirty="0"/>
          </a:p>
        </p:txBody>
      </p:sp>
      <p:sp>
        <p:nvSpPr>
          <p:cNvPr id="12" name="Rectángulo 11"/>
          <p:cNvSpPr/>
          <p:nvPr/>
        </p:nvSpPr>
        <p:spPr>
          <a:xfrm>
            <a:off x="226996" y="650442"/>
            <a:ext cx="8763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CO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Funciones de Matlab para matrices</a:t>
            </a:r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:</a:t>
            </a:r>
            <a:endParaRPr lang="es-CO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71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4CE4-94A3-4D8F-AE52-0A849C42568A}" type="slidenum">
              <a:rPr lang="es-CO" sz="1200" smtClean="0">
                <a:uFillTx/>
              </a:rPr>
              <a:pPr/>
              <a:t>23</a:t>
            </a:fld>
            <a:endParaRPr lang="es-CO" sz="1200" dirty="0">
              <a:uFillTx/>
            </a:endParaRPr>
          </a:p>
        </p:txBody>
      </p:sp>
      <p:cxnSp>
        <p:nvCxnSpPr>
          <p:cNvPr id="14" name="Conector recto 13"/>
          <p:cNvCxnSpPr/>
          <p:nvPr/>
        </p:nvCxnSpPr>
        <p:spPr>
          <a:xfrm flipH="1">
            <a:off x="8763000" y="1066799"/>
            <a:ext cx="45810" cy="5791201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H="1">
            <a:off x="0" y="6356351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 flipH="1">
            <a:off x="0" y="6705600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H="1">
            <a:off x="152400" y="685800"/>
            <a:ext cx="69342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226996" y="158503"/>
            <a:ext cx="8915400" cy="633489"/>
          </a:xfrm>
        </p:spPr>
        <p:txBody>
          <a:bodyPr>
            <a:normAutofit/>
          </a:bodyPr>
          <a:lstStyle/>
          <a:p>
            <a:pPr lvl="0"/>
            <a:r>
              <a:rPr lang="es-CO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Matrices. </a:t>
            </a:r>
            <a:endParaRPr lang="es-CO" sz="3200" dirty="0">
              <a:solidFill>
                <a:srgbClr val="CC0000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-6350" y="1213346"/>
            <a:ext cx="8915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>
              <a:latin typeface="Candara" panose="020E0502030303020204" pitchFamily="34" charset="0"/>
            </a:endParaRPr>
          </a:p>
        </p:txBody>
      </p:sp>
      <p:pic>
        <p:nvPicPr>
          <p:cNvPr id="23" name="Picture 8" descr="Resultado de imagen para universidad autonoma de manizal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0"/>
            <a:ext cx="1722210" cy="172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ángulo 24"/>
          <p:cNvSpPr/>
          <p:nvPr/>
        </p:nvSpPr>
        <p:spPr>
          <a:xfrm>
            <a:off x="0" y="6356350"/>
            <a:ext cx="8686800" cy="309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400" dirty="0"/>
              <a:t>Métodos</a:t>
            </a:r>
            <a:r>
              <a:rPr lang="en-US" sz="1400" dirty="0"/>
              <a:t> </a:t>
            </a:r>
            <a:r>
              <a:rPr lang="en-US" sz="1400" dirty="0" err="1"/>
              <a:t>Numéricos</a:t>
            </a:r>
            <a:r>
              <a:rPr lang="en-US" sz="1400" dirty="0"/>
              <a:t>  - </a:t>
            </a:r>
            <a:r>
              <a:rPr lang="en-US" sz="1400" dirty="0" err="1"/>
              <a:t>Ingeniería</a:t>
            </a:r>
            <a:r>
              <a:rPr lang="en-US" sz="1400" dirty="0"/>
              <a:t> </a:t>
            </a:r>
            <a:r>
              <a:rPr lang="en-US" sz="1400" dirty="0" err="1"/>
              <a:t>Electrónica</a:t>
            </a:r>
            <a:endParaRPr lang="es-CO" sz="1400" dirty="0"/>
          </a:p>
        </p:txBody>
      </p:sp>
      <p:sp>
        <p:nvSpPr>
          <p:cNvPr id="12" name="Rectángulo 11"/>
          <p:cNvSpPr/>
          <p:nvPr/>
        </p:nvSpPr>
        <p:spPr>
          <a:xfrm>
            <a:off x="381000" y="898119"/>
            <a:ext cx="8763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CO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Solución de sistemas de ecuaciones lineales</a:t>
            </a:r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:</a:t>
            </a:r>
            <a:endParaRPr lang="es-CO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/>
              <p:cNvSpPr/>
              <p:nvPr/>
            </p:nvSpPr>
            <p:spPr>
              <a:xfrm>
                <a:off x="3124200" y="3658012"/>
                <a:ext cx="185326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ES" sz="24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s-ES" sz="240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s-ES" sz="2400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ES" sz="2400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ES" sz="2400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3658012"/>
                <a:ext cx="185326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/>
              <p:cNvSpPr/>
              <p:nvPr/>
            </p:nvSpPr>
            <p:spPr>
              <a:xfrm>
                <a:off x="685801" y="1878589"/>
                <a:ext cx="6781800" cy="14529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E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s-ES" sz="24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s-ES" sz="24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s-ES" sz="2400" i="0">
                                    <a:latin typeface="Cambria Math" panose="02040503050406030204" pitchFamily="18" charset="0"/>
                                  </a:rPr>
                                  <m:t>3...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s-ES" sz="2400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s-ES" sz="2400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s-ES" sz="2400" i="0">
                                    <a:latin typeface="Cambria Math" panose="02040503050406030204" pitchFamily="18" charset="0"/>
                                  </a:rPr>
                                  <m:t>6...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s-ES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s-ES" sz="2400" i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sz="2400" i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s-ES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s-ES" sz="2400" i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sz="2400" i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s-ES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s-ES" sz="2400" i="0">
                                          <a:latin typeface="Cambria Math" panose="02040503050406030204" pitchFamily="18" charset="0"/>
                                        </a:rPr>
                                        <m:t>9...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sz="2400" i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s-ES" sz="2400" i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sz="24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sz="24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s-E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s-ES" sz="2400" i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sz="2400" i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s-ES" sz="2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s-ES" sz="24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s-ES" sz="24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s-ES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s-ES" sz="2400" i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sz="2400" i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s-ES" sz="2400" i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s-ES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ES" sz="2400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ES" sz="24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E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400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8" name="Rectá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1" y="1878589"/>
                <a:ext cx="6781800" cy="14529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/>
              <p:cNvSpPr/>
              <p:nvPr/>
            </p:nvSpPr>
            <p:spPr>
              <a:xfrm>
                <a:off x="2971800" y="4850188"/>
                <a:ext cx="2458878" cy="11528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s-ES" sz="24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ES" sz="2400" i="0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s-ES" sz="240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s-ES" sz="2400" i="0">
                                <a:latin typeface="Cambria Math" panose="02040503050406030204" pitchFamily="18" charset="0"/>
                              </a:rPr>
                              <m:t>=3</m:t>
                            </m:r>
                          </m:e>
                        </m:mr>
                        <m:mr>
                          <m:e>
                            <m:r>
                              <a:rPr lang="es-ES" sz="24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ES" sz="240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s-ES" sz="2400" i="0">
                                <a:latin typeface="Cambria Math" panose="02040503050406030204" pitchFamily="18" charset="0"/>
                              </a:rPr>
                              <m:t>+3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s-ES" sz="2400" i="0">
                                <a:latin typeface="Cambria Math" panose="02040503050406030204" pitchFamily="18" charset="0"/>
                              </a:rPr>
                              <m:t>=6</m:t>
                            </m:r>
                          </m:e>
                        </m:mr>
                        <m:mr>
                          <m:e>
                            <m:r>
                              <a:rPr lang="es-ES" sz="240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ES" sz="2400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s-ES" sz="2400" i="0">
                                <a:latin typeface="Cambria Math" panose="02040503050406030204" pitchFamily="18" charset="0"/>
                              </a:rPr>
                              <m:t>+4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s-ES" sz="2400" i="0">
                                <a:latin typeface="Cambria Math" panose="02040503050406030204" pitchFamily="18" charset="0"/>
                              </a:rPr>
                              <m:t>=3</m:t>
                            </m:r>
                          </m:e>
                        </m:mr>
                      </m:m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9" name="Rectá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4850188"/>
                <a:ext cx="2458878" cy="11528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ángulo 19"/>
          <p:cNvSpPr/>
          <p:nvPr/>
        </p:nvSpPr>
        <p:spPr>
          <a:xfrm>
            <a:off x="609600" y="4267200"/>
            <a:ext cx="89154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200" dirty="0">
                <a:latin typeface="Candara" panose="020E0502030303020204" pitchFamily="34" charset="0"/>
              </a:rPr>
              <a:t>Ejemplo: Resuelva el sistema de ecuaciones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54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4CE4-94A3-4D8F-AE52-0A849C42568A}" type="slidenum">
              <a:rPr lang="es-CO" sz="1200" smtClean="0">
                <a:uFillTx/>
              </a:rPr>
              <a:pPr/>
              <a:t>24</a:t>
            </a:fld>
            <a:endParaRPr lang="es-CO" sz="1200" dirty="0">
              <a:uFillTx/>
            </a:endParaRPr>
          </a:p>
        </p:txBody>
      </p:sp>
      <p:cxnSp>
        <p:nvCxnSpPr>
          <p:cNvPr id="14" name="Conector recto 13"/>
          <p:cNvCxnSpPr/>
          <p:nvPr/>
        </p:nvCxnSpPr>
        <p:spPr>
          <a:xfrm flipH="1">
            <a:off x="8763000" y="1066799"/>
            <a:ext cx="45810" cy="5791201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H="1">
            <a:off x="0" y="6356351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 flipH="1">
            <a:off x="0" y="6705600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H="1">
            <a:off x="152400" y="685800"/>
            <a:ext cx="69342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226996" y="158503"/>
            <a:ext cx="8915400" cy="633489"/>
          </a:xfrm>
        </p:spPr>
        <p:txBody>
          <a:bodyPr>
            <a:normAutofit/>
          </a:bodyPr>
          <a:lstStyle/>
          <a:p>
            <a:pPr lvl="0"/>
            <a:r>
              <a:rPr lang="es-CO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Lectura y escritura de datos. </a:t>
            </a:r>
            <a:endParaRPr lang="es-CO" sz="3200" dirty="0">
              <a:solidFill>
                <a:srgbClr val="CC0000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-6350" y="1213346"/>
            <a:ext cx="8915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>
              <a:latin typeface="Candara" panose="020E0502030303020204" pitchFamily="34" charset="0"/>
            </a:endParaRPr>
          </a:p>
        </p:txBody>
      </p:sp>
      <p:pic>
        <p:nvPicPr>
          <p:cNvPr id="23" name="Picture 8" descr="Resultado de imagen para universidad autonoma de manizal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0"/>
            <a:ext cx="1722210" cy="172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ángulo 24"/>
          <p:cNvSpPr/>
          <p:nvPr/>
        </p:nvSpPr>
        <p:spPr>
          <a:xfrm>
            <a:off x="0" y="6356350"/>
            <a:ext cx="8686800" cy="309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400" dirty="0"/>
              <a:t>Métodos</a:t>
            </a:r>
            <a:r>
              <a:rPr lang="en-US" sz="1400" dirty="0"/>
              <a:t> </a:t>
            </a:r>
            <a:r>
              <a:rPr lang="en-US" sz="1400" dirty="0" err="1"/>
              <a:t>Numéricos</a:t>
            </a:r>
            <a:r>
              <a:rPr lang="en-US" sz="1400" dirty="0"/>
              <a:t>  - </a:t>
            </a:r>
            <a:r>
              <a:rPr lang="en-US" sz="1400" dirty="0" err="1"/>
              <a:t>Ingeniería</a:t>
            </a:r>
            <a:r>
              <a:rPr lang="en-US" sz="1400" dirty="0"/>
              <a:t> </a:t>
            </a:r>
            <a:r>
              <a:rPr lang="en-US" sz="1400" dirty="0" err="1"/>
              <a:t>Electrónica</a:t>
            </a:r>
            <a:endParaRPr lang="es-CO" sz="1400" dirty="0"/>
          </a:p>
        </p:txBody>
      </p:sp>
      <p:sp>
        <p:nvSpPr>
          <p:cNvPr id="12" name="Rectángulo 11"/>
          <p:cNvSpPr/>
          <p:nvPr/>
        </p:nvSpPr>
        <p:spPr>
          <a:xfrm>
            <a:off x="335190" y="898119"/>
            <a:ext cx="880881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CO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Para ingresar datos</a:t>
            </a:r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:</a:t>
            </a:r>
          </a:p>
          <a:p>
            <a:pPr lvl="0"/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x </a:t>
            </a:r>
            <a:r>
              <a:rPr lang="es-CO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= input(‘Ingrese el valor de x: ‘);</a:t>
            </a:r>
          </a:p>
          <a:p>
            <a:pPr lvl="0"/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  <a:cs typeface="Arial" panose="020B0604020202020204" pitchFamily="34" charset="0"/>
            </a:endParaRPr>
          </a:p>
          <a:p>
            <a:pPr lvl="0"/>
            <a:r>
              <a:rPr lang="es-CO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&gt;&gt; Ingrese </a:t>
            </a:r>
            <a:r>
              <a:rPr lang="es-CO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el valor de k:</a:t>
            </a:r>
          </a:p>
          <a:p>
            <a:pPr lvl="0"/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P</a:t>
            </a:r>
            <a:r>
              <a:rPr lang="es-CO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ara mostrar datos:</a:t>
            </a:r>
          </a:p>
          <a:p>
            <a:pPr lvl="0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d</a:t>
            </a:r>
            <a:r>
              <a:rPr lang="es-CO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isp</a:t>
            </a:r>
            <a:r>
              <a:rPr lang="es-CO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(‘El valor es: ’);</a:t>
            </a:r>
          </a:p>
          <a:p>
            <a:pPr lvl="0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d</a:t>
            </a:r>
            <a:r>
              <a:rPr lang="es-CO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isp</a:t>
            </a:r>
            <a:r>
              <a:rPr lang="es-CO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(x);</a:t>
            </a:r>
            <a:endParaRPr lang="es-E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  <a:cs typeface="Arial" panose="020B0604020202020204" pitchFamily="34" charset="0"/>
            </a:endParaRPr>
          </a:p>
          <a:p>
            <a:pPr lvl="0"/>
            <a:endParaRPr lang="es-E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  <a:cs typeface="Arial" panose="020B0604020202020204" pitchFamily="34" charset="0"/>
            </a:endParaRPr>
          </a:p>
          <a:p>
            <a:pPr lvl="0"/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&gt;&gt; El valor es:</a:t>
            </a:r>
          </a:p>
          <a:p>
            <a:pPr lvl="0"/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&gt;&gt; </a:t>
            </a:r>
            <a:endParaRPr lang="es-E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  <a:cs typeface="Arial" panose="020B0604020202020204" pitchFamily="34" charset="0"/>
            </a:endParaRPr>
          </a:p>
          <a:p>
            <a:pPr lvl="0"/>
            <a:endParaRPr lang="es-CO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6124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4CE4-94A3-4D8F-AE52-0A849C42568A}" type="slidenum">
              <a:rPr lang="es-CO" sz="1200" smtClean="0">
                <a:uFillTx/>
              </a:rPr>
              <a:pPr/>
              <a:t>25</a:t>
            </a:fld>
            <a:endParaRPr lang="es-CO" sz="1200" dirty="0">
              <a:uFillTx/>
            </a:endParaRPr>
          </a:p>
        </p:txBody>
      </p:sp>
      <p:cxnSp>
        <p:nvCxnSpPr>
          <p:cNvPr id="14" name="Conector recto 13"/>
          <p:cNvCxnSpPr/>
          <p:nvPr/>
        </p:nvCxnSpPr>
        <p:spPr>
          <a:xfrm flipH="1">
            <a:off x="8763000" y="1066799"/>
            <a:ext cx="45810" cy="5791201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H="1">
            <a:off x="0" y="6356351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 flipH="1">
            <a:off x="0" y="6705600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H="1">
            <a:off x="152400" y="685800"/>
            <a:ext cx="69342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226996" y="158503"/>
            <a:ext cx="8915400" cy="633489"/>
          </a:xfrm>
        </p:spPr>
        <p:txBody>
          <a:bodyPr>
            <a:normAutofit/>
          </a:bodyPr>
          <a:lstStyle/>
          <a:p>
            <a:pPr lvl="0"/>
            <a:r>
              <a:rPr lang="es-CO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Manejo de archivos. </a:t>
            </a:r>
            <a:endParaRPr lang="es-CO" sz="3200" dirty="0">
              <a:solidFill>
                <a:srgbClr val="CC0000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-6350" y="1213346"/>
            <a:ext cx="8915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>
              <a:latin typeface="Candara" panose="020E0502030303020204" pitchFamily="34" charset="0"/>
            </a:endParaRPr>
          </a:p>
        </p:txBody>
      </p:sp>
      <p:pic>
        <p:nvPicPr>
          <p:cNvPr id="23" name="Picture 8" descr="Resultado de imagen para universidad autonoma de manizal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0"/>
            <a:ext cx="1722210" cy="172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ángulo 24"/>
          <p:cNvSpPr/>
          <p:nvPr/>
        </p:nvSpPr>
        <p:spPr>
          <a:xfrm>
            <a:off x="0" y="6356350"/>
            <a:ext cx="8686800" cy="309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400" dirty="0"/>
              <a:t>Métodos</a:t>
            </a:r>
            <a:r>
              <a:rPr lang="en-US" sz="1400" dirty="0"/>
              <a:t> </a:t>
            </a:r>
            <a:r>
              <a:rPr lang="en-US" sz="1400" dirty="0" err="1"/>
              <a:t>Numéricos</a:t>
            </a:r>
            <a:r>
              <a:rPr lang="en-US" sz="1400" dirty="0"/>
              <a:t>  - </a:t>
            </a:r>
            <a:r>
              <a:rPr lang="en-US" sz="1400" dirty="0" err="1"/>
              <a:t>Ingeniería</a:t>
            </a:r>
            <a:r>
              <a:rPr lang="en-US" sz="1400" dirty="0"/>
              <a:t> </a:t>
            </a:r>
            <a:r>
              <a:rPr lang="en-US" sz="1400" dirty="0" err="1"/>
              <a:t>Electrónica</a:t>
            </a:r>
            <a:endParaRPr lang="es-CO" sz="1400" dirty="0"/>
          </a:p>
        </p:txBody>
      </p:sp>
      <p:sp>
        <p:nvSpPr>
          <p:cNvPr id="12" name="Rectángulo 11"/>
          <p:cNvSpPr/>
          <p:nvPr/>
        </p:nvSpPr>
        <p:spPr>
          <a:xfrm>
            <a:off x="381000" y="898119"/>
            <a:ext cx="8763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CO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Guardar en ficheros y recuperar datos</a:t>
            </a:r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:</a:t>
            </a:r>
            <a:endParaRPr lang="es-CO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96062" y="1615979"/>
            <a:ext cx="790575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b="1" dirty="0" err="1">
                <a:latin typeface="Candara" panose="020E0502030303020204" pitchFamily="34" charset="0"/>
              </a:rPr>
              <a:t>save</a:t>
            </a:r>
            <a:r>
              <a:rPr lang="es-ES" sz="2200" b="1" dirty="0">
                <a:latin typeface="Candara" panose="020E0502030303020204" pitchFamily="34" charset="0"/>
              </a:rPr>
              <a:t>(‘nombre_fichero’,’nombre_matriz1’, ‘nombre_matriz2’) </a:t>
            </a:r>
            <a:r>
              <a:rPr lang="es-ES" sz="2200" dirty="0">
                <a:latin typeface="Candara" panose="020E0502030303020204" pitchFamily="34" charset="0"/>
              </a:rPr>
              <a:t>(guarda el archivo binario .</a:t>
            </a:r>
            <a:r>
              <a:rPr lang="es-ES" sz="2200" dirty="0" err="1">
                <a:latin typeface="Candara" panose="020E0502030303020204" pitchFamily="34" charset="0"/>
              </a:rPr>
              <a:t>mat</a:t>
            </a:r>
            <a:r>
              <a:rPr lang="es-ES" sz="2200" dirty="0">
                <a:latin typeface="Candara" panose="020E0502030303020204" pitchFamily="34" charset="0"/>
              </a:rPr>
              <a:t> en el directorio actual, se puede poner la ruta donde quiere guardar antes del nombre)</a:t>
            </a:r>
          </a:p>
          <a:p>
            <a:endParaRPr lang="es-ES" sz="2200" dirty="0">
              <a:latin typeface="Candara" panose="020E05020303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b="1" dirty="0">
                <a:latin typeface="Candara" panose="020E0502030303020204" pitchFamily="34" charset="0"/>
              </a:rPr>
              <a:t>load (‘nombre_fichero’,’nombre_matriz1’, ‘nombre_matriz2’) </a:t>
            </a:r>
          </a:p>
          <a:p>
            <a:r>
              <a:rPr lang="es-ES" sz="2200" b="1" dirty="0">
                <a:latin typeface="Candara" panose="020E0502030303020204" pitchFamily="34" charset="0"/>
              </a:rPr>
              <a:t>     </a:t>
            </a:r>
            <a:r>
              <a:rPr lang="es-ES" sz="2200" dirty="0">
                <a:latin typeface="Candara" panose="020E0502030303020204" pitchFamily="34" charset="0"/>
              </a:rPr>
              <a:t>(si es archivo texto debe ser igual en todas las filas y columnas)</a:t>
            </a:r>
          </a:p>
          <a:p>
            <a:endParaRPr lang="es-ES" sz="2200" dirty="0">
              <a:latin typeface="Candara" panose="020E05020303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b="1" dirty="0" err="1">
                <a:latin typeface="Candara" panose="020E0502030303020204" pitchFamily="34" charset="0"/>
              </a:rPr>
              <a:t>save</a:t>
            </a:r>
            <a:r>
              <a:rPr lang="es-ES" sz="2200" b="1" dirty="0">
                <a:latin typeface="Candara" panose="020E0502030303020204" pitchFamily="34" charset="0"/>
              </a:rPr>
              <a:t>(‘nombre_fichero’,’nombre_matriz1’, ‘-</a:t>
            </a:r>
            <a:r>
              <a:rPr lang="es-ES" sz="2200" b="1" dirty="0" err="1">
                <a:latin typeface="Candara" panose="020E0502030303020204" pitchFamily="34" charset="0"/>
              </a:rPr>
              <a:t>ascii</a:t>
            </a:r>
            <a:r>
              <a:rPr lang="es-ES" sz="2200" b="1" dirty="0">
                <a:latin typeface="Candara" panose="020E0502030303020204" pitchFamily="34" charset="0"/>
              </a:rPr>
              <a:t>’)</a:t>
            </a:r>
          </a:p>
          <a:p>
            <a:r>
              <a:rPr lang="es-ES" sz="2200" b="1" dirty="0">
                <a:latin typeface="Candara" panose="020E0502030303020204" pitchFamily="34" charset="0"/>
              </a:rPr>
              <a:t>     </a:t>
            </a:r>
            <a:r>
              <a:rPr lang="es-ES" sz="2200" dirty="0">
                <a:latin typeface="Candara" panose="020E0502030303020204" pitchFamily="34" charset="0"/>
              </a:rPr>
              <a:t>(guarda el archivo texto con 8 cifras decimales)</a:t>
            </a:r>
          </a:p>
          <a:p>
            <a:endParaRPr lang="es-ES" sz="2200" dirty="0">
              <a:latin typeface="Candara" panose="020E05020303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b="1" dirty="0" err="1">
                <a:latin typeface="Candara" panose="020E0502030303020204" pitchFamily="34" charset="0"/>
              </a:rPr>
              <a:t>save</a:t>
            </a:r>
            <a:r>
              <a:rPr lang="es-ES" sz="2200" b="1" dirty="0">
                <a:latin typeface="Candara" panose="020E0502030303020204" pitchFamily="34" charset="0"/>
              </a:rPr>
              <a:t>(‘nombre_fichero’,’</a:t>
            </a:r>
            <a:r>
              <a:rPr lang="es-ES" sz="2200" b="1" dirty="0" err="1">
                <a:latin typeface="Candara" panose="020E0502030303020204" pitchFamily="34" charset="0"/>
              </a:rPr>
              <a:t>nombre_var</a:t>
            </a:r>
            <a:r>
              <a:rPr lang="es-ES" sz="2200" b="1" dirty="0">
                <a:latin typeface="Candara" panose="020E0502030303020204" pitchFamily="34" charset="0"/>
              </a:rPr>
              <a:t>’, ‘-</a:t>
            </a:r>
            <a:r>
              <a:rPr lang="es-ES" sz="2200" b="1" dirty="0" err="1">
                <a:latin typeface="Candara" panose="020E0502030303020204" pitchFamily="34" charset="0"/>
              </a:rPr>
              <a:t>ascii</a:t>
            </a:r>
            <a:r>
              <a:rPr lang="es-ES" sz="2200" b="1" dirty="0">
                <a:latin typeface="Candara" panose="020E0502030303020204" pitchFamily="34" charset="0"/>
              </a:rPr>
              <a:t>’,’</a:t>
            </a:r>
            <a:r>
              <a:rPr lang="es-ES" sz="2200" b="1" dirty="0" err="1">
                <a:latin typeface="Candara" panose="020E0502030303020204" pitchFamily="34" charset="0"/>
              </a:rPr>
              <a:t>double</a:t>
            </a:r>
            <a:r>
              <a:rPr lang="es-ES" sz="2200" b="1" dirty="0">
                <a:latin typeface="Candara" panose="020E0502030303020204" pitchFamily="34" charset="0"/>
              </a:rPr>
              <a:t>’)</a:t>
            </a:r>
          </a:p>
          <a:p>
            <a:r>
              <a:rPr lang="es-ES" sz="2200" dirty="0">
                <a:latin typeface="Candara" panose="020E0502030303020204" pitchFamily="34" charset="0"/>
              </a:rPr>
              <a:t>     (guarda el archivo texto con 16 cifras decimales) </a:t>
            </a:r>
          </a:p>
          <a:p>
            <a:endParaRPr lang="es-ES" sz="22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200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4CE4-94A3-4D8F-AE52-0A849C42568A}" type="slidenum">
              <a:rPr lang="es-CO" sz="1200" smtClean="0">
                <a:uFillTx/>
              </a:rPr>
              <a:pPr/>
              <a:t>26</a:t>
            </a:fld>
            <a:endParaRPr lang="es-CO" sz="1200" dirty="0">
              <a:uFillTx/>
            </a:endParaRPr>
          </a:p>
        </p:txBody>
      </p:sp>
      <p:cxnSp>
        <p:nvCxnSpPr>
          <p:cNvPr id="14" name="Conector recto 13"/>
          <p:cNvCxnSpPr/>
          <p:nvPr/>
        </p:nvCxnSpPr>
        <p:spPr>
          <a:xfrm flipH="1">
            <a:off x="8763000" y="1066799"/>
            <a:ext cx="45810" cy="5791201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H="1">
            <a:off x="0" y="6356351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 flipH="1">
            <a:off x="0" y="6705600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H="1">
            <a:off x="152400" y="685800"/>
            <a:ext cx="69342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226996" y="158503"/>
            <a:ext cx="8915400" cy="633489"/>
          </a:xfrm>
        </p:spPr>
        <p:txBody>
          <a:bodyPr>
            <a:normAutofit/>
          </a:bodyPr>
          <a:lstStyle/>
          <a:p>
            <a:pPr lvl="0"/>
            <a:r>
              <a:rPr lang="es-CO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Manejo de archivos. </a:t>
            </a:r>
            <a:endParaRPr lang="es-CO" sz="3200" dirty="0">
              <a:solidFill>
                <a:srgbClr val="CC0000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-6350" y="1213346"/>
            <a:ext cx="8915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>
              <a:latin typeface="Candara" panose="020E0502030303020204" pitchFamily="34" charset="0"/>
            </a:endParaRPr>
          </a:p>
        </p:txBody>
      </p:sp>
      <p:pic>
        <p:nvPicPr>
          <p:cNvPr id="23" name="Picture 8" descr="Resultado de imagen para universidad autonoma de manizal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0"/>
            <a:ext cx="1722210" cy="172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ángulo 24"/>
          <p:cNvSpPr/>
          <p:nvPr/>
        </p:nvSpPr>
        <p:spPr>
          <a:xfrm>
            <a:off x="0" y="6356350"/>
            <a:ext cx="8686800" cy="309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400" dirty="0"/>
              <a:t>Métodos</a:t>
            </a:r>
            <a:r>
              <a:rPr lang="en-US" sz="1400" dirty="0"/>
              <a:t> </a:t>
            </a:r>
            <a:r>
              <a:rPr lang="en-US" sz="1400" dirty="0" err="1"/>
              <a:t>Numéricos</a:t>
            </a:r>
            <a:r>
              <a:rPr lang="en-US" sz="1400" dirty="0"/>
              <a:t>  - </a:t>
            </a:r>
            <a:r>
              <a:rPr lang="en-US" sz="1400" dirty="0" err="1"/>
              <a:t>Ingeniería</a:t>
            </a:r>
            <a:r>
              <a:rPr lang="en-US" sz="1400" dirty="0"/>
              <a:t> </a:t>
            </a:r>
            <a:r>
              <a:rPr lang="en-US" sz="1400" dirty="0" err="1"/>
              <a:t>Electrónica</a:t>
            </a:r>
            <a:endParaRPr lang="es-CO" sz="1400" dirty="0"/>
          </a:p>
        </p:txBody>
      </p:sp>
      <p:sp>
        <p:nvSpPr>
          <p:cNvPr id="12" name="Rectángulo 11"/>
          <p:cNvSpPr/>
          <p:nvPr/>
        </p:nvSpPr>
        <p:spPr>
          <a:xfrm>
            <a:off x="381000" y="898119"/>
            <a:ext cx="8763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CO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Lectura y escritura de archivos</a:t>
            </a:r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:</a:t>
            </a:r>
            <a:endParaRPr lang="es-CO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522060" y="1575954"/>
            <a:ext cx="790575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b="1" dirty="0" err="1">
                <a:latin typeface="Candara" panose="020E0502030303020204" pitchFamily="34" charset="0"/>
              </a:rPr>
              <a:t>fopen</a:t>
            </a:r>
            <a:r>
              <a:rPr lang="es-ES" sz="2200" b="1" dirty="0">
                <a:latin typeface="Candara" panose="020E0502030303020204" pitchFamily="34" charset="0"/>
              </a:rPr>
              <a:t>(‘nombre o </a:t>
            </a:r>
            <a:r>
              <a:rPr lang="es-ES" sz="2200" b="1" dirty="0" err="1">
                <a:latin typeface="Candara" panose="020E0502030303020204" pitchFamily="34" charset="0"/>
              </a:rPr>
              <a:t>path</a:t>
            </a:r>
            <a:r>
              <a:rPr lang="es-ES" sz="2200" b="1" dirty="0">
                <a:latin typeface="Candara" panose="020E0502030303020204" pitchFamily="34" charset="0"/>
              </a:rPr>
              <a:t>’,’w 0 r’): </a:t>
            </a:r>
            <a:r>
              <a:rPr lang="es-ES" sz="2200" dirty="0">
                <a:latin typeface="Candara" panose="020E0502030303020204" pitchFamily="34" charset="0"/>
              </a:rPr>
              <a:t>crea o abre un archivo</a:t>
            </a:r>
            <a:r>
              <a:rPr lang="es-ES" sz="2200" b="1" dirty="0">
                <a:latin typeface="Candara" panose="020E0502030303020204" pitchFamily="34" charset="0"/>
              </a:rPr>
              <a:t> </a:t>
            </a:r>
            <a:r>
              <a:rPr lang="es-ES" sz="2200" dirty="0">
                <a:latin typeface="Candara" panose="020E0502030303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200" dirty="0">
              <a:latin typeface="Candara" panose="020E05020303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b="1" dirty="0" err="1">
                <a:latin typeface="Candara" panose="020E0502030303020204" pitchFamily="34" charset="0"/>
              </a:rPr>
              <a:t>importdata</a:t>
            </a:r>
            <a:r>
              <a:rPr lang="es-ES" sz="2200" b="1" dirty="0">
                <a:latin typeface="Candara" panose="020E0502030303020204" pitchFamily="34" charset="0"/>
              </a:rPr>
              <a:t>(</a:t>
            </a:r>
            <a:r>
              <a:rPr lang="es-CO" sz="2200" b="1" dirty="0" err="1">
                <a:latin typeface="Candara" panose="020E0502030303020204" pitchFamily="34" charset="0"/>
              </a:rPr>
              <a:t>filename</a:t>
            </a:r>
            <a:r>
              <a:rPr lang="es-CO" sz="2200" b="1" dirty="0">
                <a:latin typeface="Candara" panose="020E0502030303020204" pitchFamily="34" charset="0"/>
              </a:rPr>
              <a:t>, </a:t>
            </a:r>
            <a:r>
              <a:rPr lang="es-CO" sz="2200" b="1" dirty="0" err="1">
                <a:latin typeface="Candara" panose="020E0502030303020204" pitchFamily="34" charset="0"/>
              </a:rPr>
              <a:t>delimiterIn</a:t>
            </a:r>
            <a:r>
              <a:rPr lang="es-CO" sz="2200" b="1" dirty="0">
                <a:latin typeface="Candara" panose="020E0502030303020204" pitchFamily="34" charset="0"/>
              </a:rPr>
              <a:t>, </a:t>
            </a:r>
            <a:r>
              <a:rPr lang="es-CO" sz="2200" b="1" dirty="0" err="1">
                <a:latin typeface="Candara" panose="020E0502030303020204" pitchFamily="34" charset="0"/>
              </a:rPr>
              <a:t>headerlinesIn</a:t>
            </a:r>
            <a:r>
              <a:rPr lang="es-ES" sz="2200" b="1" dirty="0">
                <a:latin typeface="Candara" panose="020E0502030303020204" pitchFamily="34" charset="0"/>
              </a:rPr>
              <a:t>):</a:t>
            </a:r>
            <a:r>
              <a:rPr lang="es-ES" sz="2200" dirty="0">
                <a:latin typeface="Candara" panose="020E0502030303020204" pitchFamily="34" charset="0"/>
              </a:rPr>
              <a:t> importa datos de un archivo</a:t>
            </a:r>
          </a:p>
          <a:p>
            <a:endParaRPr lang="es-ES" sz="2200" dirty="0">
              <a:latin typeface="Candara" panose="020E05020303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b="1" dirty="0" err="1">
                <a:latin typeface="Candara" panose="020E0502030303020204" pitchFamily="34" charset="0"/>
              </a:rPr>
              <a:t>feof</a:t>
            </a:r>
            <a:r>
              <a:rPr lang="es-ES" sz="2200" b="1" dirty="0">
                <a:latin typeface="Candara" panose="020E0502030303020204" pitchFamily="34" charset="0"/>
              </a:rPr>
              <a:t> (archivo): </a:t>
            </a:r>
            <a:r>
              <a:rPr lang="es-ES" sz="2200" dirty="0">
                <a:latin typeface="Candara" panose="020E0502030303020204" pitchFamily="34" charset="0"/>
              </a:rPr>
              <a:t>indica fin de archivo</a:t>
            </a:r>
          </a:p>
          <a:p>
            <a:endParaRPr lang="es-ES" sz="2200" dirty="0">
              <a:latin typeface="Candara" panose="020E05020303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b="1" dirty="0" err="1">
                <a:latin typeface="Candara" panose="020E0502030303020204" pitchFamily="34" charset="0"/>
              </a:rPr>
              <a:t>fgets</a:t>
            </a:r>
            <a:r>
              <a:rPr lang="es-ES" sz="2200" b="1" dirty="0">
                <a:latin typeface="Candara" panose="020E0502030303020204" pitchFamily="34" charset="0"/>
              </a:rPr>
              <a:t> </a:t>
            </a:r>
            <a:r>
              <a:rPr lang="es-ES" sz="2200" dirty="0">
                <a:latin typeface="Candara" panose="020E0502030303020204" pitchFamily="34" charset="0"/>
              </a:rPr>
              <a:t> (</a:t>
            </a:r>
            <a:r>
              <a:rPr lang="es-ES" sz="2200" b="1" dirty="0">
                <a:latin typeface="Candara" panose="020E0502030303020204" pitchFamily="34" charset="0"/>
              </a:rPr>
              <a:t>archivo</a:t>
            </a:r>
            <a:r>
              <a:rPr lang="es-ES" sz="2200" dirty="0">
                <a:latin typeface="Candara" panose="020E0502030303020204" pitchFamily="34" charset="0"/>
              </a:rPr>
              <a:t>): lee una sola línea del archivo</a:t>
            </a:r>
          </a:p>
          <a:p>
            <a:endParaRPr lang="es-ES" sz="2200" dirty="0">
              <a:latin typeface="Candara" panose="020E05020303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b="1" dirty="0" err="1">
                <a:latin typeface="Candara" panose="020E0502030303020204" pitchFamily="34" charset="0"/>
              </a:rPr>
              <a:t>fscanf</a:t>
            </a:r>
            <a:r>
              <a:rPr lang="es-ES" sz="2200" b="1" dirty="0">
                <a:latin typeface="Candara" panose="020E0502030303020204" pitchFamily="34" charset="0"/>
              </a:rPr>
              <a:t>(archivo, ‘%</a:t>
            </a:r>
            <a:r>
              <a:rPr lang="es-ES" sz="2200" b="1" dirty="0" err="1">
                <a:latin typeface="Candara" panose="020E0502030303020204" pitchFamily="34" charset="0"/>
              </a:rPr>
              <a:t>s,%d,%f</a:t>
            </a:r>
            <a:r>
              <a:rPr lang="es-ES" sz="2200" b="1" dirty="0">
                <a:latin typeface="Candara" panose="020E0502030303020204" pitchFamily="34" charset="0"/>
              </a:rPr>
              <a:t>….’): </a:t>
            </a:r>
            <a:r>
              <a:rPr lang="es-ES" sz="2200" dirty="0">
                <a:latin typeface="Candara" panose="020E0502030303020204" pitchFamily="34" charset="0"/>
              </a:rPr>
              <a:t>lee todo el archivo</a:t>
            </a:r>
          </a:p>
          <a:p>
            <a:endParaRPr lang="es-ES" sz="2200" dirty="0">
              <a:latin typeface="Candara" panose="020E05020303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b="1" dirty="0" err="1">
                <a:latin typeface="Candara" panose="020E0502030303020204" pitchFamily="34" charset="0"/>
              </a:rPr>
              <a:t>fprintf</a:t>
            </a:r>
            <a:r>
              <a:rPr lang="es-CO" sz="2200" b="1" dirty="0">
                <a:latin typeface="Candara" panose="020E0502030303020204" pitchFamily="34" charset="0"/>
              </a:rPr>
              <a:t>(archivo,</a:t>
            </a:r>
            <a:r>
              <a:rPr lang="es-ES" sz="2200" b="1" dirty="0">
                <a:latin typeface="Candara" panose="020E0502030303020204" pitchFamily="34" charset="0"/>
              </a:rPr>
              <a:t> ‘</a:t>
            </a:r>
            <a:r>
              <a:rPr lang="es-CO" sz="2200" b="1" dirty="0">
                <a:latin typeface="Candara" panose="020E0502030303020204" pitchFamily="34" charset="0"/>
              </a:rPr>
              <a:t>información o %</a:t>
            </a:r>
            <a:r>
              <a:rPr lang="es-CO" sz="2200" b="1" dirty="0" err="1">
                <a:latin typeface="Candara" panose="020E0502030303020204" pitchFamily="34" charset="0"/>
              </a:rPr>
              <a:t>s,%f</a:t>
            </a:r>
            <a:r>
              <a:rPr lang="es-CO" sz="2200" b="1" dirty="0">
                <a:latin typeface="Candara" panose="020E0502030303020204" pitchFamily="34" charset="0"/>
              </a:rPr>
              <a:t>…..’,datos): </a:t>
            </a:r>
            <a:r>
              <a:rPr lang="es-CO" sz="2200" dirty="0">
                <a:latin typeface="Candara" panose="020E0502030303020204" pitchFamily="34" charset="0"/>
              </a:rPr>
              <a:t>Escribe en un archivo</a:t>
            </a:r>
            <a:endParaRPr lang="es-ES" sz="2200" b="1" dirty="0">
              <a:latin typeface="Candara" panose="020E0502030303020204" pitchFamily="34" charset="0"/>
            </a:endParaRPr>
          </a:p>
          <a:p>
            <a:endParaRPr lang="es-ES" sz="22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465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4CE4-94A3-4D8F-AE52-0A849C42568A}" type="slidenum">
              <a:rPr lang="es-CO" sz="1200" smtClean="0">
                <a:uFillTx/>
              </a:rPr>
              <a:pPr/>
              <a:t>27</a:t>
            </a:fld>
            <a:endParaRPr lang="es-CO" sz="1200" dirty="0">
              <a:uFillTx/>
            </a:endParaRPr>
          </a:p>
        </p:txBody>
      </p:sp>
      <p:cxnSp>
        <p:nvCxnSpPr>
          <p:cNvPr id="14" name="Conector recto 13"/>
          <p:cNvCxnSpPr/>
          <p:nvPr/>
        </p:nvCxnSpPr>
        <p:spPr>
          <a:xfrm flipH="1">
            <a:off x="8763000" y="1066799"/>
            <a:ext cx="45810" cy="5791201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H="1">
            <a:off x="0" y="6356351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 flipH="1">
            <a:off x="0" y="6705600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H="1">
            <a:off x="152400" y="685800"/>
            <a:ext cx="69342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226996" y="158503"/>
            <a:ext cx="8915400" cy="633489"/>
          </a:xfrm>
        </p:spPr>
        <p:txBody>
          <a:bodyPr>
            <a:normAutofit/>
          </a:bodyPr>
          <a:lstStyle/>
          <a:p>
            <a:pPr lvl="0"/>
            <a:r>
              <a:rPr lang="es-CO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Manejo de archivos. </a:t>
            </a:r>
            <a:endParaRPr lang="es-CO" sz="3200" dirty="0">
              <a:solidFill>
                <a:srgbClr val="CC0000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-6350" y="1213346"/>
            <a:ext cx="8915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>
              <a:latin typeface="Candara" panose="020E0502030303020204" pitchFamily="34" charset="0"/>
            </a:endParaRPr>
          </a:p>
        </p:txBody>
      </p:sp>
      <p:pic>
        <p:nvPicPr>
          <p:cNvPr id="23" name="Picture 8" descr="Resultado de imagen para universidad autonoma de manizal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0"/>
            <a:ext cx="1722210" cy="172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ángulo 24"/>
          <p:cNvSpPr/>
          <p:nvPr/>
        </p:nvSpPr>
        <p:spPr>
          <a:xfrm>
            <a:off x="0" y="6356350"/>
            <a:ext cx="8686800" cy="309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400" dirty="0"/>
              <a:t>Métodos</a:t>
            </a:r>
            <a:r>
              <a:rPr lang="en-US" sz="1400" dirty="0"/>
              <a:t> </a:t>
            </a:r>
            <a:r>
              <a:rPr lang="en-US" sz="1400" dirty="0" err="1"/>
              <a:t>Numéricos</a:t>
            </a:r>
            <a:r>
              <a:rPr lang="en-US" sz="1400" dirty="0"/>
              <a:t>  - </a:t>
            </a:r>
            <a:r>
              <a:rPr lang="en-US" sz="1400" dirty="0" err="1"/>
              <a:t>Ingeniería</a:t>
            </a:r>
            <a:r>
              <a:rPr lang="en-US" sz="1400" dirty="0"/>
              <a:t> </a:t>
            </a:r>
            <a:r>
              <a:rPr lang="en-US" sz="1400" dirty="0" err="1"/>
              <a:t>Electrónica</a:t>
            </a:r>
            <a:endParaRPr lang="es-CO" sz="1400" dirty="0"/>
          </a:p>
        </p:txBody>
      </p:sp>
      <p:sp>
        <p:nvSpPr>
          <p:cNvPr id="12" name="Rectángulo 11"/>
          <p:cNvSpPr/>
          <p:nvPr/>
        </p:nvSpPr>
        <p:spPr>
          <a:xfrm>
            <a:off x="381000" y="898119"/>
            <a:ext cx="8763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CO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Lectura de archivos alto nivel 1</a:t>
            </a:r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:</a:t>
            </a:r>
            <a:endParaRPr lang="es-CO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96062" y="1615979"/>
            <a:ext cx="790575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s-ES" sz="2200" b="1" dirty="0">
              <a:latin typeface="Candara" panose="020E0502030303020204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E001A1E-AE12-4B8D-B4AF-5B7385F5C484}"/>
              </a:ext>
            </a:extLst>
          </p:cNvPr>
          <p:cNvSpPr/>
          <p:nvPr/>
        </p:nvSpPr>
        <p:spPr>
          <a:xfrm>
            <a:off x="416859" y="1527466"/>
            <a:ext cx="81915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>
                <a:solidFill>
                  <a:srgbClr val="000000"/>
                </a:solidFill>
                <a:latin typeface="Courier New" panose="02070309020205020404" pitchFamily="49" charset="0"/>
              </a:rPr>
              <a:t>Crear el archivo D: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\</a:t>
            </a:r>
            <a:r>
              <a:rPr lang="it-IT" sz="2000" dirty="0">
                <a:solidFill>
                  <a:srgbClr val="000000"/>
                </a:solidFill>
                <a:latin typeface="Courier New" panose="02070309020205020404" pitchFamily="49" charset="0"/>
              </a:rPr>
              <a:t>prueba.txt en el disco local D.</a:t>
            </a:r>
          </a:p>
          <a:p>
            <a:endParaRPr lang="it-IT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it-IT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it-IT" sz="2000" dirty="0">
                <a:solidFill>
                  <a:srgbClr val="000000"/>
                </a:solidFill>
                <a:latin typeface="Courier New" panose="02070309020205020404" pitchFamily="49" charset="0"/>
              </a:rPr>
              <a:t>El contenido del archivo ser</a:t>
            </a:r>
            <a:r>
              <a:rPr lang="es-C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á el siguiente:</a:t>
            </a:r>
            <a:endParaRPr lang="it-IT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it-IT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CO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hoy hay clase de métodos numéricos</a:t>
            </a:r>
          </a:p>
          <a:p>
            <a:r>
              <a:rPr lang="es-CO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hoy es lunes</a:t>
            </a:r>
          </a:p>
          <a:p>
            <a:r>
              <a:rPr lang="es-CO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la clase es de 6 a 9 pm</a:t>
            </a:r>
            <a:endParaRPr lang="it-IT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it-IT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it-IT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it-IT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047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4CE4-94A3-4D8F-AE52-0A849C42568A}" type="slidenum">
              <a:rPr lang="es-CO" sz="1200" smtClean="0">
                <a:uFillTx/>
              </a:rPr>
              <a:pPr/>
              <a:t>28</a:t>
            </a:fld>
            <a:endParaRPr lang="es-CO" sz="1200" dirty="0">
              <a:uFillTx/>
            </a:endParaRPr>
          </a:p>
        </p:txBody>
      </p:sp>
      <p:cxnSp>
        <p:nvCxnSpPr>
          <p:cNvPr id="14" name="Conector recto 13"/>
          <p:cNvCxnSpPr/>
          <p:nvPr/>
        </p:nvCxnSpPr>
        <p:spPr>
          <a:xfrm flipH="1">
            <a:off x="8763000" y="1066799"/>
            <a:ext cx="45810" cy="5791201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H="1">
            <a:off x="0" y="6356351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 flipH="1">
            <a:off x="0" y="6705600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H="1">
            <a:off x="152400" y="685800"/>
            <a:ext cx="69342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226996" y="158503"/>
            <a:ext cx="8915400" cy="633489"/>
          </a:xfrm>
        </p:spPr>
        <p:txBody>
          <a:bodyPr>
            <a:normAutofit/>
          </a:bodyPr>
          <a:lstStyle/>
          <a:p>
            <a:pPr lvl="0"/>
            <a:r>
              <a:rPr lang="es-CO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Manejo de archivos. </a:t>
            </a:r>
            <a:endParaRPr lang="es-CO" sz="3200" dirty="0">
              <a:solidFill>
                <a:srgbClr val="CC0000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-6350" y="1213346"/>
            <a:ext cx="8915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>
              <a:latin typeface="Candara" panose="020E0502030303020204" pitchFamily="34" charset="0"/>
            </a:endParaRPr>
          </a:p>
        </p:txBody>
      </p:sp>
      <p:pic>
        <p:nvPicPr>
          <p:cNvPr id="23" name="Picture 8" descr="Resultado de imagen para universidad autonoma de manizal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0"/>
            <a:ext cx="1722210" cy="172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ángulo 24"/>
          <p:cNvSpPr/>
          <p:nvPr/>
        </p:nvSpPr>
        <p:spPr>
          <a:xfrm>
            <a:off x="0" y="6356350"/>
            <a:ext cx="8686800" cy="309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400" dirty="0"/>
              <a:t>Métodos</a:t>
            </a:r>
            <a:r>
              <a:rPr lang="en-US" sz="1400" dirty="0"/>
              <a:t> </a:t>
            </a:r>
            <a:r>
              <a:rPr lang="en-US" sz="1400" dirty="0" err="1"/>
              <a:t>Numéricos</a:t>
            </a:r>
            <a:r>
              <a:rPr lang="en-US" sz="1400" dirty="0"/>
              <a:t>  - </a:t>
            </a:r>
            <a:r>
              <a:rPr lang="en-US" sz="1400" dirty="0" err="1"/>
              <a:t>Ingeniería</a:t>
            </a:r>
            <a:r>
              <a:rPr lang="en-US" sz="1400" dirty="0"/>
              <a:t> </a:t>
            </a:r>
            <a:r>
              <a:rPr lang="en-US" sz="1400" dirty="0" err="1"/>
              <a:t>Electrónica</a:t>
            </a:r>
            <a:endParaRPr lang="es-CO" sz="1400" dirty="0"/>
          </a:p>
        </p:txBody>
      </p:sp>
      <p:sp>
        <p:nvSpPr>
          <p:cNvPr id="12" name="Rectángulo 11"/>
          <p:cNvSpPr/>
          <p:nvPr/>
        </p:nvSpPr>
        <p:spPr>
          <a:xfrm>
            <a:off x="381000" y="898119"/>
            <a:ext cx="8763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CO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Lectura de archivos alto nivel 1</a:t>
            </a:r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:</a:t>
            </a:r>
            <a:endParaRPr lang="es-CO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96062" y="1615979"/>
            <a:ext cx="790575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s-ES" sz="2200" b="1" dirty="0">
              <a:latin typeface="Candara" panose="020E0502030303020204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E001A1E-AE12-4B8D-B4AF-5B7385F5C484}"/>
              </a:ext>
            </a:extLst>
          </p:cNvPr>
          <p:cNvSpPr/>
          <p:nvPr/>
        </p:nvSpPr>
        <p:spPr>
          <a:xfrm>
            <a:off x="416858" y="1527466"/>
            <a:ext cx="849219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clc</a:t>
            </a:r>
            <a:r>
              <a:rPr lang="es-C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CO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clear</a:t>
            </a:r>
            <a:r>
              <a:rPr lang="es-C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CO" sz="2000" dirty="0" err="1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endParaRPr lang="es-CO" sz="2000" dirty="0">
              <a:solidFill>
                <a:srgbClr val="A020F0"/>
              </a:solidFill>
              <a:latin typeface="Courier New" panose="02070309020205020404" pitchFamily="49" charset="0"/>
            </a:endParaRPr>
          </a:p>
          <a:p>
            <a:r>
              <a:rPr lang="es-CO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close</a:t>
            </a:r>
            <a:r>
              <a:rPr lang="es-C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CO" sz="2000" dirty="0" err="1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endParaRPr lang="es-CO" sz="2000" dirty="0">
              <a:solidFill>
                <a:srgbClr val="A020F0"/>
              </a:solidFill>
              <a:latin typeface="Courier New" panose="02070309020205020404" pitchFamily="49" charset="0"/>
            </a:endParaRPr>
          </a:p>
          <a:p>
            <a:r>
              <a:rPr lang="es-CO" sz="2000" dirty="0">
                <a:solidFill>
                  <a:srgbClr val="A020F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CO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filename</a:t>
            </a:r>
            <a:r>
              <a:rPr lang="es-C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= 'D:\prueba.txt';</a:t>
            </a:r>
          </a:p>
          <a:p>
            <a:r>
              <a:rPr lang="es-CO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delimiterIn</a:t>
            </a:r>
            <a:r>
              <a:rPr lang="es-C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= ' ';</a:t>
            </a:r>
          </a:p>
          <a:p>
            <a:r>
              <a:rPr lang="es-CO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headerlinesIn</a:t>
            </a:r>
            <a:r>
              <a:rPr lang="es-C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= 1;</a:t>
            </a:r>
          </a:p>
          <a:p>
            <a:r>
              <a:rPr lang="es-C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A = </a:t>
            </a:r>
            <a:r>
              <a:rPr lang="es-CO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importdata</a:t>
            </a:r>
            <a:r>
              <a:rPr lang="es-C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CO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filename,delimiterIn,headerlinesIn</a:t>
            </a:r>
            <a:r>
              <a:rPr lang="es-C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s-C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B = </a:t>
            </a:r>
            <a:r>
              <a:rPr lang="es-CO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importdata</a:t>
            </a:r>
            <a:r>
              <a:rPr lang="es-C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(filename,delimiterIn,headerlinesIn+1);</a:t>
            </a:r>
          </a:p>
          <a:p>
            <a:r>
              <a:rPr lang="es-C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C = </a:t>
            </a:r>
            <a:r>
              <a:rPr lang="es-CO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importdata</a:t>
            </a:r>
            <a:r>
              <a:rPr lang="es-C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(filename,delimiterIn,headerlinesIn+2);</a:t>
            </a:r>
          </a:p>
          <a:p>
            <a:r>
              <a:rPr lang="es-C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% View data</a:t>
            </a:r>
          </a:p>
          <a:p>
            <a:r>
              <a:rPr lang="es-CO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es-C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(A{1})</a:t>
            </a:r>
          </a:p>
          <a:p>
            <a:r>
              <a:rPr lang="es-CO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es-C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(B{2})</a:t>
            </a:r>
          </a:p>
          <a:p>
            <a:r>
              <a:rPr lang="es-CO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es-C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(C{3})</a:t>
            </a:r>
            <a:endParaRPr lang="it-IT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874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4CE4-94A3-4D8F-AE52-0A849C42568A}" type="slidenum">
              <a:rPr lang="es-CO" sz="1200" smtClean="0">
                <a:uFillTx/>
              </a:rPr>
              <a:pPr/>
              <a:t>29</a:t>
            </a:fld>
            <a:endParaRPr lang="es-CO" sz="1200" dirty="0">
              <a:uFillTx/>
            </a:endParaRPr>
          </a:p>
        </p:txBody>
      </p:sp>
      <p:cxnSp>
        <p:nvCxnSpPr>
          <p:cNvPr id="14" name="Conector recto 13"/>
          <p:cNvCxnSpPr/>
          <p:nvPr/>
        </p:nvCxnSpPr>
        <p:spPr>
          <a:xfrm flipH="1">
            <a:off x="8763000" y="1066799"/>
            <a:ext cx="45810" cy="5791201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H="1">
            <a:off x="0" y="6356351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 flipH="1">
            <a:off x="0" y="6705600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H="1">
            <a:off x="152400" y="685800"/>
            <a:ext cx="69342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226996" y="158503"/>
            <a:ext cx="8915400" cy="633489"/>
          </a:xfrm>
        </p:spPr>
        <p:txBody>
          <a:bodyPr>
            <a:normAutofit/>
          </a:bodyPr>
          <a:lstStyle/>
          <a:p>
            <a:pPr lvl="0"/>
            <a:r>
              <a:rPr lang="es-CO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Manejo de archivos. </a:t>
            </a:r>
            <a:endParaRPr lang="es-CO" sz="3200" dirty="0">
              <a:solidFill>
                <a:srgbClr val="CC0000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-6350" y="1213346"/>
            <a:ext cx="8915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>
              <a:latin typeface="Candara" panose="020E0502030303020204" pitchFamily="34" charset="0"/>
            </a:endParaRPr>
          </a:p>
        </p:txBody>
      </p:sp>
      <p:pic>
        <p:nvPicPr>
          <p:cNvPr id="23" name="Picture 8" descr="Resultado de imagen para universidad autonoma de manizal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0"/>
            <a:ext cx="1722210" cy="172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ángulo 24"/>
          <p:cNvSpPr/>
          <p:nvPr/>
        </p:nvSpPr>
        <p:spPr>
          <a:xfrm>
            <a:off x="0" y="6356350"/>
            <a:ext cx="8686800" cy="309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400" dirty="0"/>
              <a:t>Métodos</a:t>
            </a:r>
            <a:r>
              <a:rPr lang="en-US" sz="1400" dirty="0"/>
              <a:t> </a:t>
            </a:r>
            <a:r>
              <a:rPr lang="en-US" sz="1400" dirty="0" err="1"/>
              <a:t>Numéricos</a:t>
            </a:r>
            <a:r>
              <a:rPr lang="en-US" sz="1400" dirty="0"/>
              <a:t>  - </a:t>
            </a:r>
            <a:r>
              <a:rPr lang="en-US" sz="1400" dirty="0" err="1"/>
              <a:t>Ingeniería</a:t>
            </a:r>
            <a:r>
              <a:rPr lang="en-US" sz="1400" dirty="0"/>
              <a:t> </a:t>
            </a:r>
            <a:r>
              <a:rPr lang="en-US" sz="1400" dirty="0" err="1"/>
              <a:t>Electrónica</a:t>
            </a:r>
            <a:endParaRPr lang="es-CO" sz="1400" dirty="0"/>
          </a:p>
        </p:txBody>
      </p:sp>
      <p:sp>
        <p:nvSpPr>
          <p:cNvPr id="12" name="Rectángulo 11"/>
          <p:cNvSpPr/>
          <p:nvPr/>
        </p:nvSpPr>
        <p:spPr>
          <a:xfrm>
            <a:off x="381000" y="898119"/>
            <a:ext cx="8763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CO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Lectura de archivos alto nivel 2</a:t>
            </a:r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:</a:t>
            </a:r>
            <a:endParaRPr lang="es-CO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96062" y="1615979"/>
            <a:ext cx="79057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Crear el archivo D:\pruebq.txt en el disco local 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El contenido del archivo será el siguiente:</a:t>
            </a:r>
          </a:p>
          <a:p>
            <a:endParaRPr lang="es-C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	B	C</a:t>
            </a:r>
          </a:p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	2	3</a:t>
            </a:r>
          </a:p>
          <a:p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7	8	9</a:t>
            </a:r>
            <a:endParaRPr lang="es-CO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C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C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C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C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168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4CE4-94A3-4D8F-AE52-0A849C42568A}" type="slidenum">
              <a:rPr lang="es-CO" sz="1200" smtClean="0">
                <a:uFillTx/>
              </a:rPr>
              <a:pPr/>
              <a:t>3</a:t>
            </a:fld>
            <a:endParaRPr lang="es-CO" sz="1200" dirty="0">
              <a:uFillTx/>
            </a:endParaRPr>
          </a:p>
        </p:txBody>
      </p:sp>
      <p:cxnSp>
        <p:nvCxnSpPr>
          <p:cNvPr id="14" name="Conector recto 13"/>
          <p:cNvCxnSpPr/>
          <p:nvPr/>
        </p:nvCxnSpPr>
        <p:spPr>
          <a:xfrm flipH="1">
            <a:off x="8763000" y="1066799"/>
            <a:ext cx="45810" cy="5791201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H="1">
            <a:off x="0" y="6356351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 flipH="1">
            <a:off x="0" y="6705600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H="1">
            <a:off x="152400" y="685800"/>
            <a:ext cx="69342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226996" y="158503"/>
            <a:ext cx="8915400" cy="633489"/>
          </a:xfrm>
        </p:spPr>
        <p:txBody>
          <a:bodyPr>
            <a:normAutofit/>
          </a:bodyPr>
          <a:lstStyle/>
          <a:p>
            <a:pPr lvl="0"/>
            <a:r>
              <a:rPr lang="es-CO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Introducción. </a:t>
            </a:r>
            <a:endParaRPr lang="es-CO" sz="3200" dirty="0">
              <a:solidFill>
                <a:srgbClr val="CC0000"/>
              </a:solidFill>
              <a:latin typeface="Candara" panose="020E0502030303020204" pitchFamily="34" charset="0"/>
            </a:endParaRPr>
          </a:p>
        </p:txBody>
      </p:sp>
      <p:pic>
        <p:nvPicPr>
          <p:cNvPr id="23" name="Picture 8" descr="Resultado de imagen para universidad autonoma de manizal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0"/>
            <a:ext cx="1722210" cy="172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ángulo 24"/>
          <p:cNvSpPr/>
          <p:nvPr/>
        </p:nvSpPr>
        <p:spPr>
          <a:xfrm>
            <a:off x="0" y="6356350"/>
            <a:ext cx="8686800" cy="309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400" dirty="0"/>
              <a:t>Métodos</a:t>
            </a:r>
            <a:r>
              <a:rPr lang="en-US" sz="1400" dirty="0"/>
              <a:t> </a:t>
            </a:r>
            <a:r>
              <a:rPr lang="en-US" sz="1400" dirty="0" err="1"/>
              <a:t>Numéricos</a:t>
            </a:r>
            <a:r>
              <a:rPr lang="en-US" sz="1400" dirty="0"/>
              <a:t>  - </a:t>
            </a:r>
            <a:r>
              <a:rPr lang="en-US" sz="1400" dirty="0" err="1"/>
              <a:t>Ingeniería</a:t>
            </a:r>
            <a:r>
              <a:rPr lang="en-US" sz="1400" dirty="0"/>
              <a:t> </a:t>
            </a:r>
            <a:r>
              <a:rPr lang="en-US" sz="1400" dirty="0" err="1"/>
              <a:t>Electrónica</a:t>
            </a:r>
            <a:endParaRPr lang="es-CO" sz="1400" dirty="0"/>
          </a:p>
        </p:txBody>
      </p:sp>
      <p:pic>
        <p:nvPicPr>
          <p:cNvPr id="4098" name="Picture 2" descr="Resultado de imagen para lenguajes de alto vs bajo nivel">
            <a:extLst>
              <a:ext uri="{FF2B5EF4-FFF2-40B4-BE49-F238E27FC236}">
                <a16:creationId xmlns:a16="http://schemas.microsoft.com/office/drawing/2014/main" id="{736F3C51-AF3F-40F2-B11F-8967F232AA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4" t="26667" r="3667"/>
          <a:stretch/>
        </p:blipFill>
        <p:spPr bwMode="auto">
          <a:xfrm>
            <a:off x="548595" y="1772532"/>
            <a:ext cx="7665810" cy="453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B40B5AE7-52FD-4D84-91B4-4E1A42F852CD}"/>
              </a:ext>
            </a:extLst>
          </p:cNvPr>
          <p:cNvSpPr/>
          <p:nvPr/>
        </p:nvSpPr>
        <p:spPr>
          <a:xfrm>
            <a:off x="381000" y="861105"/>
            <a:ext cx="8763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" sz="2400" b="1" dirty="0">
                <a:latin typeface="Candara" panose="020E0502030303020204" pitchFamily="34" charset="0"/>
                <a:cs typeface="Arial" panose="020B0604020202020204" pitchFamily="34" charset="0"/>
              </a:rPr>
              <a:t>Lenguajes de programación:</a:t>
            </a:r>
            <a:endParaRPr lang="es-CO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0878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4CE4-94A3-4D8F-AE52-0A849C42568A}" type="slidenum">
              <a:rPr lang="es-CO" sz="1200" smtClean="0">
                <a:uFillTx/>
              </a:rPr>
              <a:pPr/>
              <a:t>30</a:t>
            </a:fld>
            <a:endParaRPr lang="es-CO" sz="1200" dirty="0">
              <a:uFillTx/>
            </a:endParaRPr>
          </a:p>
        </p:txBody>
      </p:sp>
      <p:cxnSp>
        <p:nvCxnSpPr>
          <p:cNvPr id="14" name="Conector recto 13"/>
          <p:cNvCxnSpPr/>
          <p:nvPr/>
        </p:nvCxnSpPr>
        <p:spPr>
          <a:xfrm flipH="1">
            <a:off x="8763000" y="1066799"/>
            <a:ext cx="45810" cy="5791201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H="1">
            <a:off x="0" y="6356351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 flipH="1">
            <a:off x="0" y="6705600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H="1">
            <a:off x="152400" y="685800"/>
            <a:ext cx="69342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226996" y="158503"/>
            <a:ext cx="8915400" cy="633489"/>
          </a:xfrm>
        </p:spPr>
        <p:txBody>
          <a:bodyPr>
            <a:normAutofit/>
          </a:bodyPr>
          <a:lstStyle/>
          <a:p>
            <a:pPr lvl="0"/>
            <a:r>
              <a:rPr lang="es-CO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Manejo de archivos. </a:t>
            </a:r>
            <a:endParaRPr lang="es-CO" sz="3200" dirty="0">
              <a:solidFill>
                <a:srgbClr val="CC0000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-6350" y="1213346"/>
            <a:ext cx="8915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>
              <a:latin typeface="Candara" panose="020E0502030303020204" pitchFamily="34" charset="0"/>
            </a:endParaRPr>
          </a:p>
        </p:txBody>
      </p:sp>
      <p:pic>
        <p:nvPicPr>
          <p:cNvPr id="23" name="Picture 8" descr="Resultado de imagen para universidad autonoma de manizal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0"/>
            <a:ext cx="1722210" cy="172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ángulo 24"/>
          <p:cNvSpPr/>
          <p:nvPr/>
        </p:nvSpPr>
        <p:spPr>
          <a:xfrm>
            <a:off x="0" y="6356350"/>
            <a:ext cx="8686800" cy="309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400" dirty="0"/>
              <a:t>Métodos</a:t>
            </a:r>
            <a:r>
              <a:rPr lang="en-US" sz="1400" dirty="0"/>
              <a:t> </a:t>
            </a:r>
            <a:r>
              <a:rPr lang="en-US" sz="1400" dirty="0" err="1"/>
              <a:t>Numéricos</a:t>
            </a:r>
            <a:r>
              <a:rPr lang="en-US" sz="1400" dirty="0"/>
              <a:t>  - </a:t>
            </a:r>
            <a:r>
              <a:rPr lang="en-US" sz="1400" dirty="0" err="1"/>
              <a:t>Ingeniería</a:t>
            </a:r>
            <a:r>
              <a:rPr lang="en-US" sz="1400" dirty="0"/>
              <a:t> </a:t>
            </a:r>
            <a:r>
              <a:rPr lang="en-US" sz="1400" dirty="0" err="1"/>
              <a:t>Electrónica</a:t>
            </a:r>
            <a:endParaRPr lang="es-CO" sz="1400" dirty="0"/>
          </a:p>
        </p:txBody>
      </p:sp>
      <p:sp>
        <p:nvSpPr>
          <p:cNvPr id="12" name="Rectángulo 11"/>
          <p:cNvSpPr/>
          <p:nvPr/>
        </p:nvSpPr>
        <p:spPr>
          <a:xfrm>
            <a:off x="381000" y="898119"/>
            <a:ext cx="8763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CO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Lectura de archivos alto nivel 2</a:t>
            </a:r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:</a:t>
            </a:r>
            <a:endParaRPr lang="es-CO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96062" y="1615979"/>
            <a:ext cx="790575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s-ES" sz="2200" b="1" dirty="0">
              <a:latin typeface="Candara" panose="020E0502030303020204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E001A1E-AE12-4B8D-B4AF-5B7385F5C484}"/>
              </a:ext>
            </a:extLst>
          </p:cNvPr>
          <p:cNvSpPr/>
          <p:nvPr/>
        </p:nvSpPr>
        <p:spPr>
          <a:xfrm>
            <a:off x="416859" y="1527466"/>
            <a:ext cx="81915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filename</a:t>
            </a:r>
            <a:r>
              <a:rPr lang="es-C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= 'D:\pruebq.txt';</a:t>
            </a:r>
          </a:p>
          <a:p>
            <a:r>
              <a:rPr lang="es-CO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delimiterIn</a:t>
            </a:r>
            <a:r>
              <a:rPr lang="es-C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‘\t</a:t>
            </a:r>
            <a:r>
              <a:rPr lang="es-C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’;	</a:t>
            </a:r>
            <a:r>
              <a:rPr lang="es-CO" sz="2000" dirty="0">
                <a:solidFill>
                  <a:srgbClr val="228B22"/>
                </a:solidFill>
                <a:latin typeface="Courier New" panose="02070309020205020404" pitchFamily="49" charset="0"/>
              </a:rPr>
              <a:t>%El separador es tabulador</a:t>
            </a:r>
            <a:endParaRPr lang="es-CO" sz="20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s-CO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headerlinesIn</a:t>
            </a:r>
            <a:r>
              <a:rPr lang="es-C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= 1;</a:t>
            </a:r>
          </a:p>
          <a:p>
            <a:r>
              <a:rPr lang="es-C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A = </a:t>
            </a:r>
            <a:r>
              <a:rPr lang="es-CO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importdata</a:t>
            </a:r>
            <a:r>
              <a:rPr lang="es-C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CO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filename,delimiterIn,headerlinesIn</a:t>
            </a:r>
            <a:r>
              <a:rPr lang="es-C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s-CO" sz="2000" dirty="0">
                <a:solidFill>
                  <a:srgbClr val="228B22"/>
                </a:solidFill>
                <a:latin typeface="Courier New" panose="02070309020205020404" pitchFamily="49" charset="0"/>
              </a:rPr>
              <a:t>% View data</a:t>
            </a:r>
          </a:p>
          <a:p>
            <a:r>
              <a:rPr lang="es-CO" sz="2000" dirty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s-CO" sz="2000" dirty="0" err="1">
                <a:solidFill>
                  <a:srgbClr val="228B22"/>
                </a:solidFill>
                <a:latin typeface="Courier New" panose="02070309020205020404" pitchFamily="49" charset="0"/>
              </a:rPr>
              <a:t>colheaders</a:t>
            </a:r>
            <a:r>
              <a:rPr lang="es-CO" sz="2000" dirty="0">
                <a:solidFill>
                  <a:srgbClr val="228B22"/>
                </a:solidFill>
                <a:latin typeface="Courier New" panose="02070309020205020404" pitchFamily="49" charset="0"/>
              </a:rPr>
              <a:t> da el número de columnas</a:t>
            </a:r>
          </a:p>
          <a:p>
            <a:r>
              <a:rPr lang="es-CO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for</a:t>
            </a:r>
            <a:r>
              <a:rPr lang="es-C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k = [1:length(</a:t>
            </a:r>
            <a:r>
              <a:rPr lang="es-CO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A.colheaders</a:t>
            </a:r>
            <a:r>
              <a:rPr lang="es-C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)]</a:t>
            </a:r>
          </a:p>
          <a:p>
            <a:r>
              <a:rPr lang="es-C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s-CO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es-C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CO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A.colheaders</a:t>
            </a:r>
            <a:r>
              <a:rPr lang="es-C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{1,k})</a:t>
            </a:r>
          </a:p>
          <a:p>
            <a:r>
              <a:rPr lang="es-C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s-CO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es-C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CO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A.data</a:t>
            </a:r>
            <a:r>
              <a:rPr lang="es-C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(:,k))</a:t>
            </a:r>
          </a:p>
          <a:p>
            <a:r>
              <a:rPr lang="es-CO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endParaRPr lang="es-CO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CO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es-C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('Elemento individual')</a:t>
            </a:r>
          </a:p>
          <a:p>
            <a:r>
              <a:rPr lang="es-CO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es-C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CO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A.colheaders</a:t>
            </a:r>
            <a:r>
              <a:rPr lang="es-C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{1,1})</a:t>
            </a:r>
          </a:p>
          <a:p>
            <a:r>
              <a:rPr lang="es-CO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es-C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CO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A.data</a:t>
            </a:r>
            <a:r>
              <a:rPr lang="es-C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(2,1))</a:t>
            </a:r>
            <a:endParaRPr lang="it-IT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527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4CE4-94A3-4D8F-AE52-0A849C42568A}" type="slidenum">
              <a:rPr lang="es-CO" sz="1200" smtClean="0">
                <a:uFillTx/>
              </a:rPr>
              <a:pPr/>
              <a:t>31</a:t>
            </a:fld>
            <a:endParaRPr lang="es-CO" sz="1200" dirty="0">
              <a:uFillTx/>
            </a:endParaRPr>
          </a:p>
        </p:txBody>
      </p:sp>
      <p:cxnSp>
        <p:nvCxnSpPr>
          <p:cNvPr id="14" name="Conector recto 13"/>
          <p:cNvCxnSpPr/>
          <p:nvPr/>
        </p:nvCxnSpPr>
        <p:spPr>
          <a:xfrm flipH="1">
            <a:off x="8763000" y="1066799"/>
            <a:ext cx="45810" cy="5791201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H="1">
            <a:off x="0" y="6356351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 flipH="1">
            <a:off x="0" y="6705600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H="1">
            <a:off x="152400" y="685800"/>
            <a:ext cx="69342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226996" y="158503"/>
            <a:ext cx="8915400" cy="633489"/>
          </a:xfrm>
        </p:spPr>
        <p:txBody>
          <a:bodyPr>
            <a:normAutofit/>
          </a:bodyPr>
          <a:lstStyle/>
          <a:p>
            <a:pPr lvl="0"/>
            <a:r>
              <a:rPr lang="es-CO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Manejo de archivos. </a:t>
            </a:r>
            <a:endParaRPr lang="es-CO" sz="3200" dirty="0">
              <a:solidFill>
                <a:srgbClr val="CC0000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-6350" y="1213346"/>
            <a:ext cx="8915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>
              <a:latin typeface="Candara" panose="020E0502030303020204" pitchFamily="34" charset="0"/>
            </a:endParaRPr>
          </a:p>
        </p:txBody>
      </p:sp>
      <p:pic>
        <p:nvPicPr>
          <p:cNvPr id="23" name="Picture 8" descr="Resultado de imagen para universidad autonoma de manizal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0"/>
            <a:ext cx="1722210" cy="172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ángulo 24"/>
          <p:cNvSpPr/>
          <p:nvPr/>
        </p:nvSpPr>
        <p:spPr>
          <a:xfrm>
            <a:off x="0" y="6356350"/>
            <a:ext cx="8686800" cy="309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400" dirty="0"/>
              <a:t>Métodos</a:t>
            </a:r>
            <a:r>
              <a:rPr lang="en-US" sz="1400" dirty="0"/>
              <a:t> </a:t>
            </a:r>
            <a:r>
              <a:rPr lang="en-US" sz="1400" dirty="0" err="1"/>
              <a:t>Numéricos</a:t>
            </a:r>
            <a:r>
              <a:rPr lang="en-US" sz="1400" dirty="0"/>
              <a:t>  - </a:t>
            </a:r>
            <a:r>
              <a:rPr lang="en-US" sz="1400" dirty="0" err="1"/>
              <a:t>Ingeniería</a:t>
            </a:r>
            <a:r>
              <a:rPr lang="en-US" sz="1400" dirty="0"/>
              <a:t> </a:t>
            </a:r>
            <a:r>
              <a:rPr lang="en-US" sz="1400" dirty="0" err="1"/>
              <a:t>Electrónica</a:t>
            </a:r>
            <a:endParaRPr lang="es-CO" sz="1400" dirty="0"/>
          </a:p>
        </p:txBody>
      </p:sp>
      <p:sp>
        <p:nvSpPr>
          <p:cNvPr id="12" name="Rectángulo 11"/>
          <p:cNvSpPr/>
          <p:nvPr/>
        </p:nvSpPr>
        <p:spPr>
          <a:xfrm>
            <a:off x="381000" y="898119"/>
            <a:ext cx="8763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CO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Lectura de archivos bajo nivel</a:t>
            </a:r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:</a:t>
            </a:r>
            <a:endParaRPr lang="es-CO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88D9E135-3AB6-4030-97B5-C9BE252F4B41}"/>
              </a:ext>
            </a:extLst>
          </p:cNvPr>
          <p:cNvSpPr/>
          <p:nvPr/>
        </p:nvSpPr>
        <p:spPr>
          <a:xfrm>
            <a:off x="335190" y="1450752"/>
            <a:ext cx="7924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err="1">
                <a:solidFill>
                  <a:srgbClr val="000000"/>
                </a:solidFill>
                <a:latin typeface="Courier New" panose="02070309020205020404" pitchFamily="49" charset="0"/>
              </a:rPr>
              <a:t>clc</a:t>
            </a:r>
            <a:endParaRPr lang="es-CO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CO" dirty="0" err="1">
                <a:solidFill>
                  <a:srgbClr val="000000"/>
                </a:solidFill>
                <a:latin typeface="Courier New" panose="02070309020205020404" pitchFamily="49" charset="0"/>
              </a:rPr>
              <a:t>clear</a:t>
            </a:r>
            <a:r>
              <a:rPr lang="es-CO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CO" dirty="0" err="1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endParaRPr lang="es-CO" dirty="0">
              <a:solidFill>
                <a:srgbClr val="A020F0"/>
              </a:solidFill>
              <a:latin typeface="Courier New" panose="02070309020205020404" pitchFamily="49" charset="0"/>
            </a:endParaRPr>
          </a:p>
          <a:p>
            <a:r>
              <a:rPr lang="es-CO" dirty="0" err="1">
                <a:solidFill>
                  <a:srgbClr val="000000"/>
                </a:solidFill>
                <a:latin typeface="Courier New" panose="02070309020205020404" pitchFamily="49" charset="0"/>
              </a:rPr>
              <a:t>close</a:t>
            </a:r>
            <a:r>
              <a:rPr lang="es-CO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CO" dirty="0" err="1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endParaRPr lang="es-CO" dirty="0">
              <a:solidFill>
                <a:srgbClr val="A020F0"/>
              </a:solidFill>
              <a:latin typeface="Courier New" panose="02070309020205020404" pitchFamily="49" charset="0"/>
            </a:endParaRPr>
          </a:p>
          <a:p>
            <a:r>
              <a:rPr lang="es-CO" dirty="0">
                <a:solidFill>
                  <a:srgbClr val="A020F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CO" dirty="0">
                <a:solidFill>
                  <a:srgbClr val="228B22"/>
                </a:solidFill>
                <a:latin typeface="Courier New" panose="02070309020205020404" pitchFamily="49" charset="0"/>
              </a:rPr>
              <a:t>%FORMA 1</a:t>
            </a:r>
          </a:p>
          <a:p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z=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fopen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dirty="0">
                <a:solidFill>
                  <a:srgbClr val="A020F0"/>
                </a:solidFill>
                <a:latin typeface="Courier New" panose="02070309020205020404" pitchFamily="49" charset="0"/>
              </a:rPr>
              <a:t>'D:\prueba.txt'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r>
              <a:rPr lang="es-ES" dirty="0">
                <a:solidFill>
                  <a:srgbClr val="228B22"/>
                </a:solidFill>
                <a:latin typeface="Courier New" panose="02070309020205020404" pitchFamily="49" charset="0"/>
              </a:rPr>
              <a:t>% abrir archivo</a:t>
            </a:r>
          </a:p>
          <a:p>
            <a:r>
              <a:rPr lang="es-ES" dirty="0" err="1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(~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feof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(z))</a:t>
            </a:r>
            <a:r>
              <a:rPr lang="es-ES" dirty="0">
                <a:solidFill>
                  <a:srgbClr val="228B22"/>
                </a:solidFill>
                <a:latin typeface="Courier New" panose="02070309020205020404" pitchFamily="49" charset="0"/>
              </a:rPr>
              <a:t>% hacer lectura mientras no llegue al final</a:t>
            </a:r>
          </a:p>
          <a:p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    line= 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fgets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(z)</a:t>
            </a:r>
            <a:r>
              <a:rPr lang="es-ES" dirty="0">
                <a:solidFill>
                  <a:srgbClr val="228B22"/>
                </a:solidFill>
                <a:latin typeface="Courier New" panose="02070309020205020404" pitchFamily="49" charset="0"/>
              </a:rPr>
              <a:t>% Lectura de toda la línea  </a:t>
            </a:r>
          </a:p>
          <a:p>
            <a:r>
              <a:rPr lang="es-CO" dirty="0" err="1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es-CO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s-CO" dirty="0" err="1">
                <a:solidFill>
                  <a:srgbClr val="000000"/>
                </a:solidFill>
                <a:latin typeface="Courier New" panose="02070309020205020404" pitchFamily="49" charset="0"/>
              </a:rPr>
              <a:t>fclose</a:t>
            </a:r>
            <a:r>
              <a:rPr lang="es-CO" dirty="0">
                <a:solidFill>
                  <a:srgbClr val="000000"/>
                </a:solidFill>
                <a:latin typeface="Courier New" panose="02070309020205020404" pitchFamily="49" charset="0"/>
              </a:rPr>
              <a:t>(z); </a:t>
            </a:r>
            <a:r>
              <a:rPr lang="es-CO" dirty="0">
                <a:solidFill>
                  <a:srgbClr val="228B22"/>
                </a:solidFill>
                <a:latin typeface="Courier New" panose="02070309020205020404" pitchFamily="49" charset="0"/>
              </a:rPr>
              <a:t>% cerrar archivo</a:t>
            </a:r>
          </a:p>
          <a:p>
            <a:r>
              <a:rPr lang="es-CO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CO" dirty="0">
                <a:solidFill>
                  <a:srgbClr val="228B22"/>
                </a:solidFill>
                <a:latin typeface="Courier New" panose="02070309020205020404" pitchFamily="49" charset="0"/>
              </a:rPr>
              <a:t>%FORMA 2</a:t>
            </a:r>
          </a:p>
          <a:p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z=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fopen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dirty="0">
                <a:solidFill>
                  <a:srgbClr val="A020F0"/>
                </a:solidFill>
                <a:latin typeface="Courier New" panose="02070309020205020404" pitchFamily="49" charset="0"/>
              </a:rPr>
              <a:t>'D:\prueba.txt'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r>
              <a:rPr lang="es-ES" dirty="0">
                <a:solidFill>
                  <a:srgbClr val="228B22"/>
                </a:solidFill>
                <a:latin typeface="Courier New" panose="02070309020205020404" pitchFamily="49" charset="0"/>
              </a:rPr>
              <a:t>% abrir archivo</a:t>
            </a:r>
          </a:p>
          <a:p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M1=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fscanf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z,</a:t>
            </a:r>
            <a:r>
              <a:rPr lang="es-ES" dirty="0" err="1">
                <a:solidFill>
                  <a:srgbClr val="A020F0"/>
                </a:solidFill>
                <a:latin typeface="Courier New" panose="02070309020205020404" pitchFamily="49" charset="0"/>
              </a:rPr>
              <a:t>'%s</a:t>
            </a:r>
            <a:r>
              <a:rPr lang="es-ES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s-ES" dirty="0">
                <a:solidFill>
                  <a:srgbClr val="228B22"/>
                </a:solidFill>
                <a:latin typeface="Courier New" panose="02070309020205020404" pitchFamily="49" charset="0"/>
              </a:rPr>
              <a:t>% Lectura de todo el archivo</a:t>
            </a:r>
          </a:p>
          <a:p>
            <a:r>
              <a:rPr lang="es-CO" dirty="0" err="1">
                <a:solidFill>
                  <a:srgbClr val="000000"/>
                </a:solidFill>
                <a:latin typeface="Courier New" panose="02070309020205020404" pitchFamily="49" charset="0"/>
              </a:rPr>
              <a:t>fclose</a:t>
            </a:r>
            <a:r>
              <a:rPr lang="es-CO" dirty="0">
                <a:solidFill>
                  <a:srgbClr val="000000"/>
                </a:solidFill>
                <a:latin typeface="Courier New" panose="02070309020205020404" pitchFamily="49" charset="0"/>
              </a:rPr>
              <a:t>(z); </a:t>
            </a:r>
            <a:r>
              <a:rPr lang="es-CO" dirty="0">
                <a:solidFill>
                  <a:srgbClr val="228B22"/>
                </a:solidFill>
                <a:latin typeface="Courier New" panose="02070309020205020404" pitchFamily="49" charset="0"/>
              </a:rPr>
              <a:t>% cerrar archivo</a:t>
            </a:r>
          </a:p>
        </p:txBody>
      </p:sp>
    </p:spTree>
    <p:extLst>
      <p:ext uri="{BB962C8B-B14F-4D97-AF65-F5344CB8AC3E}">
        <p14:creationId xmlns:p14="http://schemas.microsoft.com/office/powerpoint/2010/main" val="28739860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4CE4-94A3-4D8F-AE52-0A849C42568A}" type="slidenum">
              <a:rPr lang="es-CO" sz="1200" smtClean="0">
                <a:uFillTx/>
              </a:rPr>
              <a:pPr/>
              <a:t>32</a:t>
            </a:fld>
            <a:endParaRPr lang="es-CO" sz="1200" dirty="0">
              <a:uFillTx/>
            </a:endParaRPr>
          </a:p>
        </p:txBody>
      </p:sp>
      <p:cxnSp>
        <p:nvCxnSpPr>
          <p:cNvPr id="14" name="Conector recto 13"/>
          <p:cNvCxnSpPr/>
          <p:nvPr/>
        </p:nvCxnSpPr>
        <p:spPr>
          <a:xfrm flipH="1">
            <a:off x="8763000" y="1066799"/>
            <a:ext cx="45810" cy="5791201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H="1">
            <a:off x="0" y="6356351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 flipH="1">
            <a:off x="0" y="6705600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H="1">
            <a:off x="152400" y="685800"/>
            <a:ext cx="69342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226996" y="158503"/>
            <a:ext cx="8915400" cy="633489"/>
          </a:xfrm>
        </p:spPr>
        <p:txBody>
          <a:bodyPr>
            <a:normAutofit/>
          </a:bodyPr>
          <a:lstStyle/>
          <a:p>
            <a:pPr lvl="0"/>
            <a:r>
              <a:rPr lang="es-CO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Manejo de archivos. </a:t>
            </a:r>
            <a:endParaRPr lang="es-CO" sz="3200" dirty="0">
              <a:solidFill>
                <a:srgbClr val="CC0000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-6350" y="1213346"/>
            <a:ext cx="8915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>
              <a:latin typeface="Candara" panose="020E0502030303020204" pitchFamily="34" charset="0"/>
            </a:endParaRPr>
          </a:p>
        </p:txBody>
      </p:sp>
      <p:pic>
        <p:nvPicPr>
          <p:cNvPr id="23" name="Picture 8" descr="Resultado de imagen para universidad autonoma de manizal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0"/>
            <a:ext cx="1722210" cy="172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ángulo 24"/>
          <p:cNvSpPr/>
          <p:nvPr/>
        </p:nvSpPr>
        <p:spPr>
          <a:xfrm>
            <a:off x="0" y="6356350"/>
            <a:ext cx="8686800" cy="309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400" dirty="0"/>
              <a:t>Métodos</a:t>
            </a:r>
            <a:r>
              <a:rPr lang="en-US" sz="1400" dirty="0"/>
              <a:t> </a:t>
            </a:r>
            <a:r>
              <a:rPr lang="en-US" sz="1400" dirty="0" err="1"/>
              <a:t>Numéricos</a:t>
            </a:r>
            <a:r>
              <a:rPr lang="en-US" sz="1400" dirty="0"/>
              <a:t>  - </a:t>
            </a:r>
            <a:r>
              <a:rPr lang="en-US" sz="1400" dirty="0" err="1"/>
              <a:t>Ingeniería</a:t>
            </a:r>
            <a:r>
              <a:rPr lang="en-US" sz="1400" dirty="0"/>
              <a:t> </a:t>
            </a:r>
            <a:r>
              <a:rPr lang="en-US" sz="1400" dirty="0" err="1"/>
              <a:t>Electrónica</a:t>
            </a:r>
            <a:endParaRPr lang="es-CO" sz="1400" dirty="0"/>
          </a:p>
        </p:txBody>
      </p:sp>
      <p:sp>
        <p:nvSpPr>
          <p:cNvPr id="12" name="Rectángulo 11"/>
          <p:cNvSpPr/>
          <p:nvPr/>
        </p:nvSpPr>
        <p:spPr>
          <a:xfrm>
            <a:off x="381000" y="898119"/>
            <a:ext cx="8763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CO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Escritura de archivos: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A73B5F7-E9D0-4B6A-A4A0-798A53C7E0FA}"/>
              </a:ext>
            </a:extLst>
          </p:cNvPr>
          <p:cNvSpPr/>
          <p:nvPr/>
        </p:nvSpPr>
        <p:spPr>
          <a:xfrm>
            <a:off x="226996" y="1482787"/>
            <a:ext cx="830105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 create a matrix y, with two rows</a:t>
            </a:r>
          </a:p>
          <a:p>
            <a:r>
              <a:rPr lang="es-CO" dirty="0">
                <a:solidFill>
                  <a:srgbClr val="000000"/>
                </a:solidFill>
                <a:latin typeface="Courier New" panose="02070309020205020404" pitchFamily="49" charset="0"/>
              </a:rPr>
              <a:t>x = 0:10:100;</a:t>
            </a:r>
          </a:p>
          <a:p>
            <a:r>
              <a:rPr lang="es-CO" dirty="0">
                <a:solidFill>
                  <a:srgbClr val="000000"/>
                </a:solidFill>
                <a:latin typeface="Courier New" panose="02070309020205020404" pitchFamily="49" charset="0"/>
              </a:rPr>
              <a:t>y = [x</a:t>
            </a:r>
            <a:r>
              <a:rPr lang="es-CO">
                <a:solidFill>
                  <a:srgbClr val="000000"/>
                </a:solidFill>
                <a:latin typeface="Courier New" panose="02070309020205020404" pitchFamily="49" charset="0"/>
              </a:rPr>
              <a:t>; log10(</a:t>
            </a:r>
            <a:r>
              <a:rPr lang="es-CO" dirty="0">
                <a:solidFill>
                  <a:srgbClr val="000000"/>
                </a:solidFill>
                <a:latin typeface="Courier New" panose="02070309020205020404" pitchFamily="49" charset="0"/>
              </a:rPr>
              <a:t>x)];</a:t>
            </a:r>
          </a:p>
          <a:p>
            <a:r>
              <a:rPr lang="es-CO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 open a file for writing</a:t>
            </a:r>
          </a:p>
          <a:p>
            <a:r>
              <a:rPr lang="es-CO" dirty="0" err="1">
                <a:solidFill>
                  <a:srgbClr val="000000"/>
                </a:solidFill>
                <a:latin typeface="Courier New" panose="02070309020205020404" pitchFamily="49" charset="0"/>
              </a:rPr>
              <a:t>fid</a:t>
            </a:r>
            <a:r>
              <a:rPr lang="es-CO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s-CO" dirty="0" err="1">
                <a:solidFill>
                  <a:srgbClr val="000000"/>
                </a:solidFill>
                <a:latin typeface="Courier New" panose="02070309020205020404" pitchFamily="49" charset="0"/>
              </a:rPr>
              <a:t>fopen</a:t>
            </a:r>
            <a:r>
              <a:rPr lang="es-CO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CO" dirty="0">
                <a:solidFill>
                  <a:srgbClr val="A020F0"/>
                </a:solidFill>
                <a:latin typeface="Courier New" panose="02070309020205020404" pitchFamily="49" charset="0"/>
              </a:rPr>
              <a:t>'D:\logtable.txt'</a:t>
            </a:r>
            <a:r>
              <a:rPr lang="es-CO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s-CO" dirty="0">
                <a:solidFill>
                  <a:srgbClr val="A020F0"/>
                </a:solidFill>
                <a:latin typeface="Courier New" panose="02070309020205020404" pitchFamily="49" charset="0"/>
              </a:rPr>
              <a:t>'w'</a:t>
            </a:r>
            <a:r>
              <a:rPr lang="es-CO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s-CO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CO" dirty="0">
                <a:solidFill>
                  <a:srgbClr val="228B22"/>
                </a:solidFill>
                <a:latin typeface="Courier New" panose="02070309020205020404" pitchFamily="49" charset="0"/>
              </a:rPr>
              <a:t>% Table </a:t>
            </a:r>
            <a:r>
              <a:rPr lang="es-CO" dirty="0" err="1">
                <a:solidFill>
                  <a:srgbClr val="228B22"/>
                </a:solidFill>
                <a:latin typeface="Courier New" panose="02070309020205020404" pitchFamily="49" charset="0"/>
              </a:rPr>
              <a:t>Header</a:t>
            </a:r>
            <a:endParaRPr lang="es-CO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fprintf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(fid, </a:t>
            </a:r>
            <a:r>
              <a:rPr lang="en-US" dirty="0">
                <a:solidFill>
                  <a:srgbClr val="A020F0"/>
                </a:solidFill>
                <a:latin typeface="Courier New" panose="02070309020205020404" pitchFamily="49" charset="0"/>
              </a:rPr>
              <a:t>'Log     Function\n\n'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s-CO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 print values in column order</a:t>
            </a:r>
          </a:p>
          <a:p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 two values appear on each row of the file</a:t>
            </a:r>
          </a:p>
          <a:p>
            <a:r>
              <a:rPr lang="es-CO" dirty="0" err="1">
                <a:solidFill>
                  <a:srgbClr val="000000"/>
                </a:solidFill>
                <a:latin typeface="Courier New" panose="02070309020205020404" pitchFamily="49" charset="0"/>
              </a:rPr>
              <a:t>fprintf</a:t>
            </a:r>
            <a:r>
              <a:rPr lang="es-CO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CO" dirty="0" err="1">
                <a:solidFill>
                  <a:srgbClr val="000000"/>
                </a:solidFill>
                <a:latin typeface="Courier New" panose="02070309020205020404" pitchFamily="49" charset="0"/>
              </a:rPr>
              <a:t>fid</a:t>
            </a:r>
            <a:r>
              <a:rPr lang="es-CO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s-CO" dirty="0">
                <a:solidFill>
                  <a:srgbClr val="A020F0"/>
                </a:solidFill>
                <a:latin typeface="Courier New" panose="02070309020205020404" pitchFamily="49" charset="0"/>
              </a:rPr>
              <a:t>'%f    %f\n'</a:t>
            </a:r>
            <a:r>
              <a:rPr lang="es-CO" dirty="0">
                <a:solidFill>
                  <a:srgbClr val="000000"/>
                </a:solidFill>
                <a:latin typeface="Courier New" panose="02070309020205020404" pitchFamily="49" charset="0"/>
              </a:rPr>
              <a:t>, y);</a:t>
            </a:r>
          </a:p>
          <a:p>
            <a:r>
              <a:rPr lang="es-CO" dirty="0" err="1">
                <a:solidFill>
                  <a:srgbClr val="000000"/>
                </a:solidFill>
                <a:latin typeface="Courier New" panose="02070309020205020404" pitchFamily="49" charset="0"/>
              </a:rPr>
              <a:t>fclose</a:t>
            </a:r>
            <a:r>
              <a:rPr lang="es-CO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CO" dirty="0" err="1">
                <a:solidFill>
                  <a:srgbClr val="000000"/>
                </a:solidFill>
                <a:latin typeface="Courier New" panose="02070309020205020404" pitchFamily="49" charset="0"/>
              </a:rPr>
              <a:t>fid</a:t>
            </a:r>
            <a:r>
              <a:rPr lang="es-CO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285444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4CE4-94A3-4D8F-AE52-0A849C42568A}" type="slidenum">
              <a:rPr lang="es-CO" sz="1200" smtClean="0">
                <a:uFillTx/>
              </a:rPr>
              <a:pPr/>
              <a:t>33</a:t>
            </a:fld>
            <a:endParaRPr lang="es-CO" sz="1200" dirty="0">
              <a:uFillTx/>
            </a:endParaRPr>
          </a:p>
        </p:txBody>
      </p:sp>
      <p:cxnSp>
        <p:nvCxnSpPr>
          <p:cNvPr id="14" name="Conector recto 13"/>
          <p:cNvCxnSpPr/>
          <p:nvPr/>
        </p:nvCxnSpPr>
        <p:spPr>
          <a:xfrm flipH="1">
            <a:off x="8763000" y="1066799"/>
            <a:ext cx="45810" cy="5791201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H="1">
            <a:off x="0" y="6356351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 flipH="1">
            <a:off x="0" y="6705600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H="1">
            <a:off x="152400" y="685800"/>
            <a:ext cx="69342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226996" y="158503"/>
            <a:ext cx="8915400" cy="633489"/>
          </a:xfrm>
        </p:spPr>
        <p:txBody>
          <a:bodyPr>
            <a:normAutofit/>
          </a:bodyPr>
          <a:lstStyle/>
          <a:p>
            <a:pPr lvl="0"/>
            <a:r>
              <a:rPr lang="es-CO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Polinomios. </a:t>
            </a:r>
            <a:endParaRPr lang="es-CO" sz="3200" dirty="0">
              <a:solidFill>
                <a:srgbClr val="CC0000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-6350" y="1213346"/>
            <a:ext cx="8915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>
              <a:latin typeface="Candara" panose="020E0502030303020204" pitchFamily="34" charset="0"/>
            </a:endParaRPr>
          </a:p>
        </p:txBody>
      </p:sp>
      <p:pic>
        <p:nvPicPr>
          <p:cNvPr id="23" name="Picture 8" descr="Resultado de imagen para universidad autonoma de manizal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695" y="-35270"/>
            <a:ext cx="1722210" cy="172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ángulo 24"/>
          <p:cNvSpPr/>
          <p:nvPr/>
        </p:nvSpPr>
        <p:spPr>
          <a:xfrm>
            <a:off x="0" y="6356350"/>
            <a:ext cx="8686800" cy="309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400" dirty="0"/>
              <a:t>Métodos</a:t>
            </a:r>
            <a:r>
              <a:rPr lang="en-US" sz="1400" dirty="0"/>
              <a:t> </a:t>
            </a:r>
            <a:r>
              <a:rPr lang="en-US" sz="1400" dirty="0" err="1"/>
              <a:t>Numéricos</a:t>
            </a:r>
            <a:r>
              <a:rPr lang="en-US" sz="1400" dirty="0"/>
              <a:t>  - </a:t>
            </a:r>
            <a:r>
              <a:rPr lang="en-US" sz="1400" dirty="0" err="1"/>
              <a:t>Ingeniería</a:t>
            </a:r>
            <a:r>
              <a:rPr lang="en-US" sz="1400" dirty="0"/>
              <a:t> </a:t>
            </a:r>
            <a:r>
              <a:rPr lang="en-US" sz="1400" dirty="0" err="1"/>
              <a:t>Electrónica</a:t>
            </a:r>
            <a:endParaRPr lang="es-CO" sz="1400" dirty="0"/>
          </a:p>
        </p:txBody>
      </p:sp>
      <p:sp>
        <p:nvSpPr>
          <p:cNvPr id="8" name="Rectángulo 7"/>
          <p:cNvSpPr/>
          <p:nvPr/>
        </p:nvSpPr>
        <p:spPr>
          <a:xfrm>
            <a:off x="641350" y="1942534"/>
            <a:ext cx="790575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2200" dirty="0">
              <a:latin typeface="Candara" panose="020E0502030303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/>
              <p:cNvSpPr/>
              <p:nvPr/>
            </p:nvSpPr>
            <p:spPr>
              <a:xfrm>
                <a:off x="139700" y="1279678"/>
                <a:ext cx="8705850" cy="51706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s-ES" sz="2200" dirty="0">
                    <a:latin typeface="Candara" panose="020E0502030303020204" pitchFamily="34" charset="0"/>
                  </a:rPr>
                  <a:t>Los polinomios se representan en Matlab por un vector</a:t>
                </a:r>
              </a:p>
              <a:p>
                <a:r>
                  <a:rPr lang="es-ES" sz="2200" dirty="0">
                    <a:latin typeface="Candara" panose="020E0502030303020204" pitchFamily="34" charset="0"/>
                  </a:rPr>
                  <a:t>      fila de dimensión </a:t>
                </a:r>
                <a:r>
                  <a:rPr lang="es-ES" sz="2200" dirty="0">
                    <a:solidFill>
                      <a:srgbClr val="FF0000"/>
                    </a:solidFill>
                    <a:latin typeface="Candara" panose="020E0502030303020204" pitchFamily="34" charset="0"/>
                  </a:rPr>
                  <a:t>n+1 </a:t>
                </a:r>
                <a:r>
                  <a:rPr lang="es-ES" sz="2200" dirty="0">
                    <a:latin typeface="Candara" panose="020E0502030303020204" pitchFamily="34" charset="0"/>
                  </a:rPr>
                  <a:t>siendo </a:t>
                </a:r>
                <a:r>
                  <a:rPr lang="es-ES" sz="2200" dirty="0">
                    <a:solidFill>
                      <a:srgbClr val="FF0000"/>
                    </a:solidFill>
                    <a:latin typeface="Candara" panose="020E0502030303020204" pitchFamily="34" charset="0"/>
                  </a:rPr>
                  <a:t>n </a:t>
                </a:r>
                <a:r>
                  <a:rPr lang="es-ES" sz="2200" dirty="0">
                    <a:latin typeface="Candara" panose="020E0502030303020204" pitchFamily="34" charset="0"/>
                  </a:rPr>
                  <a:t>el grado del polinomio. </a:t>
                </a:r>
              </a:p>
              <a:p>
                <a:r>
                  <a:rPr lang="es-ES" sz="2200" dirty="0">
                    <a:latin typeface="Candara" panose="020E0502030303020204" pitchFamily="34" charset="0"/>
                  </a:rPr>
                  <a:t>      Ejemplo: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ES" sz="220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s-ES" sz="2200">
                        <a:latin typeface="Cambria Math" panose="02040503050406030204" pitchFamily="18" charset="0"/>
                      </a:rPr>
                      <m:t>+2</m:t>
                    </m:r>
                    <m:r>
                      <a:rPr lang="es-ES" sz="2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200">
                        <a:latin typeface="Cambria Math" panose="02040503050406030204" pitchFamily="18" charset="0"/>
                      </a:rPr>
                      <m:t>−7</m:t>
                    </m:r>
                    <m:r>
                      <a:rPr lang="es-ES" sz="2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2200" dirty="0">
                    <a:latin typeface="Candara" panose="020E0502030303020204" pitchFamily="34" charset="0"/>
                  </a:rPr>
                  <a:t>se representa por </a:t>
                </a:r>
              </a:p>
              <a:p>
                <a:r>
                  <a:rPr lang="es-ES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&gt;&gt; pol1=[1 0 2 -7] </a:t>
                </a:r>
              </a:p>
              <a:p>
                <a:endParaRPr lang="es-ES" sz="2200" dirty="0">
                  <a:latin typeface="Candara" panose="020E0502030303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s-ES" sz="2200" dirty="0">
                    <a:latin typeface="Candara" panose="020E0502030303020204" pitchFamily="34" charset="0"/>
                  </a:rPr>
                  <a:t>Cálculo de las raíces: </a:t>
                </a:r>
                <a:r>
                  <a:rPr lang="es-ES" sz="2200" b="1" dirty="0" err="1">
                    <a:latin typeface="Candara" panose="020E0502030303020204" pitchFamily="34" charset="0"/>
                  </a:rPr>
                  <a:t>roots</a:t>
                </a:r>
                <a:r>
                  <a:rPr lang="es-ES" sz="2200" b="1" dirty="0">
                    <a:latin typeface="Candara" panose="020E0502030303020204" pitchFamily="34" charset="0"/>
                  </a:rPr>
                  <a:t> </a:t>
                </a:r>
                <a:r>
                  <a:rPr lang="es-ES" sz="2200" dirty="0">
                    <a:latin typeface="Candara" panose="020E0502030303020204" pitchFamily="34" charset="0"/>
                  </a:rPr>
                  <a:t>(da un vector columna, aunque pol1 es un vector fila) </a:t>
                </a:r>
              </a:p>
              <a:p>
                <a:r>
                  <a:rPr lang="es-ES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&gt;&gt;</a:t>
                </a:r>
                <a:r>
                  <a:rPr lang="es-ES" sz="2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raices</a:t>
                </a:r>
                <a:r>
                  <a:rPr lang="es-ES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lang="es-ES" sz="2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roots</a:t>
                </a:r>
                <a:r>
                  <a:rPr lang="es-ES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(pol1) </a:t>
                </a:r>
              </a:p>
              <a:p>
                <a:endParaRPr lang="es-ES" sz="2200" dirty="0">
                  <a:latin typeface="Candara" panose="020E0502030303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s-ES" sz="2200" dirty="0">
                    <a:latin typeface="Candara" panose="020E0502030303020204" pitchFamily="34" charset="0"/>
                  </a:rPr>
                  <a:t>Un polinomio puede ser reconstruido a partir de sus raíces con el comando </a:t>
                </a:r>
                <a:r>
                  <a:rPr lang="es-ES" sz="2200" b="1" dirty="0" err="1">
                    <a:latin typeface="Candara" panose="020E0502030303020204" pitchFamily="34" charset="0"/>
                  </a:rPr>
                  <a:t>poly</a:t>
                </a:r>
                <a:r>
                  <a:rPr lang="es-ES" sz="2200" b="1" dirty="0">
                    <a:latin typeface="Candara" panose="020E0502030303020204" pitchFamily="34" charset="0"/>
                  </a:rPr>
                  <a:t> </a:t>
                </a:r>
                <a:endParaRPr lang="es-ES" sz="2200" dirty="0">
                  <a:latin typeface="Candara" panose="020E0502030303020204" pitchFamily="34" charset="0"/>
                </a:endParaRPr>
              </a:p>
              <a:p>
                <a:r>
                  <a:rPr lang="es-ES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&gt;&gt; p=</a:t>
                </a:r>
                <a:r>
                  <a:rPr lang="es-ES" sz="2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poly</a:t>
                </a:r>
                <a:r>
                  <a:rPr lang="es-ES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s-ES" sz="2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raices</a:t>
                </a:r>
                <a:r>
                  <a:rPr lang="es-ES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  <a:r>
                  <a:rPr lang="es-ES" sz="2200" dirty="0">
                    <a:latin typeface="Candara" panose="020E0502030303020204" pitchFamily="34" charset="0"/>
                  </a:rPr>
                  <a:t>(da un vector fila) ** </a:t>
                </a:r>
              </a:p>
              <a:p>
                <a:endParaRPr lang="es-ES" sz="2200" dirty="0">
                  <a:latin typeface="Candara" panose="020E0502030303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s-ES" sz="2200" dirty="0">
                    <a:latin typeface="Candara" panose="020E0502030303020204" pitchFamily="34" charset="0"/>
                  </a:rPr>
                  <a:t>Si el argumento de </a:t>
                </a:r>
                <a:r>
                  <a:rPr lang="es-ES" sz="2200" dirty="0" err="1">
                    <a:latin typeface="Candara" panose="020E0502030303020204" pitchFamily="34" charset="0"/>
                  </a:rPr>
                  <a:t>poly</a:t>
                </a:r>
                <a:r>
                  <a:rPr lang="es-ES" sz="2200" dirty="0">
                    <a:latin typeface="Candara" panose="020E0502030303020204" pitchFamily="34" charset="0"/>
                  </a:rPr>
                  <a:t> es una matriz se obtiene el polinomio característico de la matriz. </a:t>
                </a:r>
              </a:p>
            </p:txBody>
          </p:sp>
        </mc:Choice>
        <mc:Fallback xmlns="">
          <p:sp>
            <p:nvSpPr>
              <p:cNvPr id="6" name="Rectá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00" y="1279678"/>
                <a:ext cx="8705850" cy="5170646"/>
              </a:xfrm>
              <a:prstGeom prst="rect">
                <a:avLst/>
              </a:prstGeom>
              <a:blipFill>
                <a:blip r:embed="rId4"/>
                <a:stretch>
                  <a:fillRect l="-910" t="-825" b="-141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ángulo 19"/>
          <p:cNvSpPr/>
          <p:nvPr/>
        </p:nvSpPr>
        <p:spPr>
          <a:xfrm>
            <a:off x="228600" y="805189"/>
            <a:ext cx="8763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CO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Definición y funciones de polinomios</a:t>
            </a:r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:</a:t>
            </a:r>
            <a:endParaRPr lang="es-CO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11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4CE4-94A3-4D8F-AE52-0A849C42568A}" type="slidenum">
              <a:rPr lang="es-CO" sz="1200" smtClean="0">
                <a:uFillTx/>
              </a:rPr>
              <a:pPr/>
              <a:t>34</a:t>
            </a:fld>
            <a:endParaRPr lang="es-CO" sz="1200" dirty="0">
              <a:uFillTx/>
            </a:endParaRPr>
          </a:p>
        </p:txBody>
      </p:sp>
      <p:cxnSp>
        <p:nvCxnSpPr>
          <p:cNvPr id="14" name="Conector recto 13"/>
          <p:cNvCxnSpPr/>
          <p:nvPr/>
        </p:nvCxnSpPr>
        <p:spPr>
          <a:xfrm flipH="1">
            <a:off x="8763000" y="1066799"/>
            <a:ext cx="45810" cy="5791201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H="1">
            <a:off x="0" y="6356351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 flipH="1">
            <a:off x="0" y="6705600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H="1">
            <a:off x="152400" y="685800"/>
            <a:ext cx="69342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226996" y="158503"/>
            <a:ext cx="8915400" cy="633489"/>
          </a:xfrm>
        </p:spPr>
        <p:txBody>
          <a:bodyPr>
            <a:normAutofit/>
          </a:bodyPr>
          <a:lstStyle/>
          <a:p>
            <a:pPr lvl="0"/>
            <a:r>
              <a:rPr lang="es-CO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Polinomios. </a:t>
            </a:r>
            <a:endParaRPr lang="es-CO" sz="3200" dirty="0">
              <a:solidFill>
                <a:srgbClr val="CC0000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-6350" y="1213346"/>
            <a:ext cx="8915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>
              <a:latin typeface="Candara" panose="020E0502030303020204" pitchFamily="34" charset="0"/>
            </a:endParaRPr>
          </a:p>
        </p:txBody>
      </p:sp>
      <p:pic>
        <p:nvPicPr>
          <p:cNvPr id="23" name="Picture 8" descr="Resultado de imagen para universidad autonoma de manizal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0"/>
            <a:ext cx="1722210" cy="172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ángulo 24"/>
          <p:cNvSpPr/>
          <p:nvPr/>
        </p:nvSpPr>
        <p:spPr>
          <a:xfrm>
            <a:off x="0" y="6356350"/>
            <a:ext cx="8686800" cy="309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400" dirty="0"/>
              <a:t>Métodos</a:t>
            </a:r>
            <a:r>
              <a:rPr lang="en-US" sz="1400" dirty="0"/>
              <a:t> </a:t>
            </a:r>
            <a:r>
              <a:rPr lang="en-US" sz="1400" dirty="0" err="1"/>
              <a:t>Numéricos</a:t>
            </a:r>
            <a:r>
              <a:rPr lang="en-US" sz="1400" dirty="0"/>
              <a:t>  - </a:t>
            </a:r>
            <a:r>
              <a:rPr lang="en-US" sz="1400" dirty="0" err="1"/>
              <a:t>Ingeniería</a:t>
            </a:r>
            <a:r>
              <a:rPr lang="en-US" sz="1400" dirty="0"/>
              <a:t> </a:t>
            </a:r>
            <a:r>
              <a:rPr lang="en-US" sz="1400" dirty="0" err="1"/>
              <a:t>Electrónica</a:t>
            </a:r>
            <a:endParaRPr lang="es-CO" sz="1400" dirty="0"/>
          </a:p>
        </p:txBody>
      </p:sp>
      <p:sp>
        <p:nvSpPr>
          <p:cNvPr id="8" name="Rectángulo 7"/>
          <p:cNvSpPr/>
          <p:nvPr/>
        </p:nvSpPr>
        <p:spPr>
          <a:xfrm>
            <a:off x="641350" y="1942534"/>
            <a:ext cx="790575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2200" dirty="0">
              <a:latin typeface="Candara" panose="020E0502030303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88896" y="1793808"/>
            <a:ext cx="87058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latin typeface="Candara" panose="020E0502030303020204" pitchFamily="34" charset="0"/>
              </a:rPr>
              <a:t>Calcular el valor de un polinomio p en un punto dado x: </a:t>
            </a:r>
            <a:r>
              <a:rPr lang="es-ES" sz="2400" b="1" dirty="0" err="1">
                <a:latin typeface="Candara" panose="020E0502030303020204" pitchFamily="34" charset="0"/>
              </a:rPr>
              <a:t>polyval</a:t>
            </a:r>
            <a:r>
              <a:rPr lang="es-ES" sz="2400" b="1" dirty="0">
                <a:latin typeface="Candara" panose="020E0502030303020204" pitchFamily="34" charset="0"/>
              </a:rPr>
              <a:t> </a:t>
            </a:r>
            <a:endParaRPr lang="es-ES" sz="2400" dirty="0">
              <a:latin typeface="Candara" panose="020E0502030303020204" pitchFamily="34" charset="0"/>
            </a:endParaRPr>
          </a:p>
          <a:p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&gt;&gt;y=</a:t>
            </a: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polyval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p,x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endParaRPr lang="es-ES" sz="2400" dirty="0">
              <a:latin typeface="Candara" panose="020E05020303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latin typeface="Candara" panose="020E0502030303020204" pitchFamily="34" charset="0"/>
              </a:rPr>
              <a:t>Multiplicar y dividir polinomios: </a:t>
            </a:r>
            <a:r>
              <a:rPr lang="es-ES" sz="2400" b="1" dirty="0" err="1">
                <a:latin typeface="Candara" panose="020E0502030303020204" pitchFamily="34" charset="0"/>
              </a:rPr>
              <a:t>conv</a:t>
            </a:r>
            <a:r>
              <a:rPr lang="es-ES" sz="2400" b="1" dirty="0">
                <a:latin typeface="Candara" panose="020E0502030303020204" pitchFamily="34" charset="0"/>
              </a:rPr>
              <a:t>(</a:t>
            </a:r>
            <a:r>
              <a:rPr lang="es-ES" sz="2400" b="1" dirty="0" err="1">
                <a:latin typeface="Candara" panose="020E0502030303020204" pitchFamily="34" charset="0"/>
              </a:rPr>
              <a:t>p,q</a:t>
            </a:r>
            <a:r>
              <a:rPr lang="es-ES" sz="2400" b="1" dirty="0">
                <a:latin typeface="Candara" panose="020E0502030303020204" pitchFamily="34" charset="0"/>
              </a:rPr>
              <a:t>) </a:t>
            </a:r>
            <a:r>
              <a:rPr lang="es-ES" sz="2400" dirty="0">
                <a:latin typeface="Candara" panose="020E0502030303020204" pitchFamily="34" charset="0"/>
              </a:rPr>
              <a:t>y </a:t>
            </a:r>
            <a:r>
              <a:rPr lang="es-ES" sz="2400" b="1" dirty="0" err="1">
                <a:latin typeface="Candara" panose="020E0502030303020204" pitchFamily="34" charset="0"/>
              </a:rPr>
              <a:t>deconv</a:t>
            </a:r>
            <a:r>
              <a:rPr lang="es-ES" sz="2400" b="1" dirty="0">
                <a:latin typeface="Candara" panose="020E0502030303020204" pitchFamily="34" charset="0"/>
              </a:rPr>
              <a:t>(</a:t>
            </a:r>
            <a:r>
              <a:rPr lang="es-ES" sz="2400" b="1" dirty="0" err="1">
                <a:latin typeface="Candara" panose="020E0502030303020204" pitchFamily="34" charset="0"/>
              </a:rPr>
              <a:t>p,q</a:t>
            </a:r>
            <a:r>
              <a:rPr lang="es-ES" sz="2400" b="1" dirty="0">
                <a:latin typeface="Candara" panose="020E0502030303020204" pitchFamily="34" charset="0"/>
              </a:rPr>
              <a:t>) </a:t>
            </a:r>
          </a:p>
          <a:p>
            <a:endParaRPr lang="es-ES" sz="2400" dirty="0">
              <a:latin typeface="Candara" panose="020E05020303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latin typeface="Candara" panose="020E0502030303020204" pitchFamily="34" charset="0"/>
              </a:rPr>
              <a:t>Calcular el polinomio derivada</a:t>
            </a:r>
            <a:r>
              <a:rPr lang="es-ES" sz="2400" b="1" dirty="0">
                <a:latin typeface="Candara" panose="020E0502030303020204" pitchFamily="34" charset="0"/>
              </a:rPr>
              <a:t>: </a:t>
            </a:r>
            <a:r>
              <a:rPr lang="es-ES" sz="2400" b="1" dirty="0" err="1">
                <a:latin typeface="Candara" panose="020E0502030303020204" pitchFamily="34" charset="0"/>
              </a:rPr>
              <a:t>polyder</a:t>
            </a:r>
            <a:r>
              <a:rPr lang="es-ES" sz="2400" b="1" dirty="0">
                <a:latin typeface="Candara" panose="020E0502030303020204" pitchFamily="34" charset="0"/>
              </a:rPr>
              <a:t>(p) </a:t>
            </a:r>
          </a:p>
          <a:p>
            <a:endParaRPr lang="es-ES" sz="2400" b="1" dirty="0">
              <a:latin typeface="Candara" panose="020E05020303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latin typeface="Candara" panose="020E0502030303020204" pitchFamily="34" charset="0"/>
              </a:rPr>
              <a:t>Calcular la integral del polinomio</a:t>
            </a:r>
            <a:r>
              <a:rPr lang="es-ES" sz="2400" b="1" dirty="0">
                <a:latin typeface="Candara" panose="020E0502030303020204" pitchFamily="34" charset="0"/>
              </a:rPr>
              <a:t>: </a:t>
            </a:r>
            <a:r>
              <a:rPr lang="es-ES" sz="2400" b="1" dirty="0" err="1">
                <a:latin typeface="Candara" panose="020E0502030303020204" pitchFamily="34" charset="0"/>
              </a:rPr>
              <a:t>polyint</a:t>
            </a:r>
            <a:r>
              <a:rPr lang="es-ES" sz="2400" b="1" dirty="0">
                <a:latin typeface="Candara" panose="020E0502030303020204" pitchFamily="34" charset="0"/>
              </a:rPr>
              <a:t>(p)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400" b="1" dirty="0">
              <a:latin typeface="Candara" panose="020E05020303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latin typeface="Candara" panose="020E0502030303020204" pitchFamily="34" charset="0"/>
              </a:rPr>
              <a:t>Regresión polinomial por mínimos cuadrados: </a:t>
            </a:r>
            <a:r>
              <a:rPr lang="es-ES" sz="2400" b="1" dirty="0" err="1">
                <a:latin typeface="Candara" panose="020E0502030303020204" pitchFamily="34" charset="0"/>
              </a:rPr>
              <a:t>polyfit</a:t>
            </a:r>
            <a:r>
              <a:rPr lang="es-ES" sz="2400" b="1" dirty="0">
                <a:latin typeface="Candara" panose="020E0502030303020204" pitchFamily="34" charset="0"/>
              </a:rPr>
              <a:t>(</a:t>
            </a:r>
            <a:r>
              <a:rPr lang="es-ES" sz="2400" b="1" dirty="0" err="1">
                <a:latin typeface="Candara" panose="020E0502030303020204" pitchFamily="34" charset="0"/>
              </a:rPr>
              <a:t>x,y,n</a:t>
            </a:r>
            <a:r>
              <a:rPr lang="es-ES" sz="2400" b="1" dirty="0">
                <a:latin typeface="Candara" panose="020E0502030303020204" pitchFamily="34" charset="0"/>
              </a:rPr>
              <a:t>)</a:t>
            </a:r>
            <a:endParaRPr lang="es-ES" sz="24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72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4CE4-94A3-4D8F-AE52-0A849C42568A}" type="slidenum">
              <a:rPr lang="es-CO" sz="1200" smtClean="0">
                <a:uFillTx/>
              </a:rPr>
              <a:pPr/>
              <a:t>35</a:t>
            </a:fld>
            <a:endParaRPr lang="es-CO" sz="1200" dirty="0">
              <a:uFillTx/>
            </a:endParaRPr>
          </a:p>
        </p:txBody>
      </p:sp>
      <p:cxnSp>
        <p:nvCxnSpPr>
          <p:cNvPr id="14" name="Conector recto 13"/>
          <p:cNvCxnSpPr/>
          <p:nvPr/>
        </p:nvCxnSpPr>
        <p:spPr>
          <a:xfrm flipH="1">
            <a:off x="8763000" y="1066799"/>
            <a:ext cx="45810" cy="5791201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H="1">
            <a:off x="0" y="6356351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 flipH="1">
            <a:off x="0" y="6705600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H="1">
            <a:off x="152400" y="685800"/>
            <a:ext cx="69342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226996" y="158503"/>
            <a:ext cx="8915400" cy="633489"/>
          </a:xfrm>
        </p:spPr>
        <p:txBody>
          <a:bodyPr>
            <a:normAutofit/>
          </a:bodyPr>
          <a:lstStyle/>
          <a:p>
            <a:pPr lvl="0"/>
            <a:r>
              <a:rPr lang="es-CO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Variables simbólicas. </a:t>
            </a:r>
            <a:endParaRPr lang="es-CO" sz="3200" dirty="0">
              <a:solidFill>
                <a:srgbClr val="CC0000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-6350" y="1213346"/>
            <a:ext cx="8915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>
              <a:latin typeface="Candara" panose="020E0502030303020204" pitchFamily="34" charset="0"/>
            </a:endParaRPr>
          </a:p>
        </p:txBody>
      </p:sp>
      <p:pic>
        <p:nvPicPr>
          <p:cNvPr id="23" name="Picture 8" descr="Resultado de imagen para universidad autonoma de manizal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0"/>
            <a:ext cx="1722210" cy="172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ángulo 24"/>
          <p:cNvSpPr/>
          <p:nvPr/>
        </p:nvSpPr>
        <p:spPr>
          <a:xfrm>
            <a:off x="0" y="6356350"/>
            <a:ext cx="8686800" cy="309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400" dirty="0"/>
              <a:t>Métodos</a:t>
            </a:r>
            <a:r>
              <a:rPr lang="en-US" sz="1400" dirty="0"/>
              <a:t> </a:t>
            </a:r>
            <a:r>
              <a:rPr lang="en-US" sz="1400" dirty="0" err="1"/>
              <a:t>Numéricos</a:t>
            </a:r>
            <a:r>
              <a:rPr lang="en-US" sz="1400" dirty="0"/>
              <a:t>  - </a:t>
            </a:r>
            <a:r>
              <a:rPr lang="en-US" sz="1400" dirty="0" err="1"/>
              <a:t>Ingeniería</a:t>
            </a:r>
            <a:r>
              <a:rPr lang="en-US" sz="1400" dirty="0"/>
              <a:t> </a:t>
            </a:r>
            <a:r>
              <a:rPr lang="en-US" sz="1400" dirty="0" err="1"/>
              <a:t>Electrónica</a:t>
            </a:r>
            <a:endParaRPr lang="es-CO" sz="1400" dirty="0"/>
          </a:p>
        </p:txBody>
      </p:sp>
      <p:sp>
        <p:nvSpPr>
          <p:cNvPr id="8" name="Rectángulo 7"/>
          <p:cNvSpPr/>
          <p:nvPr/>
        </p:nvSpPr>
        <p:spPr>
          <a:xfrm>
            <a:off x="641350" y="1942534"/>
            <a:ext cx="790575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2200" dirty="0">
              <a:latin typeface="Candara" panose="020E0502030303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03200" y="1770819"/>
            <a:ext cx="870585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>
                <a:latin typeface="Candara" panose="020E0502030303020204" pitchFamily="34" charset="0"/>
              </a:rPr>
              <a:t>Matlab es una herramienta que trabaja con dos tipos de datos en general: vectorial y simbólica.</a:t>
            </a:r>
          </a:p>
          <a:p>
            <a:endParaRPr lang="es-ES" sz="2400" dirty="0">
              <a:latin typeface="Candara" panose="020E0502030303020204" pitchFamily="34" charset="0"/>
            </a:endParaRPr>
          </a:p>
          <a:p>
            <a:r>
              <a:rPr lang="es-ES" sz="2400" b="1" dirty="0">
                <a:latin typeface="Candara" panose="020E0502030303020204" pitchFamily="34" charset="0"/>
              </a:rPr>
              <a:t>Vectorial: </a:t>
            </a:r>
            <a:r>
              <a:rPr lang="es-ES" sz="2400" dirty="0">
                <a:latin typeface="Candara" panose="020E0502030303020204" pitchFamily="34" charset="0"/>
              </a:rPr>
              <a:t>solo sirve para polinomios</a:t>
            </a:r>
          </a:p>
          <a:p>
            <a:endParaRPr lang="es-ES" sz="2400" b="1" dirty="0">
              <a:latin typeface="Candara" panose="020E0502030303020204" pitchFamily="34" charset="0"/>
            </a:endParaRPr>
          </a:p>
          <a:p>
            <a:r>
              <a:rPr lang="es-ES" sz="2400" b="1" dirty="0">
                <a:latin typeface="Candara" panose="020E0502030303020204" pitchFamily="34" charset="0"/>
              </a:rPr>
              <a:t>Simbólica: </a:t>
            </a:r>
            <a:r>
              <a:rPr lang="es-ES" sz="2400" dirty="0">
                <a:latin typeface="Candara" panose="020E0502030303020204" pitchFamily="34" charset="0"/>
              </a:rPr>
              <a:t>sirve para cualquier tipo de función</a:t>
            </a:r>
          </a:p>
          <a:p>
            <a:endParaRPr lang="es-ES" sz="2400" dirty="0">
              <a:latin typeface="Candara" panose="020E0502030303020204" pitchFamily="34" charset="0"/>
            </a:endParaRPr>
          </a:p>
          <a:p>
            <a:r>
              <a:rPr lang="es-ES" sz="2400" b="1" dirty="0">
                <a:solidFill>
                  <a:srgbClr val="FF0000"/>
                </a:solidFill>
                <a:latin typeface="Candara" panose="020E0502030303020204" pitchFamily="34" charset="0"/>
              </a:rPr>
              <a:t>Nota: </a:t>
            </a:r>
            <a:r>
              <a:rPr lang="es-ES" sz="2400" dirty="0">
                <a:solidFill>
                  <a:srgbClr val="FF0000"/>
                </a:solidFill>
                <a:latin typeface="Candara" panose="020E0502030303020204" pitchFamily="34" charset="0"/>
              </a:rPr>
              <a:t> Algunas funciones que sirven para variables simbólicas no sirven para variables vectoriales y viceversa.</a:t>
            </a:r>
            <a:r>
              <a:rPr lang="es-ES" sz="2400" dirty="0">
                <a:latin typeface="Candara" panose="020E0502030303020204" pitchFamily="34" charset="0"/>
              </a:rPr>
              <a:t> </a:t>
            </a:r>
            <a:endParaRPr lang="es-ES" sz="2400" b="1" dirty="0">
              <a:latin typeface="Candara" panose="020E0502030303020204" pitchFamily="34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379396" y="950495"/>
            <a:ext cx="8763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CO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Tipos de variables en Matlab</a:t>
            </a:r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:</a:t>
            </a:r>
            <a:endParaRPr lang="es-CO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61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4CE4-94A3-4D8F-AE52-0A849C42568A}" type="slidenum">
              <a:rPr lang="es-CO" sz="1200" smtClean="0">
                <a:uFillTx/>
              </a:rPr>
              <a:pPr/>
              <a:t>36</a:t>
            </a:fld>
            <a:endParaRPr lang="es-CO" sz="1200" dirty="0">
              <a:uFillTx/>
            </a:endParaRPr>
          </a:p>
        </p:txBody>
      </p:sp>
      <p:cxnSp>
        <p:nvCxnSpPr>
          <p:cNvPr id="14" name="Conector recto 13"/>
          <p:cNvCxnSpPr/>
          <p:nvPr/>
        </p:nvCxnSpPr>
        <p:spPr>
          <a:xfrm flipH="1">
            <a:off x="8763000" y="1066799"/>
            <a:ext cx="45810" cy="5791201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H="1">
            <a:off x="0" y="6356351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 flipH="1">
            <a:off x="0" y="6705600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H="1">
            <a:off x="152400" y="685800"/>
            <a:ext cx="69342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226996" y="158503"/>
            <a:ext cx="8915400" cy="633489"/>
          </a:xfrm>
        </p:spPr>
        <p:txBody>
          <a:bodyPr>
            <a:normAutofit/>
          </a:bodyPr>
          <a:lstStyle/>
          <a:p>
            <a:pPr lvl="0"/>
            <a:r>
              <a:rPr lang="es-CO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Variables simbólicas. </a:t>
            </a:r>
            <a:endParaRPr lang="es-CO" sz="3200" dirty="0">
              <a:solidFill>
                <a:srgbClr val="CC0000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0" y="1219200"/>
            <a:ext cx="8915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>
              <a:latin typeface="Candara" panose="020E0502030303020204" pitchFamily="34" charset="0"/>
            </a:endParaRPr>
          </a:p>
        </p:txBody>
      </p:sp>
      <p:pic>
        <p:nvPicPr>
          <p:cNvPr id="23" name="Picture 8" descr="Resultado de imagen para universidad autonoma de manizal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044" y="0"/>
            <a:ext cx="1422296" cy="1422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ángulo 24"/>
          <p:cNvSpPr/>
          <p:nvPr/>
        </p:nvSpPr>
        <p:spPr>
          <a:xfrm>
            <a:off x="0" y="6356350"/>
            <a:ext cx="8686800" cy="309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400" dirty="0"/>
              <a:t>Métodos</a:t>
            </a:r>
            <a:r>
              <a:rPr lang="en-US" sz="1400" dirty="0"/>
              <a:t> </a:t>
            </a:r>
            <a:r>
              <a:rPr lang="en-US" sz="1400" dirty="0" err="1"/>
              <a:t>Numéricos</a:t>
            </a:r>
            <a:r>
              <a:rPr lang="en-US" sz="1400" dirty="0"/>
              <a:t>  - </a:t>
            </a:r>
            <a:r>
              <a:rPr lang="en-US" sz="1400" dirty="0" err="1"/>
              <a:t>Ingeniería</a:t>
            </a:r>
            <a:r>
              <a:rPr lang="en-US" sz="1400" dirty="0"/>
              <a:t> </a:t>
            </a:r>
            <a:r>
              <a:rPr lang="en-US" sz="1400" dirty="0" err="1"/>
              <a:t>Electrónica</a:t>
            </a:r>
            <a:endParaRPr lang="es-CO" sz="1400" dirty="0"/>
          </a:p>
        </p:txBody>
      </p:sp>
      <p:sp>
        <p:nvSpPr>
          <p:cNvPr id="8" name="Rectángulo 7"/>
          <p:cNvSpPr/>
          <p:nvPr/>
        </p:nvSpPr>
        <p:spPr>
          <a:xfrm>
            <a:off x="641350" y="1942534"/>
            <a:ext cx="790575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2200" dirty="0">
              <a:latin typeface="Candara" panose="020E0502030303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2680" y="1185520"/>
            <a:ext cx="8705850" cy="5062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s-E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syms</a:t>
            </a: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y z</a:t>
            </a:r>
            <a:r>
              <a:rPr lang="es-ES" sz="1900" dirty="0">
                <a:latin typeface="Candara" panose="020E0502030303020204" pitchFamily="34" charset="0"/>
              </a:rPr>
              <a:t>	                     	 </a:t>
            </a:r>
            <a:r>
              <a:rPr lang="es-ES" sz="1900" dirty="0">
                <a:solidFill>
                  <a:srgbClr val="00B050"/>
                </a:solidFill>
                <a:latin typeface="Candara" panose="020E0502030303020204" pitchFamily="34" charset="0"/>
              </a:rPr>
              <a:t>%definición de variables simbólicas</a:t>
            </a:r>
          </a:p>
          <a:p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&gt;&gt;y=x^2+5*x+6             </a:t>
            </a:r>
            <a:r>
              <a:rPr lang="es-ES" sz="1900" dirty="0">
                <a:solidFill>
                  <a:srgbClr val="00B050"/>
                </a:solidFill>
                <a:latin typeface="Candara" panose="020E0502030303020204" pitchFamily="34" charset="0"/>
              </a:rPr>
              <a:t>%un ejemplo de función </a:t>
            </a:r>
          </a:p>
          <a:p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s-E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</a:t>
            </a: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(y)                 </a:t>
            </a:r>
            <a:r>
              <a:rPr lang="es-ES" sz="1900" dirty="0">
                <a:solidFill>
                  <a:srgbClr val="00B050"/>
                </a:solidFill>
                <a:latin typeface="Candara" panose="020E0502030303020204" pitchFamily="34" charset="0"/>
              </a:rPr>
              <a:t>%deriva </a:t>
            </a:r>
          </a:p>
          <a:p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s-E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</a:t>
            </a: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(y,2)               </a:t>
            </a:r>
            <a:r>
              <a:rPr lang="es-ES" sz="1900" dirty="0">
                <a:solidFill>
                  <a:srgbClr val="00B050"/>
                </a:solidFill>
                <a:latin typeface="Candara" panose="020E0502030303020204" pitchFamily="34" charset="0"/>
              </a:rPr>
              <a:t>%segunda derivada </a:t>
            </a:r>
          </a:p>
          <a:p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s-E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(y)                  </a:t>
            </a:r>
            <a:r>
              <a:rPr lang="es-ES" sz="1900" dirty="0">
                <a:solidFill>
                  <a:srgbClr val="00B050"/>
                </a:solidFill>
                <a:latin typeface="Candara" panose="020E0502030303020204" pitchFamily="34" charset="0"/>
              </a:rPr>
              <a:t>%integra</a:t>
            </a:r>
          </a:p>
          <a:p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&gt;&gt;z=(x - 1)*(x - 2)*(x + 3)</a:t>
            </a:r>
            <a:r>
              <a:rPr lang="es-ES" sz="1900" dirty="0">
                <a:solidFill>
                  <a:srgbClr val="00B050"/>
                </a:solidFill>
                <a:latin typeface="Candara" panose="020E0502030303020204" pitchFamily="34" charset="0"/>
              </a:rPr>
              <a:t>%polinomio literal</a:t>
            </a:r>
          </a:p>
          <a:p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s-E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</a:t>
            </a: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(z)               </a:t>
            </a:r>
            <a:r>
              <a:rPr lang="es-ES" sz="1900" dirty="0">
                <a:solidFill>
                  <a:srgbClr val="00B050"/>
                </a:solidFill>
                <a:latin typeface="Candara" panose="020E0502030303020204" pitchFamily="34" charset="0"/>
              </a:rPr>
              <a:t>%expande el polinomio</a:t>
            </a:r>
          </a:p>
          <a:p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&gt;&gt;factor(y)      	     </a:t>
            </a:r>
            <a:r>
              <a:rPr lang="es-ES" sz="1900" dirty="0">
                <a:latin typeface="Candara" panose="020E0502030303020204" pitchFamily="34" charset="0"/>
              </a:rPr>
              <a:t>	      </a:t>
            </a:r>
            <a:r>
              <a:rPr lang="es-ES" sz="1900" dirty="0">
                <a:solidFill>
                  <a:srgbClr val="00B050"/>
                </a:solidFill>
                <a:latin typeface="Candara" panose="020E0502030303020204" pitchFamily="34" charset="0"/>
              </a:rPr>
              <a:t>%factoriza</a:t>
            </a:r>
          </a:p>
          <a:p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s-E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pretty</a:t>
            </a: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(y)            </a:t>
            </a:r>
            <a:r>
              <a:rPr lang="es-ES" sz="1900" dirty="0">
                <a:latin typeface="Candara" panose="020E0502030303020204" pitchFamily="34" charset="0"/>
              </a:rPr>
              <a:t>	      </a:t>
            </a:r>
            <a:r>
              <a:rPr lang="es-ES" sz="1900" dirty="0">
                <a:solidFill>
                  <a:srgbClr val="00B050"/>
                </a:solidFill>
                <a:latin typeface="Candara" panose="020E0502030303020204" pitchFamily="34" charset="0"/>
              </a:rPr>
              <a:t>%vuelve mejor para la vista los polinomios</a:t>
            </a:r>
          </a:p>
          <a:p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s-E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simplify</a:t>
            </a: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(z)</a:t>
            </a:r>
            <a:r>
              <a:rPr lang="es-ES" sz="1900" dirty="0">
                <a:latin typeface="Candara" panose="020E0502030303020204" pitchFamily="34" charset="0"/>
              </a:rPr>
              <a:t>		      </a:t>
            </a:r>
            <a:r>
              <a:rPr lang="es-ES" sz="1900" dirty="0">
                <a:solidFill>
                  <a:srgbClr val="00B050"/>
                </a:solidFill>
                <a:latin typeface="Candara" panose="020E0502030303020204" pitchFamily="34" charset="0"/>
              </a:rPr>
              <a:t>%simplifica las expresiones</a:t>
            </a:r>
          </a:p>
          <a:p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s-E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ezplot</a:t>
            </a: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(z)</a:t>
            </a:r>
            <a:r>
              <a:rPr lang="es-ES" sz="1900" dirty="0">
                <a:latin typeface="Candara" panose="020E0502030303020204" pitchFamily="34" charset="0"/>
              </a:rPr>
              <a:t>	                       	      </a:t>
            </a:r>
            <a:r>
              <a:rPr lang="es-ES" sz="1900" dirty="0">
                <a:solidFill>
                  <a:srgbClr val="00B050"/>
                </a:solidFill>
                <a:latin typeface="Candara" panose="020E0502030303020204" pitchFamily="34" charset="0"/>
              </a:rPr>
              <a:t>%grafica</a:t>
            </a:r>
          </a:p>
          <a:p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s-E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limit</a:t>
            </a: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(log(x)/(</a:t>
            </a:r>
            <a:r>
              <a:rPr lang="es-E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(x)), x, </a:t>
            </a:r>
            <a:r>
              <a:rPr lang="es-E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</a:t>
            </a: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s-ES" sz="1900" dirty="0">
                <a:latin typeface="Candara" panose="020E0502030303020204" pitchFamily="34" charset="0"/>
              </a:rPr>
              <a:t>	</a:t>
            </a:r>
            <a:r>
              <a:rPr lang="es-ES" sz="1900" dirty="0">
                <a:solidFill>
                  <a:srgbClr val="00B050"/>
                </a:solidFill>
                <a:latin typeface="Candara" panose="020E0502030303020204" pitchFamily="34" charset="0"/>
              </a:rPr>
              <a:t>%calcular un limite</a:t>
            </a:r>
          </a:p>
          <a:p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s-E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(y,x,0,pi/2)	</a:t>
            </a:r>
            <a:r>
              <a:rPr lang="es-ES" sz="1900" dirty="0">
                <a:latin typeface="Candara" panose="020E0502030303020204" pitchFamily="34" charset="0"/>
                <a:cs typeface="Courier New" panose="02070309020205020404" pitchFamily="49" charset="0"/>
              </a:rPr>
              <a:t>                       </a:t>
            </a:r>
            <a:r>
              <a:rPr lang="es-ES" sz="1900" dirty="0">
                <a:solidFill>
                  <a:srgbClr val="00B050"/>
                </a:solidFill>
                <a:latin typeface="Candara" panose="020E0502030303020204" pitchFamily="34" charset="0"/>
              </a:rPr>
              <a:t>%integrar con limites</a:t>
            </a:r>
          </a:p>
          <a:p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&gt;&gt;solve(y==0)</a:t>
            </a:r>
            <a:r>
              <a:rPr lang="es-ES" sz="1900" dirty="0">
                <a:latin typeface="Candara" panose="020E0502030303020204" pitchFamily="34" charset="0"/>
              </a:rPr>
              <a:t>		      </a:t>
            </a:r>
            <a:r>
              <a:rPr lang="es-ES" sz="1900" dirty="0">
                <a:solidFill>
                  <a:srgbClr val="00B050"/>
                </a:solidFill>
                <a:latin typeface="Candara" panose="020E0502030303020204" pitchFamily="34" charset="0"/>
              </a:rPr>
              <a:t>%resuelve una ecuación</a:t>
            </a:r>
          </a:p>
          <a:p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s-E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  <a:r>
              <a:rPr lang="es-ES" sz="1900" dirty="0">
                <a:latin typeface="Candara" panose="020E0502030303020204" pitchFamily="34" charset="0"/>
              </a:rPr>
              <a:t>		</a:t>
            </a:r>
            <a:r>
              <a:rPr lang="es-ES" sz="1900" dirty="0">
                <a:solidFill>
                  <a:srgbClr val="00B050"/>
                </a:solidFill>
                <a:latin typeface="Candara" panose="020E0502030303020204" pitchFamily="34" charset="0"/>
              </a:rPr>
              <a:t>               	 %evalúa la función definiendo su valor previo</a:t>
            </a:r>
          </a:p>
          <a:p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&gt;&gt;solve('x-5+y=0','x’)	 </a:t>
            </a:r>
            <a:r>
              <a:rPr lang="es-ES" sz="1900" dirty="0">
                <a:solidFill>
                  <a:srgbClr val="00B050"/>
                </a:solidFill>
                <a:latin typeface="Candara" panose="020E0502030303020204" pitchFamily="34" charset="0"/>
              </a:rPr>
              <a:t>%despeja x</a:t>
            </a:r>
            <a:r>
              <a:rPr lang="es-ES" sz="1900" dirty="0">
                <a:latin typeface="Candara" panose="020E0502030303020204" pitchFamily="34" charset="0"/>
              </a:rPr>
              <a:t> </a:t>
            </a:r>
            <a:endParaRPr lang="es-ES" sz="1900" dirty="0"/>
          </a:p>
          <a:p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s-E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</a:t>
            </a: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(y,x,0)		 </a:t>
            </a:r>
            <a:r>
              <a:rPr lang="es-ES" sz="1900" dirty="0">
                <a:solidFill>
                  <a:srgbClr val="00B050"/>
                </a:solidFill>
                <a:latin typeface="Candara" panose="020E0502030303020204" pitchFamily="34" charset="0"/>
              </a:rPr>
              <a:t>%substitución simbólica</a:t>
            </a:r>
            <a:endParaRPr lang="es-ES" sz="1900" dirty="0"/>
          </a:p>
        </p:txBody>
      </p:sp>
      <p:sp>
        <p:nvSpPr>
          <p:cNvPr id="13" name="Rectángulo 12"/>
          <p:cNvSpPr/>
          <p:nvPr/>
        </p:nvSpPr>
        <p:spPr>
          <a:xfrm>
            <a:off x="152400" y="654635"/>
            <a:ext cx="8763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CO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Funciones para variables simbólicas</a:t>
            </a:r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:</a:t>
            </a:r>
            <a:endParaRPr lang="es-CO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67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226996" y="158503"/>
            <a:ext cx="8915400" cy="633489"/>
          </a:xfrm>
        </p:spPr>
        <p:txBody>
          <a:bodyPr>
            <a:normAutofit/>
          </a:bodyPr>
          <a:lstStyle/>
          <a:p>
            <a:pPr lvl="0"/>
            <a:r>
              <a:rPr lang="es-CO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Cálculo vectorial. </a:t>
            </a:r>
            <a:endParaRPr lang="es-CO" sz="3200" dirty="0">
              <a:solidFill>
                <a:srgbClr val="CC0000"/>
              </a:solidFill>
              <a:latin typeface="Candara" panose="020E0502030303020204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4CE4-94A3-4D8F-AE52-0A849C42568A}" type="slidenum">
              <a:rPr lang="es-CO" sz="1200" smtClean="0">
                <a:uFillTx/>
              </a:rPr>
              <a:pPr/>
              <a:t>37</a:t>
            </a:fld>
            <a:endParaRPr lang="es-CO" sz="1200" dirty="0">
              <a:uFillTx/>
            </a:endParaRPr>
          </a:p>
        </p:txBody>
      </p:sp>
      <p:cxnSp>
        <p:nvCxnSpPr>
          <p:cNvPr id="14" name="Conector recto 13"/>
          <p:cNvCxnSpPr/>
          <p:nvPr/>
        </p:nvCxnSpPr>
        <p:spPr>
          <a:xfrm flipH="1">
            <a:off x="8763000" y="1066799"/>
            <a:ext cx="45810" cy="5791201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H="1">
            <a:off x="0" y="6356351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 flipH="1">
            <a:off x="0" y="6705600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H="1">
            <a:off x="152400" y="685800"/>
            <a:ext cx="69342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0" y="1219200"/>
            <a:ext cx="8915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>
              <a:latin typeface="Candara" panose="020E0502030303020204" pitchFamily="34" charset="0"/>
            </a:endParaRPr>
          </a:p>
        </p:txBody>
      </p:sp>
      <p:pic>
        <p:nvPicPr>
          <p:cNvPr id="23" name="Picture 8" descr="Resultado de imagen para universidad autonoma de manizale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0"/>
            <a:ext cx="1722210" cy="172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ángulo 24"/>
          <p:cNvSpPr/>
          <p:nvPr/>
        </p:nvSpPr>
        <p:spPr>
          <a:xfrm>
            <a:off x="0" y="6356350"/>
            <a:ext cx="8686800" cy="309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400" dirty="0"/>
              <a:t>Métodos</a:t>
            </a:r>
            <a:r>
              <a:rPr lang="en-US" sz="1400" dirty="0"/>
              <a:t> </a:t>
            </a:r>
            <a:r>
              <a:rPr lang="en-US" sz="1400" dirty="0" err="1"/>
              <a:t>Numéricos</a:t>
            </a:r>
            <a:r>
              <a:rPr lang="en-US" sz="1400" dirty="0"/>
              <a:t>  - </a:t>
            </a:r>
            <a:r>
              <a:rPr lang="en-US" sz="1400" dirty="0" err="1"/>
              <a:t>Ingeniería</a:t>
            </a:r>
            <a:r>
              <a:rPr lang="en-US" sz="1400" dirty="0"/>
              <a:t> </a:t>
            </a:r>
            <a:r>
              <a:rPr lang="en-US" sz="1400" dirty="0" err="1"/>
              <a:t>Electrónica</a:t>
            </a:r>
            <a:endParaRPr lang="es-CO" sz="1400" dirty="0"/>
          </a:p>
        </p:txBody>
      </p:sp>
      <p:sp>
        <p:nvSpPr>
          <p:cNvPr id="8" name="Rectángulo 7"/>
          <p:cNvSpPr/>
          <p:nvPr/>
        </p:nvSpPr>
        <p:spPr>
          <a:xfrm>
            <a:off x="641350" y="1942534"/>
            <a:ext cx="790575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2200" dirty="0">
              <a:latin typeface="Candara" panose="020E0502030303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41300" y="1866313"/>
            <a:ext cx="870585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syms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y z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2400" dirty="0">
                <a:latin typeface="Candara" panose="020E0502030303020204" pitchFamily="34" charset="0"/>
              </a:rPr>
              <a:t>                </a:t>
            </a:r>
            <a:r>
              <a:rPr lang="es-ES" sz="2400" dirty="0">
                <a:solidFill>
                  <a:srgbClr val="00B050"/>
                </a:solidFill>
                <a:latin typeface="Candara" panose="020E0502030303020204" pitchFamily="34" charset="0"/>
              </a:rPr>
              <a:t>% Definición de variables simbólicas</a:t>
            </a:r>
          </a:p>
          <a:p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&gt;&gt;z=x^2+5*x*y^4+6*log(x*y^5)   </a:t>
            </a:r>
            <a:r>
              <a:rPr lang="es-ES" sz="2400" dirty="0">
                <a:solidFill>
                  <a:srgbClr val="00B050"/>
                </a:solidFill>
                <a:latin typeface="Candara" panose="020E0502030303020204" pitchFamily="34" charset="0"/>
              </a:rPr>
              <a:t>% Función escalar</a:t>
            </a:r>
          </a:p>
          <a:p>
            <a:r>
              <a:rPr lang="es-E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s-E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</a:t>
            </a:r>
            <a:r>
              <a:rPr lang="es-E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z,y</a:t>
            </a:r>
            <a:r>
              <a:rPr lang="es-E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          </a:t>
            </a:r>
            <a:r>
              <a:rPr lang="es-ES" sz="2200" dirty="0">
                <a:solidFill>
                  <a:srgbClr val="00B050"/>
                </a:solidFill>
                <a:latin typeface="Candara" panose="020E0502030303020204" pitchFamily="34" charset="0"/>
              </a:rPr>
              <a:t>%deriva z con respecto a y</a:t>
            </a:r>
          </a:p>
          <a:p>
            <a:r>
              <a:rPr lang="es-E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s-E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</a:t>
            </a:r>
            <a:r>
              <a:rPr lang="es-E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(z,x,2)</a:t>
            </a:r>
            <a:r>
              <a:rPr lang="es-ES" sz="2200" dirty="0">
                <a:latin typeface="Candara" panose="020E0502030303020204" pitchFamily="34" charset="0"/>
              </a:rPr>
              <a:t>                         </a:t>
            </a:r>
            <a:r>
              <a:rPr lang="es-ES" sz="2200" dirty="0">
                <a:solidFill>
                  <a:srgbClr val="00B050"/>
                </a:solidFill>
                <a:latin typeface="Candara" panose="020E0502030303020204" pitchFamily="34" charset="0"/>
              </a:rPr>
              <a:t>%segunda deriva z con respecto a x</a:t>
            </a:r>
          </a:p>
          <a:p>
            <a:r>
              <a:rPr lang="es-E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s-E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z,x</a:t>
            </a:r>
            <a:r>
              <a:rPr lang="es-E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           </a:t>
            </a:r>
            <a:r>
              <a:rPr lang="es-ES" sz="2200" dirty="0">
                <a:solidFill>
                  <a:srgbClr val="00B050"/>
                </a:solidFill>
                <a:latin typeface="Candara" panose="020E0502030303020204" pitchFamily="34" charset="0"/>
              </a:rPr>
              <a:t>%integra</a:t>
            </a:r>
          </a:p>
          <a:p>
            <a:r>
              <a:rPr lang="es-E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s-E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gradient</a:t>
            </a:r>
            <a:r>
              <a:rPr lang="es-E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(z)</a:t>
            </a:r>
            <a:r>
              <a:rPr lang="es-ES" sz="2200" dirty="0">
                <a:latin typeface="Candara" panose="020E0502030303020204" pitchFamily="34" charset="0"/>
              </a:rPr>
              <a:t>		</a:t>
            </a:r>
            <a:r>
              <a:rPr lang="es-ES" sz="2200" dirty="0">
                <a:solidFill>
                  <a:srgbClr val="00B050"/>
                </a:solidFill>
                <a:latin typeface="Candara" panose="020E0502030303020204" pitchFamily="34" charset="0"/>
              </a:rPr>
              <a:t>% vector gradiente</a:t>
            </a:r>
          </a:p>
          <a:p>
            <a:r>
              <a:rPr lang="es-E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s-E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hessian</a:t>
            </a:r>
            <a:r>
              <a:rPr lang="es-E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(z)	</a:t>
            </a:r>
            <a:r>
              <a:rPr lang="es-ES" sz="2200" dirty="0">
                <a:latin typeface="Candara" panose="020E0502030303020204" pitchFamily="34" charset="0"/>
              </a:rPr>
              <a:t>	</a:t>
            </a:r>
            <a:r>
              <a:rPr lang="es-ES" sz="2200" dirty="0">
                <a:solidFill>
                  <a:srgbClr val="00B050"/>
                </a:solidFill>
                <a:latin typeface="Candara" panose="020E0502030303020204" pitchFamily="34" charset="0"/>
              </a:rPr>
              <a:t>%matriz </a:t>
            </a:r>
            <a:r>
              <a:rPr lang="es-ES" sz="2200" dirty="0" err="1">
                <a:solidFill>
                  <a:srgbClr val="00B050"/>
                </a:solidFill>
                <a:latin typeface="Candara" panose="020E0502030303020204" pitchFamily="34" charset="0"/>
              </a:rPr>
              <a:t>hessiana</a:t>
            </a:r>
            <a:endParaRPr lang="es-ES" sz="2400" dirty="0">
              <a:solidFill>
                <a:srgbClr val="00B050"/>
              </a:solidFill>
            </a:endParaRPr>
          </a:p>
          <a:p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&gt;&gt;f=[x*y*z, y^2, </a:t>
            </a: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x+z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s-ES" sz="2400" dirty="0">
                <a:solidFill>
                  <a:srgbClr val="00B050"/>
                </a:solidFill>
                <a:latin typeface="Candara" panose="020E0502030303020204" pitchFamily="34" charset="0"/>
              </a:rPr>
              <a:t>%Función vectorial</a:t>
            </a:r>
          </a:p>
          <a:p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jacobian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(f)	</a:t>
            </a:r>
            <a:r>
              <a:rPr lang="es-ES" sz="2400" dirty="0">
                <a:latin typeface="Candara" panose="020E0502030303020204" pitchFamily="34" charset="0"/>
              </a:rPr>
              <a:t>	</a:t>
            </a:r>
            <a:r>
              <a:rPr lang="es-ES" sz="2400" dirty="0">
                <a:solidFill>
                  <a:srgbClr val="00B050"/>
                </a:solidFill>
                <a:latin typeface="Candara" panose="020E0502030303020204" pitchFamily="34" charset="0"/>
              </a:rPr>
              <a:t>%Matriz </a:t>
            </a:r>
            <a:r>
              <a:rPr lang="es-ES" sz="2400" dirty="0" err="1">
                <a:solidFill>
                  <a:srgbClr val="00B050"/>
                </a:solidFill>
                <a:latin typeface="Candara" panose="020E0502030303020204" pitchFamily="34" charset="0"/>
              </a:rPr>
              <a:t>Jacobian</a:t>
            </a:r>
            <a:endParaRPr lang="es-ES" sz="2400" dirty="0">
              <a:solidFill>
                <a:srgbClr val="00B050"/>
              </a:solidFill>
              <a:latin typeface="Candara" panose="020E0502030303020204" pitchFamily="34" charset="0"/>
            </a:endParaRPr>
          </a:p>
          <a:p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jacobian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gradient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(z))</a:t>
            </a:r>
            <a:r>
              <a:rPr lang="es-ES" sz="2400" dirty="0">
                <a:solidFill>
                  <a:srgbClr val="00B050"/>
                </a:solidFill>
                <a:latin typeface="Candara" panose="020E0502030303020204" pitchFamily="34" charset="0"/>
              </a:rPr>
              <a:t>%Otra forma de calcular </a:t>
            </a:r>
            <a:r>
              <a:rPr lang="es-ES" sz="2400" dirty="0" err="1">
                <a:solidFill>
                  <a:srgbClr val="00B050"/>
                </a:solidFill>
                <a:latin typeface="Candara" panose="020E0502030303020204" pitchFamily="34" charset="0"/>
              </a:rPr>
              <a:t>Hessiana</a:t>
            </a:r>
            <a:endParaRPr lang="es-ES" sz="2400" dirty="0">
              <a:solidFill>
                <a:srgbClr val="00B050"/>
              </a:solidFill>
              <a:latin typeface="Candara" panose="020E0502030303020204" pitchFamily="34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303196" y="897296"/>
            <a:ext cx="8763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CO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Funciones</a:t>
            </a:r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:</a:t>
            </a:r>
            <a:endParaRPr lang="es-CO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6459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4CE4-94A3-4D8F-AE52-0A849C42568A}" type="slidenum">
              <a:rPr lang="es-CO" sz="1200" smtClean="0">
                <a:uFillTx/>
              </a:rPr>
              <a:pPr/>
              <a:t>38</a:t>
            </a:fld>
            <a:endParaRPr lang="es-CO" sz="1200" dirty="0">
              <a:uFillTx/>
            </a:endParaRPr>
          </a:p>
        </p:txBody>
      </p:sp>
      <p:cxnSp>
        <p:nvCxnSpPr>
          <p:cNvPr id="14" name="Conector recto 13"/>
          <p:cNvCxnSpPr/>
          <p:nvPr/>
        </p:nvCxnSpPr>
        <p:spPr>
          <a:xfrm flipH="1">
            <a:off x="8763000" y="1066799"/>
            <a:ext cx="45810" cy="5791201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H="1">
            <a:off x="0" y="6356351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 flipH="1">
            <a:off x="0" y="6705600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H="1">
            <a:off x="241300" y="1066799"/>
            <a:ext cx="69342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266700" y="222462"/>
            <a:ext cx="8915400" cy="633489"/>
          </a:xfrm>
        </p:spPr>
        <p:txBody>
          <a:bodyPr>
            <a:normAutofit fontScale="90000"/>
          </a:bodyPr>
          <a:lstStyle/>
          <a:p>
            <a:pPr lvl="0"/>
            <a:r>
              <a:rPr lang="es-CO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Solución de sistemas de ecuaciones</a:t>
            </a:r>
            <a:br>
              <a:rPr lang="es-CO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</a:br>
            <a:r>
              <a:rPr lang="es-CO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No lineales. </a:t>
            </a:r>
            <a:endParaRPr lang="es-CO" sz="3200" dirty="0">
              <a:solidFill>
                <a:srgbClr val="CC0000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-114300" y="576641"/>
            <a:ext cx="8915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>
              <a:latin typeface="Candara" panose="020E0502030303020204" pitchFamily="34" charset="0"/>
            </a:endParaRPr>
          </a:p>
        </p:txBody>
      </p:sp>
      <p:pic>
        <p:nvPicPr>
          <p:cNvPr id="23" name="Picture 8" descr="Resultado de imagen para universidad autonoma de manizal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0"/>
            <a:ext cx="1722210" cy="172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ángulo 24"/>
          <p:cNvSpPr/>
          <p:nvPr/>
        </p:nvSpPr>
        <p:spPr>
          <a:xfrm>
            <a:off x="0" y="6356350"/>
            <a:ext cx="8686800" cy="309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400" dirty="0"/>
              <a:t>Métodos</a:t>
            </a:r>
            <a:r>
              <a:rPr lang="en-US" sz="1400" dirty="0"/>
              <a:t> </a:t>
            </a:r>
            <a:r>
              <a:rPr lang="en-US" sz="1400" dirty="0" err="1"/>
              <a:t>Numéricos</a:t>
            </a:r>
            <a:r>
              <a:rPr lang="en-US" sz="1400" dirty="0"/>
              <a:t>  - </a:t>
            </a:r>
            <a:r>
              <a:rPr lang="en-US" sz="1400" dirty="0" err="1"/>
              <a:t>Ingeniería</a:t>
            </a:r>
            <a:r>
              <a:rPr lang="en-US" sz="1400" dirty="0"/>
              <a:t> </a:t>
            </a:r>
            <a:r>
              <a:rPr lang="en-US" sz="1400" dirty="0" err="1"/>
              <a:t>Electrónica</a:t>
            </a:r>
            <a:endParaRPr lang="es-CO" sz="1400" dirty="0"/>
          </a:p>
        </p:txBody>
      </p:sp>
      <p:sp>
        <p:nvSpPr>
          <p:cNvPr id="8" name="Rectángulo 7"/>
          <p:cNvSpPr/>
          <p:nvPr/>
        </p:nvSpPr>
        <p:spPr>
          <a:xfrm>
            <a:off x="641350" y="1942534"/>
            <a:ext cx="790575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2200" dirty="0">
              <a:latin typeface="Candara" panose="020E0502030303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41300" y="1866313"/>
            <a:ext cx="87058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2400" dirty="0">
              <a:solidFill>
                <a:srgbClr val="00B050"/>
              </a:solidFill>
              <a:latin typeface="Candara" panose="020E050203030302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47890" y="1883757"/>
            <a:ext cx="837701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rgbClr val="00B050"/>
                </a:solidFill>
                <a:latin typeface="Courier New" panose="02070309020205020404" pitchFamily="49" charset="0"/>
              </a:rPr>
              <a:t>%Sistema de ecuaciones no lineales</a:t>
            </a:r>
            <a:endParaRPr lang="es-ES" sz="20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s-ES" sz="2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s-E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[f]=</a:t>
            </a:r>
            <a:r>
              <a:rPr lang="es-E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noLineal</a:t>
            </a:r>
            <a:r>
              <a:rPr lang="es-E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(x)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f(1) =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(-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(-(x(1)+x(2)))) - x(2)*(1+x(1)^2);</a:t>
            </a:r>
          </a:p>
          <a:p>
            <a:r>
              <a:rPr lang="es-E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f(2) = x(1)*</a:t>
            </a:r>
            <a:r>
              <a:rPr lang="es-E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cos</a:t>
            </a:r>
            <a:r>
              <a:rPr lang="es-E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(x(2)) + x(2)*sin(x(1)) - 0.5;</a:t>
            </a:r>
          </a:p>
          <a:p>
            <a:r>
              <a:rPr lang="es-ES" sz="2000" dirty="0" err="1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es-ES" sz="2000" dirty="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385990" y="3808350"/>
            <a:ext cx="861831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rgbClr val="00B050"/>
                </a:solidFill>
                <a:latin typeface="Courier New" panose="02070309020205020404" pitchFamily="49" charset="0"/>
              </a:rPr>
              <a:t>%Principal</a:t>
            </a:r>
          </a:p>
          <a:p>
            <a:r>
              <a:rPr lang="es-E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clc</a:t>
            </a:r>
            <a:endParaRPr lang="es-E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E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clear</a:t>
            </a:r>
            <a:r>
              <a:rPr lang="es-E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sz="2000" dirty="0" err="1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endParaRPr lang="es-ES" sz="2000" dirty="0">
              <a:solidFill>
                <a:srgbClr val="A020F0"/>
              </a:solidFill>
              <a:latin typeface="Courier New" panose="02070309020205020404" pitchFamily="49" charset="0"/>
            </a:endParaRPr>
          </a:p>
          <a:p>
            <a:r>
              <a:rPr lang="es-E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close</a:t>
            </a:r>
            <a:r>
              <a:rPr lang="es-E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sz="2000" dirty="0" err="1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endParaRPr lang="es-ES" sz="2000" dirty="0">
              <a:solidFill>
                <a:srgbClr val="A020F0"/>
              </a:solidFill>
              <a:latin typeface="Courier New" panose="02070309020205020404" pitchFamily="49" charset="0"/>
            </a:endParaRPr>
          </a:p>
          <a:p>
            <a:r>
              <a:rPr lang="es-E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x0=[1000 1000];</a:t>
            </a:r>
          </a:p>
          <a:p>
            <a:r>
              <a:rPr lang="es-E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s-E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x,fval,exitflag,output,jacobian</a:t>
            </a:r>
            <a:r>
              <a:rPr lang="es-E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] = </a:t>
            </a:r>
            <a:r>
              <a:rPr lang="es-E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fsolve</a:t>
            </a:r>
            <a:r>
              <a:rPr lang="es-E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sz="2000" dirty="0">
                <a:solidFill>
                  <a:srgbClr val="A020F0"/>
                </a:solidFill>
                <a:latin typeface="Courier New" panose="02070309020205020404" pitchFamily="49" charset="0"/>
              </a:rPr>
              <a:t>'noLineal'</a:t>
            </a:r>
            <a:r>
              <a:rPr lang="es-E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,x0);</a:t>
            </a:r>
            <a:endParaRPr lang="es-ES" sz="2000" dirty="0">
              <a:solidFill>
                <a:srgbClr val="228B22"/>
              </a:solidFill>
              <a:latin typeface="Courier New" panose="02070309020205020404" pitchFamily="49" charset="0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279400" y="1202083"/>
            <a:ext cx="8763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CO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Utilizando la función “</a:t>
            </a:r>
            <a:r>
              <a:rPr lang="es-CO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fsolve</a:t>
            </a:r>
            <a:r>
              <a:rPr lang="es-CO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”</a:t>
            </a:r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:</a:t>
            </a:r>
            <a:endParaRPr lang="es-CO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89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4CE4-94A3-4D8F-AE52-0A849C42568A}" type="slidenum">
              <a:rPr lang="es-CO" sz="1200" smtClean="0">
                <a:uFillTx/>
              </a:rPr>
              <a:pPr/>
              <a:t>39</a:t>
            </a:fld>
            <a:endParaRPr lang="es-CO" sz="1200" dirty="0">
              <a:uFillTx/>
            </a:endParaRPr>
          </a:p>
        </p:txBody>
      </p:sp>
      <p:cxnSp>
        <p:nvCxnSpPr>
          <p:cNvPr id="14" name="Conector recto 13"/>
          <p:cNvCxnSpPr/>
          <p:nvPr/>
        </p:nvCxnSpPr>
        <p:spPr>
          <a:xfrm flipH="1">
            <a:off x="8763000" y="1066799"/>
            <a:ext cx="45810" cy="5791201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H="1">
            <a:off x="0" y="6356351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 flipH="1">
            <a:off x="0" y="6705600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H="1">
            <a:off x="241300" y="1066799"/>
            <a:ext cx="69342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266700" y="222462"/>
            <a:ext cx="8915400" cy="633489"/>
          </a:xfrm>
        </p:spPr>
        <p:txBody>
          <a:bodyPr>
            <a:normAutofit fontScale="90000"/>
          </a:bodyPr>
          <a:lstStyle/>
          <a:p>
            <a:pPr lvl="0"/>
            <a:r>
              <a:rPr lang="es-CO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Solución de sistemas de ecuaciones</a:t>
            </a:r>
            <a:br>
              <a:rPr lang="es-CO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</a:br>
            <a:r>
              <a:rPr lang="es-CO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No lineales. </a:t>
            </a:r>
            <a:endParaRPr lang="es-CO" sz="3200" dirty="0">
              <a:solidFill>
                <a:srgbClr val="CC0000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-114300" y="576641"/>
            <a:ext cx="8915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>
              <a:latin typeface="Candara" panose="020E0502030303020204" pitchFamily="34" charset="0"/>
            </a:endParaRPr>
          </a:p>
        </p:txBody>
      </p:sp>
      <p:pic>
        <p:nvPicPr>
          <p:cNvPr id="23" name="Picture 8" descr="Resultado de imagen para universidad autonoma de manizal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0"/>
            <a:ext cx="1722210" cy="172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ángulo 24"/>
          <p:cNvSpPr/>
          <p:nvPr/>
        </p:nvSpPr>
        <p:spPr>
          <a:xfrm>
            <a:off x="0" y="6356350"/>
            <a:ext cx="8686800" cy="309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400" dirty="0"/>
              <a:t>Métodos</a:t>
            </a:r>
            <a:r>
              <a:rPr lang="en-US" sz="1400" dirty="0"/>
              <a:t> </a:t>
            </a:r>
            <a:r>
              <a:rPr lang="en-US" sz="1400" dirty="0" err="1"/>
              <a:t>Numéricos</a:t>
            </a:r>
            <a:r>
              <a:rPr lang="en-US" sz="1400" dirty="0"/>
              <a:t>  - </a:t>
            </a:r>
            <a:r>
              <a:rPr lang="en-US" sz="1400" dirty="0" err="1"/>
              <a:t>Ingeniería</a:t>
            </a:r>
            <a:r>
              <a:rPr lang="en-US" sz="1400" dirty="0"/>
              <a:t> </a:t>
            </a:r>
            <a:r>
              <a:rPr lang="en-US" sz="1400" dirty="0" err="1"/>
              <a:t>Electrónica</a:t>
            </a:r>
            <a:endParaRPr lang="es-CO" sz="1400" dirty="0"/>
          </a:p>
        </p:txBody>
      </p:sp>
      <p:sp>
        <p:nvSpPr>
          <p:cNvPr id="8" name="Rectángulo 7"/>
          <p:cNvSpPr/>
          <p:nvPr/>
        </p:nvSpPr>
        <p:spPr>
          <a:xfrm>
            <a:off x="641350" y="1942534"/>
            <a:ext cx="790575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2200" dirty="0">
              <a:latin typeface="Candara" panose="020E0502030303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41300" y="1866313"/>
            <a:ext cx="87058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2400" dirty="0">
              <a:solidFill>
                <a:srgbClr val="00B050"/>
              </a:solidFill>
              <a:latin typeface="Candara" panose="020E0502030303020204" pitchFamily="34" charset="0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279400" y="1202083"/>
            <a:ext cx="8763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CO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Utilizando la función “</a:t>
            </a:r>
            <a:r>
              <a:rPr lang="es-CO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solve</a:t>
            </a:r>
            <a:r>
              <a:rPr lang="es-CO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”</a:t>
            </a:r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:</a:t>
            </a:r>
            <a:endParaRPr lang="es-CO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380320" y="1941947"/>
            <a:ext cx="82436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clc</a:t>
            </a:r>
            <a:endParaRPr lang="es-ES" sz="2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ES" sz="2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clear</a:t>
            </a:r>
            <a:r>
              <a:rPr lang="es-E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sz="2200" dirty="0" err="1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endParaRPr lang="es-ES" sz="2200" dirty="0">
              <a:solidFill>
                <a:srgbClr val="A020F0"/>
              </a:solidFill>
              <a:latin typeface="Courier New" panose="02070309020205020404" pitchFamily="49" charset="0"/>
            </a:endParaRPr>
          </a:p>
          <a:p>
            <a:r>
              <a:rPr lang="es-ES" sz="2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close</a:t>
            </a:r>
            <a:r>
              <a:rPr lang="es-E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sz="2200" dirty="0" err="1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endParaRPr lang="es-ES" sz="2200" dirty="0">
              <a:solidFill>
                <a:srgbClr val="A020F0"/>
              </a:solidFill>
              <a:latin typeface="Courier New" panose="02070309020205020404" pitchFamily="49" charset="0"/>
            </a:endParaRPr>
          </a:p>
          <a:p>
            <a:r>
              <a:rPr lang="es-ES" sz="2200" dirty="0">
                <a:solidFill>
                  <a:srgbClr val="A020F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ES" sz="2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syms</a:t>
            </a:r>
            <a:r>
              <a:rPr lang="es-E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sz="2200" dirty="0">
                <a:solidFill>
                  <a:srgbClr val="A020F0"/>
                </a:solidFill>
                <a:latin typeface="Courier New" panose="02070309020205020404" pitchFamily="49" charset="0"/>
              </a:rPr>
              <a:t>x1</a:t>
            </a:r>
            <a:r>
              <a:rPr lang="es-E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sz="2200" dirty="0">
                <a:solidFill>
                  <a:srgbClr val="A020F0"/>
                </a:solidFill>
                <a:latin typeface="Courier New" panose="02070309020205020404" pitchFamily="49" charset="0"/>
              </a:rPr>
              <a:t>x2</a:t>
            </a:r>
          </a:p>
          <a:p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f(1) = 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(-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(-(x1+x2))) - x2*(1+x1^2);</a:t>
            </a:r>
          </a:p>
          <a:p>
            <a:r>
              <a:rPr lang="es-E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f(2) = x1*</a:t>
            </a:r>
            <a:r>
              <a:rPr lang="es-ES" sz="2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cos</a:t>
            </a:r>
            <a:r>
              <a:rPr lang="es-E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(x2) + x2*sin(x1) - 0.5;</a:t>
            </a:r>
          </a:p>
          <a:p>
            <a:r>
              <a:rPr lang="es-ES" sz="2200" dirty="0">
                <a:solidFill>
                  <a:srgbClr val="000000"/>
                </a:solidFill>
                <a:latin typeface="Courier New" panose="02070309020205020404" pitchFamily="49" charset="0"/>
              </a:rPr>
              <a:t>z=solve(f(1),f(2))</a:t>
            </a:r>
          </a:p>
          <a:p>
            <a:endParaRPr lang="es-ES" sz="2200" dirty="0"/>
          </a:p>
        </p:txBody>
      </p:sp>
      <p:sp>
        <p:nvSpPr>
          <p:cNvPr id="12" name="Rectángulo 11"/>
          <p:cNvSpPr/>
          <p:nvPr/>
        </p:nvSpPr>
        <p:spPr>
          <a:xfrm>
            <a:off x="386670" y="4916074"/>
            <a:ext cx="79191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  <a:latin typeface="Candara" panose="020E0502030303020204" pitchFamily="34" charset="0"/>
              </a:rPr>
              <a:t>Nota: </a:t>
            </a:r>
            <a:r>
              <a:rPr lang="es-ES" dirty="0">
                <a:solidFill>
                  <a:srgbClr val="FF0000"/>
                </a:solidFill>
                <a:latin typeface="Candara" panose="020E0502030303020204" pitchFamily="34" charset="0"/>
              </a:rPr>
              <a:t>La función </a:t>
            </a:r>
            <a:r>
              <a:rPr lang="es-ES" dirty="0" err="1">
                <a:solidFill>
                  <a:srgbClr val="FF0000"/>
                </a:solidFill>
                <a:latin typeface="Candara" panose="020E0502030303020204" pitchFamily="34" charset="0"/>
              </a:rPr>
              <a:t>fsolve</a:t>
            </a:r>
            <a:r>
              <a:rPr lang="es-ES" dirty="0">
                <a:solidFill>
                  <a:srgbClr val="FF0000"/>
                </a:solidFill>
                <a:latin typeface="Candara" panose="020E0502030303020204" pitchFamily="34" charset="0"/>
              </a:rPr>
              <a:t> genera mejores criterios de convergencia que el solve .</a:t>
            </a:r>
            <a:r>
              <a:rPr lang="es-ES" dirty="0">
                <a:latin typeface="Candara" panose="020E0502030303020204" pitchFamily="34" charset="0"/>
              </a:rPr>
              <a:t> </a:t>
            </a:r>
            <a:endParaRPr lang="es-ES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238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4CE4-94A3-4D8F-AE52-0A849C42568A}" type="slidenum">
              <a:rPr lang="es-CO" sz="1200" smtClean="0">
                <a:uFillTx/>
              </a:rPr>
              <a:pPr/>
              <a:t>4</a:t>
            </a:fld>
            <a:endParaRPr lang="es-CO" sz="1200" dirty="0">
              <a:uFillTx/>
            </a:endParaRPr>
          </a:p>
        </p:txBody>
      </p:sp>
      <p:cxnSp>
        <p:nvCxnSpPr>
          <p:cNvPr id="14" name="Conector recto 13"/>
          <p:cNvCxnSpPr/>
          <p:nvPr/>
        </p:nvCxnSpPr>
        <p:spPr>
          <a:xfrm flipH="1">
            <a:off x="8763000" y="1066799"/>
            <a:ext cx="45810" cy="5791201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H="1">
            <a:off x="0" y="6356351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 flipH="1">
            <a:off x="0" y="6705600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H="1">
            <a:off x="152400" y="685800"/>
            <a:ext cx="69342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226996" y="158503"/>
            <a:ext cx="8915400" cy="633489"/>
          </a:xfrm>
        </p:spPr>
        <p:txBody>
          <a:bodyPr>
            <a:normAutofit/>
          </a:bodyPr>
          <a:lstStyle/>
          <a:p>
            <a:pPr lvl="0"/>
            <a:r>
              <a:rPr lang="es-CO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Introducción. </a:t>
            </a:r>
            <a:endParaRPr lang="es-CO" sz="3200" dirty="0">
              <a:solidFill>
                <a:srgbClr val="CC0000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609600" y="1534290"/>
            <a:ext cx="7086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ES" sz="2400" dirty="0">
                <a:latin typeface="Candara" panose="020E0502030303020204" pitchFamily="34" charset="0"/>
              </a:rPr>
              <a:t>¿Qué es Matlab?, </a:t>
            </a:r>
            <a:r>
              <a:rPr lang="es-ES" sz="2400" dirty="0" err="1">
                <a:latin typeface="Candara" panose="020E0502030303020204" pitchFamily="34" charset="0"/>
              </a:rPr>
              <a:t>MATrix</a:t>
            </a:r>
            <a:r>
              <a:rPr lang="es-ES" sz="2400" dirty="0">
                <a:latin typeface="Candara" panose="020E0502030303020204" pitchFamily="34" charset="0"/>
              </a:rPr>
              <a:t> </a:t>
            </a:r>
            <a:r>
              <a:rPr lang="es-ES" sz="2400" dirty="0" err="1">
                <a:latin typeface="Candara" panose="020E0502030303020204" pitchFamily="34" charset="0"/>
              </a:rPr>
              <a:t>LABoratory</a:t>
            </a:r>
            <a:endParaRPr lang="es-ES" sz="2400" dirty="0">
              <a:latin typeface="Candara" panose="020E0502030303020204" pitchFamily="34" charset="0"/>
            </a:endParaRPr>
          </a:p>
          <a:p>
            <a:pPr algn="just"/>
            <a:endParaRPr lang="es-ES" sz="2400" dirty="0">
              <a:latin typeface="Candara" panose="020E0502030303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ES" sz="2400" dirty="0">
                <a:latin typeface="Candara" panose="020E0502030303020204" pitchFamily="34" charset="0"/>
              </a:rPr>
              <a:t>Es una plataforma que utiliza una adaptación del lenguaje C para realizar cálculos numéricos con </a:t>
            </a:r>
            <a:r>
              <a:rPr lang="es-ES" sz="2400" b="1" dirty="0">
                <a:latin typeface="Candara" panose="020E0502030303020204" pitchFamily="34" charset="0"/>
              </a:rPr>
              <a:t>vectores y matrices</a:t>
            </a:r>
            <a:r>
              <a:rPr lang="es-ES" sz="2400" dirty="0">
                <a:latin typeface="Candara" panose="020E0502030303020204" pitchFamily="34" charset="0"/>
              </a:rPr>
              <a:t>. Como caso particular puede también trabajar con números escalares, tanto reales como complejos. </a:t>
            </a:r>
          </a:p>
          <a:p>
            <a:pPr algn="just"/>
            <a:endParaRPr lang="es-ES" sz="2400" dirty="0">
              <a:latin typeface="Candara" panose="020E0502030303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ES" sz="2400" dirty="0">
                <a:latin typeface="Candara" panose="020E0502030303020204" pitchFamily="34" charset="0"/>
              </a:rPr>
              <a:t>Cuenta con paquetes de funciones especializadas.</a:t>
            </a:r>
          </a:p>
        </p:txBody>
      </p:sp>
      <p:pic>
        <p:nvPicPr>
          <p:cNvPr id="23" name="Picture 8" descr="Resultado de imagen para universidad autonoma de manizal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0"/>
            <a:ext cx="1722210" cy="172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ángulo 24"/>
          <p:cNvSpPr/>
          <p:nvPr/>
        </p:nvSpPr>
        <p:spPr>
          <a:xfrm>
            <a:off x="0" y="6356350"/>
            <a:ext cx="8686800" cy="309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400" dirty="0"/>
              <a:t>Métodos</a:t>
            </a:r>
            <a:r>
              <a:rPr lang="en-US" sz="1400" dirty="0"/>
              <a:t> </a:t>
            </a:r>
            <a:r>
              <a:rPr lang="en-US" sz="1400" dirty="0" err="1"/>
              <a:t>Numéricos</a:t>
            </a:r>
            <a:r>
              <a:rPr lang="en-US" sz="1400" dirty="0"/>
              <a:t>  - </a:t>
            </a:r>
            <a:r>
              <a:rPr lang="en-US" sz="1400" dirty="0" err="1"/>
              <a:t>Ingeniería</a:t>
            </a:r>
            <a:r>
              <a:rPr lang="en-US" sz="1400" dirty="0"/>
              <a:t> </a:t>
            </a:r>
            <a:r>
              <a:rPr lang="en-US" sz="1400" dirty="0" err="1"/>
              <a:t>Electrónica</a:t>
            </a: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171188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4CE4-94A3-4D8F-AE52-0A849C42568A}" type="slidenum">
              <a:rPr lang="es-CO" sz="1200" smtClean="0">
                <a:uFillTx/>
              </a:rPr>
              <a:pPr/>
              <a:t>40</a:t>
            </a:fld>
            <a:endParaRPr lang="es-CO" sz="1200" dirty="0">
              <a:uFillTx/>
            </a:endParaRPr>
          </a:p>
        </p:txBody>
      </p:sp>
      <p:cxnSp>
        <p:nvCxnSpPr>
          <p:cNvPr id="14" name="Conector recto 13"/>
          <p:cNvCxnSpPr/>
          <p:nvPr/>
        </p:nvCxnSpPr>
        <p:spPr>
          <a:xfrm flipH="1">
            <a:off x="8763000" y="1066799"/>
            <a:ext cx="45810" cy="5791201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H="1">
            <a:off x="0" y="6356351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 flipH="1">
            <a:off x="0" y="6705600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H="1">
            <a:off x="241300" y="1066799"/>
            <a:ext cx="69342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266700" y="131140"/>
            <a:ext cx="8915400" cy="866806"/>
          </a:xfrm>
        </p:spPr>
        <p:txBody>
          <a:bodyPr>
            <a:normAutofit fontScale="90000"/>
          </a:bodyPr>
          <a:lstStyle/>
          <a:p>
            <a:pPr lvl="0"/>
            <a:r>
              <a:rPr lang="es-CO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Algunas funciones para </a:t>
            </a:r>
            <a:br>
              <a:rPr lang="es-CO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</a:br>
            <a:r>
              <a:rPr lang="es-CO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optimización. </a:t>
            </a:r>
            <a:endParaRPr lang="es-CO" sz="3200" dirty="0">
              <a:solidFill>
                <a:srgbClr val="CC0000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-114300" y="576641"/>
            <a:ext cx="8915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>
              <a:latin typeface="Candara" panose="020E0502030303020204" pitchFamily="34" charset="0"/>
            </a:endParaRPr>
          </a:p>
        </p:txBody>
      </p:sp>
      <p:pic>
        <p:nvPicPr>
          <p:cNvPr id="23" name="Picture 8" descr="Resultado de imagen para universidad autonoma de manizal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0"/>
            <a:ext cx="1722210" cy="172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ángulo 24"/>
          <p:cNvSpPr/>
          <p:nvPr/>
        </p:nvSpPr>
        <p:spPr>
          <a:xfrm>
            <a:off x="0" y="6356350"/>
            <a:ext cx="8686800" cy="309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400" dirty="0"/>
              <a:t>Métodos</a:t>
            </a:r>
            <a:r>
              <a:rPr lang="en-US" sz="1400" dirty="0"/>
              <a:t> </a:t>
            </a:r>
            <a:r>
              <a:rPr lang="en-US" sz="1400" dirty="0" err="1"/>
              <a:t>Numéricos</a:t>
            </a:r>
            <a:r>
              <a:rPr lang="en-US" sz="1400" dirty="0"/>
              <a:t>  - </a:t>
            </a:r>
            <a:r>
              <a:rPr lang="en-US" sz="1400" dirty="0" err="1"/>
              <a:t>Ingeniería</a:t>
            </a:r>
            <a:r>
              <a:rPr lang="en-US" sz="1400" dirty="0"/>
              <a:t> </a:t>
            </a:r>
            <a:r>
              <a:rPr lang="en-US" sz="1400" dirty="0" err="1"/>
              <a:t>Electrónica</a:t>
            </a:r>
            <a:endParaRPr lang="es-CO" sz="1400" dirty="0"/>
          </a:p>
        </p:txBody>
      </p:sp>
      <p:sp>
        <p:nvSpPr>
          <p:cNvPr id="8" name="Rectángulo 7"/>
          <p:cNvSpPr/>
          <p:nvPr/>
        </p:nvSpPr>
        <p:spPr>
          <a:xfrm>
            <a:off x="641350" y="1942534"/>
            <a:ext cx="790575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2200" dirty="0">
              <a:latin typeface="Candara" panose="020E0502030303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41300" y="1866313"/>
            <a:ext cx="87058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2400" dirty="0">
              <a:solidFill>
                <a:srgbClr val="00B050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303440" y="1722210"/>
            <a:ext cx="8243660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b="1" dirty="0" err="1">
                <a:latin typeface="Candara" panose="020E0502030303020204" pitchFamily="34" charset="0"/>
              </a:rPr>
              <a:t>fzero</a:t>
            </a:r>
            <a:r>
              <a:rPr lang="es-ES" sz="2400" b="1" dirty="0">
                <a:latin typeface="Candara" panose="020E0502030303020204" pitchFamily="34" charset="0"/>
              </a:rPr>
              <a:t>(‘nombre_funcion’,x0): </a:t>
            </a:r>
            <a:r>
              <a:rPr lang="es-ES" sz="2400" dirty="0">
                <a:latin typeface="Candara" panose="020E0502030303020204" pitchFamily="34" charset="0"/>
              </a:rPr>
              <a:t>Calcula el cero de una función más próximo al valor de la variable x0.</a:t>
            </a:r>
          </a:p>
          <a:p>
            <a:r>
              <a:rPr lang="es-ES" sz="2400" dirty="0">
                <a:latin typeface="Candara" panose="020E0502030303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b="1" dirty="0" err="1">
                <a:latin typeface="Candara" panose="020E0502030303020204" pitchFamily="34" charset="0"/>
              </a:rPr>
              <a:t>fminsearch</a:t>
            </a:r>
            <a:r>
              <a:rPr lang="es-ES" sz="2400" b="1" dirty="0">
                <a:latin typeface="Candara" panose="020E0502030303020204" pitchFamily="34" charset="0"/>
              </a:rPr>
              <a:t>(‘funcion’,x0): </a:t>
            </a:r>
            <a:r>
              <a:rPr lang="es-ES" sz="2400" dirty="0">
                <a:latin typeface="Candara" panose="020E0502030303020204" pitchFamily="34" charset="0"/>
              </a:rPr>
              <a:t>calcula el mínimo relativo de una función más próximo a x0.</a:t>
            </a:r>
          </a:p>
          <a:p>
            <a:r>
              <a:rPr lang="es-ES" sz="2400" dirty="0">
                <a:latin typeface="Candara" panose="020E0502030303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b="1" dirty="0" err="1">
                <a:latin typeface="Candara" panose="020E0502030303020204" pitchFamily="34" charset="0"/>
              </a:rPr>
              <a:t>fminbnd</a:t>
            </a:r>
            <a:r>
              <a:rPr lang="es-ES" sz="2400" b="1" dirty="0">
                <a:latin typeface="Candara" panose="020E0502030303020204" pitchFamily="34" charset="0"/>
              </a:rPr>
              <a:t>(‘</a:t>
            </a:r>
            <a:r>
              <a:rPr lang="es-ES" sz="2400" b="1" dirty="0" err="1">
                <a:latin typeface="Candara" panose="020E0502030303020204" pitchFamily="34" charset="0"/>
              </a:rPr>
              <a:t>funcion</a:t>
            </a:r>
            <a:r>
              <a:rPr lang="es-ES" sz="2400" b="1" dirty="0">
                <a:latin typeface="Candara" panose="020E0502030303020204" pitchFamily="34" charset="0"/>
              </a:rPr>
              <a:t>‘,</a:t>
            </a:r>
            <a:r>
              <a:rPr lang="es-ES" sz="2400" b="1" dirty="0" err="1">
                <a:latin typeface="Candara" panose="020E0502030303020204" pitchFamily="34" charset="0"/>
              </a:rPr>
              <a:t>a,b</a:t>
            </a:r>
            <a:r>
              <a:rPr lang="es-ES" sz="2400" b="1" dirty="0">
                <a:latin typeface="Candara" panose="020E0502030303020204" pitchFamily="34" charset="0"/>
              </a:rPr>
              <a:t>): </a:t>
            </a:r>
            <a:r>
              <a:rPr lang="es-ES" sz="2400" dirty="0">
                <a:latin typeface="Candara" panose="020E0502030303020204" pitchFamily="34" charset="0"/>
              </a:rPr>
              <a:t>calcula un mínimo de la función en el intervalo [</a:t>
            </a:r>
            <a:r>
              <a:rPr lang="es-ES" sz="2400" dirty="0" err="1">
                <a:latin typeface="Candara" panose="020E0502030303020204" pitchFamily="34" charset="0"/>
              </a:rPr>
              <a:t>a,b</a:t>
            </a:r>
            <a:r>
              <a:rPr lang="es-ES" sz="2400" dirty="0">
                <a:latin typeface="Candara" panose="020E0502030303020204" pitchFamily="34" charset="0"/>
              </a:rPr>
              <a:t>].</a:t>
            </a:r>
          </a:p>
          <a:p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374224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226996" y="158503"/>
            <a:ext cx="8915400" cy="633489"/>
          </a:xfrm>
        </p:spPr>
        <p:txBody>
          <a:bodyPr>
            <a:normAutofit/>
          </a:bodyPr>
          <a:lstStyle/>
          <a:p>
            <a:pPr lvl="0"/>
            <a:r>
              <a:rPr lang="es-CO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Gráficos en 2D y 3D. </a:t>
            </a:r>
            <a:endParaRPr lang="es-CO" sz="3200" dirty="0">
              <a:solidFill>
                <a:srgbClr val="CC0000"/>
              </a:solidFill>
              <a:latin typeface="Candara" panose="020E0502030303020204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4CE4-94A3-4D8F-AE52-0A849C42568A}" type="slidenum">
              <a:rPr lang="es-CO" sz="1200" smtClean="0">
                <a:uFillTx/>
              </a:rPr>
              <a:pPr/>
              <a:t>41</a:t>
            </a:fld>
            <a:endParaRPr lang="es-CO" sz="1200" dirty="0">
              <a:uFillTx/>
            </a:endParaRPr>
          </a:p>
        </p:txBody>
      </p:sp>
      <p:cxnSp>
        <p:nvCxnSpPr>
          <p:cNvPr id="14" name="Conector recto 13"/>
          <p:cNvCxnSpPr/>
          <p:nvPr/>
        </p:nvCxnSpPr>
        <p:spPr>
          <a:xfrm flipH="1">
            <a:off x="8763000" y="1066799"/>
            <a:ext cx="45810" cy="5791201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H="1">
            <a:off x="0" y="6356351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 flipH="1">
            <a:off x="0" y="6705600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H="1">
            <a:off x="152400" y="685800"/>
            <a:ext cx="69342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-5868" y="1189683"/>
            <a:ext cx="8915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>
              <a:latin typeface="Candara" panose="020E0502030303020204" pitchFamily="34" charset="0"/>
            </a:endParaRPr>
          </a:p>
        </p:txBody>
      </p:sp>
      <p:pic>
        <p:nvPicPr>
          <p:cNvPr id="23" name="Picture 8" descr="Resultado de imagen para universidad autonoma de manizal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0"/>
            <a:ext cx="1722210" cy="172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ángulo 24"/>
          <p:cNvSpPr/>
          <p:nvPr/>
        </p:nvSpPr>
        <p:spPr>
          <a:xfrm>
            <a:off x="0" y="6356350"/>
            <a:ext cx="8686800" cy="309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400" dirty="0"/>
              <a:t>Métodos</a:t>
            </a:r>
            <a:r>
              <a:rPr lang="en-US" sz="1400" dirty="0"/>
              <a:t> </a:t>
            </a:r>
            <a:r>
              <a:rPr lang="en-US" sz="1400" dirty="0" err="1"/>
              <a:t>Numéricos</a:t>
            </a:r>
            <a:r>
              <a:rPr lang="en-US" sz="1400" dirty="0"/>
              <a:t>  - </a:t>
            </a:r>
            <a:r>
              <a:rPr lang="en-US" sz="1400" dirty="0" err="1"/>
              <a:t>Ingeniería</a:t>
            </a:r>
            <a:r>
              <a:rPr lang="en-US" sz="1400" dirty="0"/>
              <a:t> </a:t>
            </a:r>
            <a:r>
              <a:rPr lang="en-US" sz="1400" dirty="0" err="1"/>
              <a:t>Electrónica</a:t>
            </a:r>
            <a:endParaRPr lang="es-CO" sz="1400" dirty="0"/>
          </a:p>
        </p:txBody>
      </p:sp>
      <p:sp>
        <p:nvSpPr>
          <p:cNvPr id="8" name="Rectángulo 7"/>
          <p:cNvSpPr/>
          <p:nvPr/>
        </p:nvSpPr>
        <p:spPr>
          <a:xfrm>
            <a:off x="641350" y="1942534"/>
            <a:ext cx="790575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2200" dirty="0">
              <a:latin typeface="Candara" panose="020E0502030303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31746" y="1355656"/>
            <a:ext cx="838360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 err="1">
                <a:latin typeface="Candara" panose="020E0502030303020204" pitchFamily="34" charset="0"/>
              </a:rPr>
              <a:t>plot</a:t>
            </a:r>
            <a:r>
              <a:rPr lang="es-ES" sz="2000" b="1" dirty="0">
                <a:latin typeface="Candara" panose="020E0502030303020204" pitchFamily="34" charset="0"/>
              </a:rPr>
              <a:t>() </a:t>
            </a:r>
            <a:r>
              <a:rPr lang="es-ES" sz="2000" dirty="0">
                <a:latin typeface="Candara" panose="020E0502030303020204" pitchFamily="34" charset="0"/>
              </a:rPr>
              <a:t>crea un gráfico a partir de vectores con escalas lineales sobre ambos ejes, </a:t>
            </a:r>
          </a:p>
          <a:p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s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X,Y,’opción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’) </a:t>
            </a:r>
            <a:r>
              <a:rPr lang="es-ES" sz="2000" dirty="0">
                <a:latin typeface="Candara" panose="020E0502030303020204" pitchFamily="34" charset="0"/>
              </a:rPr>
              <a:t>(opción: permite elegir color y trazo de la curva).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 err="1">
                <a:latin typeface="Candara" panose="020E0502030303020204" pitchFamily="34" charset="0"/>
              </a:rPr>
              <a:t>hold</a:t>
            </a:r>
            <a:r>
              <a:rPr lang="es-ES" sz="2000" b="1" dirty="0">
                <a:latin typeface="Candara" panose="020E0502030303020204" pitchFamily="34" charset="0"/>
              </a:rPr>
              <a:t> </a:t>
            </a:r>
            <a:r>
              <a:rPr lang="es-ES" sz="2000" b="1" dirty="0" err="1">
                <a:latin typeface="Candara" panose="020E0502030303020204" pitchFamily="34" charset="0"/>
              </a:rPr>
              <a:t>on</a:t>
            </a:r>
            <a:r>
              <a:rPr lang="es-ES" sz="2000" b="1" dirty="0">
                <a:latin typeface="Candara" panose="020E0502030303020204" pitchFamily="34" charset="0"/>
              </a:rPr>
              <a:t>: </a:t>
            </a:r>
            <a:r>
              <a:rPr lang="es-ES" sz="2000" dirty="0">
                <a:latin typeface="Candara" panose="020E0502030303020204" pitchFamily="34" charset="0"/>
              </a:rPr>
              <a:t>permite pintar más gráficos en la misma figura (se desactiva con </a:t>
            </a:r>
            <a:r>
              <a:rPr lang="es-ES" sz="2000" b="1" dirty="0" err="1">
                <a:latin typeface="Candara" panose="020E0502030303020204" pitchFamily="34" charset="0"/>
              </a:rPr>
              <a:t>hold</a:t>
            </a:r>
            <a:r>
              <a:rPr lang="es-ES" sz="2000" b="1" dirty="0">
                <a:latin typeface="Candara" panose="020E0502030303020204" pitchFamily="34" charset="0"/>
              </a:rPr>
              <a:t> off).</a:t>
            </a:r>
            <a:endParaRPr lang="es-ES" sz="2000" dirty="0"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 err="1">
                <a:latin typeface="Candara" panose="020E0502030303020204" pitchFamily="34" charset="0"/>
              </a:rPr>
              <a:t>grid</a:t>
            </a:r>
            <a:r>
              <a:rPr lang="es-ES" sz="2000" b="1" dirty="0">
                <a:latin typeface="Candara" panose="020E0502030303020204" pitchFamily="34" charset="0"/>
              </a:rPr>
              <a:t> </a:t>
            </a:r>
            <a:r>
              <a:rPr lang="es-ES" sz="2000" dirty="0">
                <a:latin typeface="Candara" panose="020E0502030303020204" pitchFamily="34" charset="0"/>
              </a:rPr>
              <a:t>activa una cuadrícula en el dibujo. Escribiendo de nuevo </a:t>
            </a:r>
            <a:r>
              <a:rPr lang="es-ES" sz="2000" dirty="0" err="1">
                <a:latin typeface="Candara" panose="020E0502030303020204" pitchFamily="34" charset="0"/>
              </a:rPr>
              <a:t>grid</a:t>
            </a:r>
            <a:r>
              <a:rPr lang="es-ES" sz="2000" dirty="0">
                <a:latin typeface="Candara" panose="020E0502030303020204" pitchFamily="34" charset="0"/>
              </a:rPr>
              <a:t> se desactiva.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 err="1">
                <a:latin typeface="Candara" panose="020E0502030303020204" pitchFamily="34" charset="0"/>
              </a:rPr>
              <a:t>loglog</a:t>
            </a:r>
            <a:r>
              <a:rPr lang="es-ES" sz="2000" b="1" dirty="0">
                <a:latin typeface="Candara" panose="020E0502030303020204" pitchFamily="34" charset="0"/>
              </a:rPr>
              <a:t>() </a:t>
            </a:r>
            <a:r>
              <a:rPr lang="es-ES" sz="2000" dirty="0">
                <a:latin typeface="Candara" panose="020E0502030303020204" pitchFamily="34" charset="0"/>
              </a:rPr>
              <a:t>escala logarítmica en ambos ejes, </a:t>
            </a:r>
            <a:r>
              <a:rPr lang="es-ES" sz="2000" b="1" dirty="0" err="1">
                <a:latin typeface="Candara" panose="020E0502030303020204" pitchFamily="34" charset="0"/>
              </a:rPr>
              <a:t>semilogx</a:t>
            </a:r>
            <a:r>
              <a:rPr lang="es-ES" sz="2000" b="1" dirty="0">
                <a:latin typeface="Candara" panose="020E0502030303020204" pitchFamily="34" charset="0"/>
              </a:rPr>
              <a:t>(): </a:t>
            </a:r>
            <a:r>
              <a:rPr lang="es-ES" sz="2000" dirty="0">
                <a:latin typeface="Candara" panose="020E0502030303020204" pitchFamily="34" charset="0"/>
              </a:rPr>
              <a:t>escala lineal en el eje de ordenadas y logarítmica en el eje de abscisas, </a:t>
            </a:r>
            <a:r>
              <a:rPr lang="es-ES" sz="2000" b="1" dirty="0" err="1">
                <a:latin typeface="Candara" panose="020E0502030303020204" pitchFamily="34" charset="0"/>
              </a:rPr>
              <a:t>semilogy</a:t>
            </a:r>
            <a:r>
              <a:rPr lang="es-ES" sz="2000" b="1" dirty="0">
                <a:latin typeface="Candara" panose="020E0502030303020204" pitchFamily="34" charset="0"/>
              </a:rPr>
              <a:t>(): </a:t>
            </a:r>
            <a:r>
              <a:rPr lang="es-ES" sz="2000" dirty="0">
                <a:latin typeface="Candara" panose="020E0502030303020204" pitchFamily="34" charset="0"/>
              </a:rPr>
              <a:t>escala lineal en abscisas y logarítmica en ordenadas.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 err="1">
                <a:latin typeface="Candara" panose="020E0502030303020204" pitchFamily="34" charset="0"/>
              </a:rPr>
              <a:t>subplot</a:t>
            </a:r>
            <a:r>
              <a:rPr lang="es-ES" sz="2000" b="1" dirty="0">
                <a:latin typeface="Candara" panose="020E0502030303020204" pitchFamily="34" charset="0"/>
              </a:rPr>
              <a:t>(</a:t>
            </a:r>
            <a:r>
              <a:rPr lang="es-ES" sz="2000" b="1" dirty="0" err="1">
                <a:latin typeface="Candara" panose="020E0502030303020204" pitchFamily="34" charset="0"/>
              </a:rPr>
              <a:t>n,m,k</a:t>
            </a:r>
            <a:r>
              <a:rPr lang="es-ES" sz="2000" b="1" dirty="0">
                <a:latin typeface="Candara" panose="020E0502030303020204" pitchFamily="34" charset="0"/>
              </a:rPr>
              <a:t>) </a:t>
            </a:r>
            <a:r>
              <a:rPr lang="es-ES" sz="2000" dirty="0">
                <a:latin typeface="Candara" panose="020E0502030303020204" pitchFamily="34" charset="0"/>
              </a:rPr>
              <a:t>subdivide una ventana gráfica se puede en </a:t>
            </a:r>
            <a:r>
              <a:rPr lang="es-ES" sz="2000" b="1" dirty="0">
                <a:latin typeface="Candara" panose="020E0502030303020204" pitchFamily="34" charset="0"/>
              </a:rPr>
              <a:t>n </a:t>
            </a:r>
            <a:r>
              <a:rPr lang="es-ES" sz="2000" dirty="0">
                <a:latin typeface="Candara" panose="020E0502030303020204" pitchFamily="34" charset="0"/>
              </a:rPr>
              <a:t>particiones horizontales y </a:t>
            </a:r>
            <a:r>
              <a:rPr lang="es-ES" sz="2000" b="1" dirty="0">
                <a:latin typeface="Candara" panose="020E0502030303020204" pitchFamily="34" charset="0"/>
              </a:rPr>
              <a:t>m </a:t>
            </a:r>
            <a:r>
              <a:rPr lang="es-ES" sz="2000" dirty="0">
                <a:latin typeface="Candara" panose="020E0502030303020204" pitchFamily="34" charset="0"/>
              </a:rPr>
              <a:t>verticales y </a:t>
            </a:r>
            <a:r>
              <a:rPr lang="es-ES" sz="2000" b="1" dirty="0">
                <a:latin typeface="Candara" panose="020E0502030303020204" pitchFamily="34" charset="0"/>
              </a:rPr>
              <a:t>k </a:t>
            </a:r>
            <a:r>
              <a:rPr lang="es-ES" sz="2000" dirty="0">
                <a:latin typeface="Candara" panose="020E0502030303020204" pitchFamily="34" charset="0"/>
              </a:rPr>
              <a:t>es la subdivisión que se activa.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>
                <a:latin typeface="Candara" panose="020E0502030303020204" pitchFamily="34" charset="0"/>
              </a:rPr>
              <a:t>polar(</a:t>
            </a:r>
            <a:r>
              <a:rPr lang="es-ES" sz="2000" b="1" dirty="0" err="1">
                <a:latin typeface="Candara" panose="020E0502030303020204" pitchFamily="34" charset="0"/>
              </a:rPr>
              <a:t>ángulo,r</a:t>
            </a:r>
            <a:r>
              <a:rPr lang="es-ES" sz="2000" b="1" dirty="0">
                <a:latin typeface="Candara" panose="020E0502030303020204" pitchFamily="34" charset="0"/>
              </a:rPr>
              <a:t>) </a:t>
            </a:r>
            <a:r>
              <a:rPr lang="es-ES" sz="2000" dirty="0">
                <a:latin typeface="Candara" panose="020E0502030303020204" pitchFamily="34" charset="0"/>
              </a:rPr>
              <a:t>para pintar en polares.  polar(</a:t>
            </a:r>
            <a:r>
              <a:rPr lang="es-ES" sz="2000" dirty="0" err="1">
                <a:latin typeface="Candara" panose="020E0502030303020204" pitchFamily="34" charset="0"/>
              </a:rPr>
              <a:t>t,sin</a:t>
            </a:r>
            <a:r>
              <a:rPr lang="es-ES" sz="2000" dirty="0">
                <a:latin typeface="Candara" panose="020E0502030303020204" pitchFamily="34" charset="0"/>
              </a:rPr>
              <a:t>(2*t).*cos(2*t))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 err="1">
                <a:latin typeface="Candara" panose="020E0502030303020204" pitchFamily="34" charset="0"/>
              </a:rPr>
              <a:t>fill</a:t>
            </a:r>
            <a:r>
              <a:rPr lang="es-ES" sz="2000" b="1" dirty="0">
                <a:latin typeface="Candara" panose="020E0502030303020204" pitchFamily="34" charset="0"/>
              </a:rPr>
              <a:t>(</a:t>
            </a:r>
            <a:r>
              <a:rPr lang="es-ES" sz="2000" b="1" dirty="0" err="1">
                <a:latin typeface="Candara" panose="020E0502030303020204" pitchFamily="34" charset="0"/>
              </a:rPr>
              <a:t>x,y,’opción</a:t>
            </a:r>
            <a:r>
              <a:rPr lang="es-ES" sz="2000" b="1" dirty="0">
                <a:latin typeface="Candara" panose="020E0502030303020204" pitchFamily="34" charset="0"/>
              </a:rPr>
              <a:t>’) </a:t>
            </a:r>
            <a:r>
              <a:rPr lang="es-ES" sz="2000" dirty="0">
                <a:latin typeface="Candara" panose="020E0502030303020204" pitchFamily="34" charset="0"/>
              </a:rPr>
              <a:t>dibuja una curva cerrada y la rellena del color que se indique en ‘opción’ .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303196" y="897296"/>
            <a:ext cx="8763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CO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Gráficos en 2D</a:t>
            </a:r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:</a:t>
            </a:r>
            <a:endParaRPr lang="es-CO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929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226996" y="158503"/>
            <a:ext cx="8915400" cy="633489"/>
          </a:xfrm>
        </p:spPr>
        <p:txBody>
          <a:bodyPr>
            <a:normAutofit/>
          </a:bodyPr>
          <a:lstStyle/>
          <a:p>
            <a:pPr lvl="0"/>
            <a:r>
              <a:rPr lang="es-CO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Gráficos en 2D y 3D. </a:t>
            </a:r>
            <a:endParaRPr lang="es-CO" sz="3200" dirty="0">
              <a:solidFill>
                <a:srgbClr val="CC0000"/>
              </a:solidFill>
              <a:latin typeface="Candara" panose="020E0502030303020204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4CE4-94A3-4D8F-AE52-0A849C42568A}" type="slidenum">
              <a:rPr lang="es-CO" sz="1200" smtClean="0">
                <a:uFillTx/>
              </a:rPr>
              <a:pPr/>
              <a:t>42</a:t>
            </a:fld>
            <a:endParaRPr lang="es-CO" sz="1200" dirty="0">
              <a:uFillTx/>
            </a:endParaRPr>
          </a:p>
        </p:txBody>
      </p:sp>
      <p:cxnSp>
        <p:nvCxnSpPr>
          <p:cNvPr id="14" name="Conector recto 13"/>
          <p:cNvCxnSpPr/>
          <p:nvPr/>
        </p:nvCxnSpPr>
        <p:spPr>
          <a:xfrm flipH="1">
            <a:off x="8763000" y="1066799"/>
            <a:ext cx="45810" cy="5791201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H="1">
            <a:off x="0" y="6356351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 flipH="1">
            <a:off x="0" y="6705600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H="1">
            <a:off x="152400" y="685800"/>
            <a:ext cx="69342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-5868" y="1189683"/>
            <a:ext cx="8915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>
              <a:latin typeface="Candara" panose="020E0502030303020204" pitchFamily="34" charset="0"/>
            </a:endParaRPr>
          </a:p>
        </p:txBody>
      </p:sp>
      <p:pic>
        <p:nvPicPr>
          <p:cNvPr id="23" name="Picture 8" descr="Resultado de imagen para universidad autonoma de manizal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0"/>
            <a:ext cx="1722210" cy="172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ángulo 24"/>
          <p:cNvSpPr/>
          <p:nvPr/>
        </p:nvSpPr>
        <p:spPr>
          <a:xfrm>
            <a:off x="0" y="6356350"/>
            <a:ext cx="8686800" cy="309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400" dirty="0"/>
              <a:t>Métodos</a:t>
            </a:r>
            <a:r>
              <a:rPr lang="en-US" sz="1400" dirty="0"/>
              <a:t> </a:t>
            </a:r>
            <a:r>
              <a:rPr lang="en-US" sz="1400" dirty="0" err="1"/>
              <a:t>Numéricos</a:t>
            </a:r>
            <a:r>
              <a:rPr lang="en-US" sz="1400" dirty="0"/>
              <a:t>  - </a:t>
            </a:r>
            <a:r>
              <a:rPr lang="en-US" sz="1400" dirty="0" err="1"/>
              <a:t>Ingeniería</a:t>
            </a:r>
            <a:r>
              <a:rPr lang="en-US" sz="1400" dirty="0"/>
              <a:t> </a:t>
            </a:r>
            <a:r>
              <a:rPr lang="en-US" sz="1400" dirty="0" err="1"/>
              <a:t>Electrónica</a:t>
            </a:r>
            <a:endParaRPr lang="es-CO" sz="1400" dirty="0"/>
          </a:p>
        </p:txBody>
      </p:sp>
      <p:sp>
        <p:nvSpPr>
          <p:cNvPr id="8" name="Rectángulo 7"/>
          <p:cNvSpPr/>
          <p:nvPr/>
        </p:nvSpPr>
        <p:spPr>
          <a:xfrm>
            <a:off x="685800" y="1936696"/>
            <a:ext cx="790575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2200" dirty="0">
              <a:latin typeface="Candara" panose="020E0502030303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78674" y="1604805"/>
            <a:ext cx="83836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>
              <a:latin typeface="Candara" panose="020E0502030303020204" pitchFamily="34" charset="0"/>
            </a:endParaRPr>
          </a:p>
          <a:p>
            <a:endParaRPr lang="es-ES" sz="2400" dirty="0">
              <a:solidFill>
                <a:srgbClr val="00B050"/>
              </a:solidFill>
              <a:latin typeface="Candara" panose="020E0502030303020204" pitchFamily="34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303196" y="897296"/>
            <a:ext cx="8763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CO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Elección de la escala de los ejes</a:t>
            </a:r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:</a:t>
            </a:r>
            <a:endParaRPr lang="es-CO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50610" y="1313036"/>
            <a:ext cx="833619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240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b="1" dirty="0">
                <a:latin typeface="Candara" panose="020E0502030303020204" pitchFamily="34" charset="0"/>
              </a:rPr>
              <a:t>axis</a:t>
            </a:r>
            <a:r>
              <a:rPr lang="es-ES" sz="2400" dirty="0">
                <a:latin typeface="Candara" panose="020E0502030303020204" pitchFamily="34" charset="0"/>
              </a:rPr>
              <a:t>([x0 x1 y0 y1]) (2D), </a:t>
            </a:r>
            <a:r>
              <a:rPr lang="es-ES" sz="2400" b="1" dirty="0">
                <a:latin typeface="Candara" panose="020E0502030303020204" pitchFamily="34" charset="0"/>
              </a:rPr>
              <a:t>axis</a:t>
            </a:r>
            <a:r>
              <a:rPr lang="es-ES" sz="2400" dirty="0">
                <a:latin typeface="Candara" panose="020E0502030303020204" pitchFamily="34" charset="0"/>
              </a:rPr>
              <a:t>([x0 x1 y0 y1 z0 z1]) (3D)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b="1" dirty="0">
                <a:latin typeface="Candara" panose="020E0502030303020204" pitchFamily="34" charset="0"/>
              </a:rPr>
              <a:t>axis auto</a:t>
            </a:r>
            <a:r>
              <a:rPr lang="es-ES" sz="2400" dirty="0">
                <a:latin typeface="Candara" panose="020E0502030303020204" pitchFamily="34" charset="0"/>
              </a:rPr>
              <a:t>: devuelve la escala a la de defecto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b="1" dirty="0">
                <a:latin typeface="Candara" panose="020E0502030303020204" pitchFamily="34" charset="0"/>
              </a:rPr>
              <a:t>axis off</a:t>
            </a:r>
            <a:r>
              <a:rPr lang="es-ES" sz="2400" dirty="0">
                <a:latin typeface="Candara" panose="020E0502030303020204" pitchFamily="34" charset="0"/>
              </a:rPr>
              <a:t>: desactiva los etiquetados de los ejes desapareciendo los ejes, sus etiquetas y la malla, </a:t>
            </a:r>
            <a:r>
              <a:rPr lang="es-ES" sz="2400" b="1" dirty="0">
                <a:latin typeface="Candara" panose="020E0502030303020204" pitchFamily="34" charset="0"/>
              </a:rPr>
              <a:t>axis </a:t>
            </a:r>
            <a:r>
              <a:rPr lang="es-ES" sz="2400" b="1" dirty="0" err="1">
                <a:latin typeface="Candara" panose="020E0502030303020204" pitchFamily="34" charset="0"/>
              </a:rPr>
              <a:t>on</a:t>
            </a:r>
            <a:r>
              <a:rPr lang="es-ES" sz="2400" dirty="0">
                <a:latin typeface="Candara" panose="020E0502030303020204" pitchFamily="34" charset="0"/>
              </a:rPr>
              <a:t>: lo activa de nuevo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b="1" dirty="0">
                <a:latin typeface="Candara" panose="020E0502030303020204" pitchFamily="34" charset="0"/>
              </a:rPr>
              <a:t>axis </a:t>
            </a:r>
            <a:r>
              <a:rPr lang="es-ES" sz="2400" b="1" dirty="0" err="1">
                <a:latin typeface="Candara" panose="020E0502030303020204" pitchFamily="34" charset="0"/>
              </a:rPr>
              <a:t>equal</a:t>
            </a:r>
            <a:r>
              <a:rPr lang="es-ES" sz="2400" dirty="0">
                <a:latin typeface="Candara" panose="020E0502030303020204" pitchFamily="34" charset="0"/>
              </a:rPr>
              <a:t>: los mismos factores de escala para los dos ejes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b="1" dirty="0">
                <a:latin typeface="Candara" panose="020E0502030303020204" pitchFamily="34" charset="0"/>
              </a:rPr>
              <a:t>axis </a:t>
            </a:r>
            <a:r>
              <a:rPr lang="es-ES" sz="2400" b="1" dirty="0" err="1">
                <a:latin typeface="Candara" panose="020E0502030303020204" pitchFamily="34" charset="0"/>
              </a:rPr>
              <a:t>square</a:t>
            </a:r>
            <a:r>
              <a:rPr lang="es-ES" sz="2400" dirty="0">
                <a:latin typeface="Candara" panose="020E0502030303020204" pitchFamily="34" charset="0"/>
              </a:rPr>
              <a:t>: cierra con un cuadrado la región delimitada por los ejes de coordenadas actuales.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latin typeface="Candara" panose="020E0502030303020204" pitchFamily="34" charset="0"/>
              </a:rPr>
              <a:t>Para elegir las etiquetas y escala que aparecen en los ejes: </a:t>
            </a:r>
          </a:p>
          <a:p>
            <a:r>
              <a:rPr lang="es-ES" sz="2400" dirty="0">
                <a:latin typeface="Candara" panose="020E0502030303020204" pitchFamily="34" charset="0"/>
              </a:rPr>
              <a:t>	set(</a:t>
            </a:r>
            <a:r>
              <a:rPr lang="es-ES" sz="2400" dirty="0" err="1">
                <a:latin typeface="Candara" panose="020E0502030303020204" pitchFamily="34" charset="0"/>
              </a:rPr>
              <a:t>gca</a:t>
            </a:r>
            <a:r>
              <a:rPr lang="es-ES" sz="2400" dirty="0">
                <a:latin typeface="Candara" panose="020E0502030303020204" pitchFamily="34" charset="0"/>
              </a:rPr>
              <a:t>, ‘</a:t>
            </a:r>
            <a:r>
              <a:rPr lang="es-ES" sz="2400" dirty="0" err="1">
                <a:latin typeface="Candara" panose="020E0502030303020204" pitchFamily="34" charset="0"/>
              </a:rPr>
              <a:t>XTick</a:t>
            </a:r>
            <a:r>
              <a:rPr lang="es-ES" sz="2400" dirty="0">
                <a:latin typeface="Candara" panose="020E0502030303020204" pitchFamily="34" charset="0"/>
              </a:rPr>
              <a:t>’,-</a:t>
            </a:r>
            <a:r>
              <a:rPr lang="es-ES" sz="2400" dirty="0" err="1">
                <a:latin typeface="Candara" panose="020E0502030303020204" pitchFamily="34" charset="0"/>
              </a:rPr>
              <a:t>pi:pi</a:t>
            </a:r>
            <a:r>
              <a:rPr lang="es-ES" sz="2400" dirty="0">
                <a:latin typeface="Candara" panose="020E0502030303020204" pitchFamily="34" charset="0"/>
              </a:rPr>
              <a:t>/2:pi)</a:t>
            </a:r>
          </a:p>
          <a:p>
            <a:r>
              <a:rPr lang="es-ES" sz="2400" dirty="0">
                <a:latin typeface="Candara" panose="020E0502030303020204" pitchFamily="34" charset="0"/>
              </a:rPr>
              <a:t>	set(</a:t>
            </a:r>
            <a:r>
              <a:rPr lang="es-ES" sz="2400" dirty="0" err="1">
                <a:latin typeface="Candara" panose="020E0502030303020204" pitchFamily="34" charset="0"/>
              </a:rPr>
              <a:t>gca</a:t>
            </a:r>
            <a:r>
              <a:rPr lang="es-ES" sz="2400" dirty="0">
                <a:latin typeface="Candara" panose="020E0502030303020204" pitchFamily="34" charset="0"/>
              </a:rPr>
              <a:t>, ‘</a:t>
            </a:r>
            <a:r>
              <a:rPr lang="es-ES" sz="2400" dirty="0" err="1">
                <a:latin typeface="Candara" panose="020E0502030303020204" pitchFamily="34" charset="0"/>
              </a:rPr>
              <a:t>XTicklabel</a:t>
            </a:r>
            <a:r>
              <a:rPr lang="es-ES" sz="2400" dirty="0">
                <a:latin typeface="Candara" panose="020E0502030303020204" pitchFamily="34" charset="0"/>
              </a:rPr>
              <a:t>’,({‘-pi’,’-pi/2’,0,’pi/2’,’pi’})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99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226996" y="158503"/>
            <a:ext cx="8915400" cy="633489"/>
          </a:xfrm>
        </p:spPr>
        <p:txBody>
          <a:bodyPr>
            <a:normAutofit/>
          </a:bodyPr>
          <a:lstStyle/>
          <a:p>
            <a:pPr lvl="0"/>
            <a:r>
              <a:rPr lang="es-CO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Gráficos en 2D y 3D. </a:t>
            </a:r>
            <a:endParaRPr lang="es-CO" sz="3200" dirty="0">
              <a:solidFill>
                <a:srgbClr val="CC0000"/>
              </a:solidFill>
              <a:latin typeface="Candara" panose="020E0502030303020204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4CE4-94A3-4D8F-AE52-0A849C42568A}" type="slidenum">
              <a:rPr lang="es-CO" sz="1200" smtClean="0">
                <a:uFillTx/>
              </a:rPr>
              <a:pPr/>
              <a:t>43</a:t>
            </a:fld>
            <a:endParaRPr lang="es-CO" sz="1200" dirty="0">
              <a:uFillTx/>
            </a:endParaRPr>
          </a:p>
        </p:txBody>
      </p:sp>
      <p:cxnSp>
        <p:nvCxnSpPr>
          <p:cNvPr id="14" name="Conector recto 13"/>
          <p:cNvCxnSpPr/>
          <p:nvPr/>
        </p:nvCxnSpPr>
        <p:spPr>
          <a:xfrm flipH="1">
            <a:off x="8763000" y="1066799"/>
            <a:ext cx="45810" cy="5791201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H="1">
            <a:off x="0" y="6356351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 flipH="1">
            <a:off x="0" y="6705600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H="1">
            <a:off x="152400" y="685800"/>
            <a:ext cx="69342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-5868" y="1189683"/>
            <a:ext cx="8915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>
              <a:latin typeface="Candara" panose="020E0502030303020204" pitchFamily="34" charset="0"/>
            </a:endParaRPr>
          </a:p>
        </p:txBody>
      </p:sp>
      <p:pic>
        <p:nvPicPr>
          <p:cNvPr id="23" name="Picture 8" descr="Resultado de imagen para universidad autonoma de manizal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0"/>
            <a:ext cx="1722210" cy="172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ángulo 24"/>
          <p:cNvSpPr/>
          <p:nvPr/>
        </p:nvSpPr>
        <p:spPr>
          <a:xfrm>
            <a:off x="0" y="6356350"/>
            <a:ext cx="8686800" cy="309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400" dirty="0"/>
              <a:t>Métodos</a:t>
            </a:r>
            <a:r>
              <a:rPr lang="en-US" sz="1400" dirty="0"/>
              <a:t> </a:t>
            </a:r>
            <a:r>
              <a:rPr lang="en-US" sz="1400" dirty="0" err="1"/>
              <a:t>Numéricos</a:t>
            </a:r>
            <a:r>
              <a:rPr lang="en-US" sz="1400" dirty="0"/>
              <a:t>  - </a:t>
            </a:r>
            <a:r>
              <a:rPr lang="en-US" sz="1400" dirty="0" err="1"/>
              <a:t>Ingeniería</a:t>
            </a:r>
            <a:r>
              <a:rPr lang="en-US" sz="1400" dirty="0"/>
              <a:t> </a:t>
            </a:r>
            <a:r>
              <a:rPr lang="en-US" sz="1400" dirty="0" err="1"/>
              <a:t>Electrónica</a:t>
            </a:r>
            <a:endParaRPr lang="es-CO" sz="1400" dirty="0"/>
          </a:p>
        </p:txBody>
      </p:sp>
      <p:sp>
        <p:nvSpPr>
          <p:cNvPr id="8" name="Rectángulo 7"/>
          <p:cNvSpPr/>
          <p:nvPr/>
        </p:nvSpPr>
        <p:spPr>
          <a:xfrm>
            <a:off x="685800" y="1936696"/>
            <a:ext cx="790575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2200" dirty="0">
              <a:latin typeface="Candara" panose="020E0502030303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78674" y="1604805"/>
            <a:ext cx="83836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>
              <a:latin typeface="Candara" panose="020E0502030303020204" pitchFamily="34" charset="0"/>
            </a:endParaRPr>
          </a:p>
          <a:p>
            <a:endParaRPr lang="es-ES" sz="2400" dirty="0">
              <a:solidFill>
                <a:srgbClr val="00B050"/>
              </a:solidFill>
              <a:latin typeface="Candara" panose="020E0502030303020204" pitchFamily="34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303196" y="897296"/>
            <a:ext cx="8763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CO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Funciones para añadir títulos</a:t>
            </a:r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:</a:t>
            </a:r>
            <a:endParaRPr lang="es-CO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204078" y="1274441"/>
            <a:ext cx="84582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b="1" dirty="0" err="1">
                <a:latin typeface="Candara" panose="020E0502030303020204" pitchFamily="34" charset="0"/>
              </a:rPr>
              <a:t>title</a:t>
            </a:r>
            <a:r>
              <a:rPr lang="es-ES" sz="2400" b="1" dirty="0">
                <a:latin typeface="Candara" panose="020E0502030303020204" pitchFamily="34" charset="0"/>
              </a:rPr>
              <a:t>('título') </a:t>
            </a:r>
            <a:r>
              <a:rPr lang="es-ES" sz="2400" dirty="0">
                <a:latin typeface="Candara" panose="020E0502030303020204" pitchFamily="34" charset="0"/>
              </a:rPr>
              <a:t>añade un título al dibujo. Para incluir en el texto el valor de una variable numérica es preciso transformarla mediante : </a:t>
            </a:r>
          </a:p>
          <a:p>
            <a:r>
              <a:rPr lang="es-ES" sz="2400" b="1" dirty="0">
                <a:latin typeface="Candara" panose="020E0502030303020204" pitchFamily="34" charset="0"/>
              </a:rPr>
              <a:t>int2str(n) </a:t>
            </a:r>
            <a:r>
              <a:rPr lang="es-ES" sz="2400" dirty="0">
                <a:latin typeface="Candara" panose="020E0502030303020204" pitchFamily="34" charset="0"/>
              </a:rPr>
              <a:t>convierte el valor de la variable entera n en carácter </a:t>
            </a:r>
          </a:p>
          <a:p>
            <a:r>
              <a:rPr lang="es-ES" sz="2400" b="1" dirty="0">
                <a:latin typeface="Candara" panose="020E0502030303020204" pitchFamily="34" charset="0"/>
              </a:rPr>
              <a:t>num2str(x) </a:t>
            </a:r>
            <a:r>
              <a:rPr lang="es-ES" sz="2400" dirty="0">
                <a:latin typeface="Candara" panose="020E0502030303020204" pitchFamily="34" charset="0"/>
              </a:rPr>
              <a:t>convierte el valor de la variable real o compleja x en carácter. Ejemplo: </a:t>
            </a:r>
            <a:r>
              <a:rPr lang="es-ES" sz="2400" dirty="0" err="1">
                <a:latin typeface="Candara" panose="020E0502030303020204" pitchFamily="34" charset="0"/>
              </a:rPr>
              <a:t>title</a:t>
            </a:r>
            <a:r>
              <a:rPr lang="es-ES" sz="2400" dirty="0">
                <a:latin typeface="Candara" panose="020E0502030303020204" pitchFamily="34" charset="0"/>
              </a:rPr>
              <a:t>(num2str(x)).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b="1" dirty="0" err="1">
                <a:latin typeface="Candara" panose="020E0502030303020204" pitchFamily="34" charset="0"/>
              </a:rPr>
              <a:t>xlabel</a:t>
            </a:r>
            <a:r>
              <a:rPr lang="es-ES" sz="2400" b="1" dirty="0">
                <a:latin typeface="Candara" panose="020E0502030303020204" pitchFamily="34" charset="0"/>
              </a:rPr>
              <a:t>(‘texto’) </a:t>
            </a:r>
            <a:r>
              <a:rPr lang="es-ES" sz="2400" dirty="0">
                <a:latin typeface="Candara" panose="020E0502030303020204" pitchFamily="34" charset="0"/>
              </a:rPr>
              <a:t>añade una etiqueta al eje de abscisas. Con </a:t>
            </a:r>
            <a:r>
              <a:rPr lang="es-ES" sz="2400" b="1" dirty="0" err="1">
                <a:latin typeface="Candara" panose="020E0502030303020204" pitchFamily="34" charset="0"/>
              </a:rPr>
              <a:t>xlabel</a:t>
            </a:r>
            <a:r>
              <a:rPr lang="es-ES" sz="2400" b="1" dirty="0">
                <a:latin typeface="Candara" panose="020E0502030303020204" pitchFamily="34" charset="0"/>
              </a:rPr>
              <a:t> off </a:t>
            </a:r>
            <a:r>
              <a:rPr lang="es-ES" sz="2400" dirty="0">
                <a:latin typeface="Candara" panose="020E0502030303020204" pitchFamily="34" charset="0"/>
              </a:rPr>
              <a:t>desaparece. Lo mismo </a:t>
            </a:r>
            <a:r>
              <a:rPr lang="es-ES" sz="2400" b="1" dirty="0" err="1">
                <a:latin typeface="Candara" panose="020E0502030303020204" pitchFamily="34" charset="0"/>
              </a:rPr>
              <a:t>ylabel</a:t>
            </a:r>
            <a:r>
              <a:rPr lang="es-ES" sz="2400" b="1" dirty="0">
                <a:latin typeface="Candara" panose="020E0502030303020204" pitchFamily="34" charset="0"/>
              </a:rPr>
              <a:t>(‘texto’) </a:t>
            </a:r>
            <a:r>
              <a:rPr lang="es-ES" sz="2400" dirty="0">
                <a:latin typeface="Candara" panose="020E0502030303020204" pitchFamily="34" charset="0"/>
              </a:rPr>
              <a:t>o </a:t>
            </a:r>
            <a:r>
              <a:rPr lang="es-ES" sz="2400" b="1" dirty="0" err="1">
                <a:latin typeface="Candara" panose="020E0502030303020204" pitchFamily="34" charset="0"/>
              </a:rPr>
              <a:t>zlabel</a:t>
            </a:r>
            <a:r>
              <a:rPr lang="es-ES" sz="2400" b="1" dirty="0">
                <a:latin typeface="Candara" panose="020E0502030303020204" pitchFamily="34" charset="0"/>
              </a:rPr>
              <a:t>(‘texto’). </a:t>
            </a:r>
            <a:endParaRPr lang="es-ES" sz="2400" dirty="0"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b="1" dirty="0" err="1">
                <a:latin typeface="Candara" panose="020E0502030303020204" pitchFamily="34" charset="0"/>
              </a:rPr>
              <a:t>text</a:t>
            </a:r>
            <a:r>
              <a:rPr lang="es-ES" sz="2400" b="1" dirty="0">
                <a:latin typeface="Candara" panose="020E0502030303020204" pitchFamily="34" charset="0"/>
              </a:rPr>
              <a:t>(</a:t>
            </a:r>
            <a:r>
              <a:rPr lang="es-ES" sz="2400" b="1" dirty="0" err="1">
                <a:latin typeface="Candara" panose="020E0502030303020204" pitchFamily="34" charset="0"/>
              </a:rPr>
              <a:t>x,y,'texto</a:t>
            </a:r>
            <a:r>
              <a:rPr lang="es-ES" sz="2400" b="1" dirty="0">
                <a:latin typeface="Candara" panose="020E0502030303020204" pitchFamily="34" charset="0"/>
              </a:rPr>
              <a:t>') </a:t>
            </a:r>
            <a:r>
              <a:rPr lang="es-ES" sz="2400" dirty="0">
                <a:latin typeface="Candara" panose="020E0502030303020204" pitchFamily="34" charset="0"/>
              </a:rPr>
              <a:t>introduce 'texto' en el lugar especificado por las coordenadas x e y. Si x e y son vectores, el texto se repite por cada par de elementos.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b="1" dirty="0" err="1">
                <a:latin typeface="Candara" panose="020E0502030303020204" pitchFamily="34" charset="0"/>
              </a:rPr>
              <a:t>gtext</a:t>
            </a:r>
            <a:r>
              <a:rPr lang="es-ES" sz="2400" b="1" dirty="0">
                <a:latin typeface="Candara" panose="020E0502030303020204" pitchFamily="34" charset="0"/>
              </a:rPr>
              <a:t>('texto') </a:t>
            </a:r>
            <a:r>
              <a:rPr lang="es-ES" sz="2400" dirty="0">
                <a:latin typeface="Candara" panose="020E0502030303020204" pitchFamily="34" charset="0"/>
              </a:rPr>
              <a:t>introduce </a:t>
            </a:r>
            <a:r>
              <a:rPr lang="es-ES" sz="2400" b="1" dirty="0">
                <a:latin typeface="Candara" panose="020E0502030303020204" pitchFamily="34" charset="0"/>
              </a:rPr>
              <a:t>texto </a:t>
            </a:r>
            <a:r>
              <a:rPr lang="es-ES" sz="2400" dirty="0">
                <a:latin typeface="Candara" panose="020E0502030303020204" pitchFamily="34" charset="0"/>
              </a:rPr>
              <a:t>con ayuda del ratón. </a:t>
            </a:r>
          </a:p>
        </p:txBody>
      </p:sp>
    </p:spTree>
    <p:extLst>
      <p:ext uri="{BB962C8B-B14F-4D97-AF65-F5344CB8AC3E}">
        <p14:creationId xmlns:p14="http://schemas.microsoft.com/office/powerpoint/2010/main" val="373115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226996" y="158503"/>
            <a:ext cx="8915400" cy="633489"/>
          </a:xfrm>
        </p:spPr>
        <p:txBody>
          <a:bodyPr>
            <a:normAutofit/>
          </a:bodyPr>
          <a:lstStyle/>
          <a:p>
            <a:pPr lvl="0"/>
            <a:r>
              <a:rPr lang="es-CO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Gráficos en 2D y 3D. </a:t>
            </a:r>
            <a:endParaRPr lang="es-CO" sz="3200" dirty="0">
              <a:solidFill>
                <a:srgbClr val="CC0000"/>
              </a:solidFill>
              <a:latin typeface="Candara" panose="020E0502030303020204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4CE4-94A3-4D8F-AE52-0A849C42568A}" type="slidenum">
              <a:rPr lang="es-CO" sz="1200" smtClean="0">
                <a:uFillTx/>
              </a:rPr>
              <a:pPr/>
              <a:t>44</a:t>
            </a:fld>
            <a:endParaRPr lang="es-CO" sz="1200" dirty="0">
              <a:uFillTx/>
            </a:endParaRPr>
          </a:p>
        </p:txBody>
      </p:sp>
      <p:cxnSp>
        <p:nvCxnSpPr>
          <p:cNvPr id="14" name="Conector recto 13"/>
          <p:cNvCxnSpPr/>
          <p:nvPr/>
        </p:nvCxnSpPr>
        <p:spPr>
          <a:xfrm flipH="1">
            <a:off x="8763000" y="1066799"/>
            <a:ext cx="45810" cy="5791201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H="1">
            <a:off x="0" y="6356351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 flipH="1">
            <a:off x="0" y="6705600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H="1">
            <a:off x="152400" y="685800"/>
            <a:ext cx="69342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-5868" y="1189683"/>
            <a:ext cx="8915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>
              <a:latin typeface="Candara" panose="020E0502030303020204" pitchFamily="34" charset="0"/>
            </a:endParaRPr>
          </a:p>
        </p:txBody>
      </p:sp>
      <p:pic>
        <p:nvPicPr>
          <p:cNvPr id="23" name="Picture 8" descr="Resultado de imagen para universidad autonoma de manizal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0"/>
            <a:ext cx="1722210" cy="172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ángulo 24"/>
          <p:cNvSpPr/>
          <p:nvPr/>
        </p:nvSpPr>
        <p:spPr>
          <a:xfrm>
            <a:off x="0" y="6356350"/>
            <a:ext cx="8686800" cy="309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400" dirty="0"/>
              <a:t>Métodos</a:t>
            </a:r>
            <a:r>
              <a:rPr lang="en-US" sz="1400" dirty="0"/>
              <a:t> </a:t>
            </a:r>
            <a:r>
              <a:rPr lang="en-US" sz="1400" dirty="0" err="1"/>
              <a:t>Numéricos</a:t>
            </a:r>
            <a:r>
              <a:rPr lang="en-US" sz="1400" dirty="0"/>
              <a:t>  - </a:t>
            </a:r>
            <a:r>
              <a:rPr lang="en-US" sz="1400" dirty="0" err="1"/>
              <a:t>Ingeniería</a:t>
            </a:r>
            <a:r>
              <a:rPr lang="en-US" sz="1400" dirty="0"/>
              <a:t> </a:t>
            </a:r>
            <a:r>
              <a:rPr lang="en-US" sz="1400" dirty="0" err="1"/>
              <a:t>Electrónica</a:t>
            </a:r>
            <a:endParaRPr lang="es-CO" sz="1400" dirty="0"/>
          </a:p>
        </p:txBody>
      </p:sp>
      <p:sp>
        <p:nvSpPr>
          <p:cNvPr id="8" name="Rectángulo 7"/>
          <p:cNvSpPr/>
          <p:nvPr/>
        </p:nvSpPr>
        <p:spPr>
          <a:xfrm>
            <a:off x="685800" y="1936696"/>
            <a:ext cx="790575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2200" dirty="0">
              <a:latin typeface="Candara" panose="020E0502030303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78674" y="1604805"/>
            <a:ext cx="83836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>
              <a:latin typeface="Candara" panose="020E0502030303020204" pitchFamily="34" charset="0"/>
            </a:endParaRPr>
          </a:p>
          <a:p>
            <a:endParaRPr lang="es-ES" sz="2400" dirty="0">
              <a:solidFill>
                <a:srgbClr val="00B050"/>
              </a:solidFill>
              <a:latin typeface="Candara" panose="020E0502030303020204" pitchFamily="34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303196" y="897296"/>
            <a:ext cx="8763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CO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Funciones Matlab para gráficos 2D y 3D </a:t>
            </a:r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:</a:t>
            </a:r>
            <a:endParaRPr lang="es-CO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00859" y="1233860"/>
            <a:ext cx="84582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latin typeface="Candara" panose="020E0502030303020204" pitchFamily="34" charset="0"/>
              </a:rPr>
              <a:t>Imprimir gráficos: </a:t>
            </a:r>
            <a:r>
              <a:rPr lang="es-ES" sz="2400" b="1" dirty="0" err="1">
                <a:latin typeface="Candara" panose="020E0502030303020204" pitchFamily="34" charset="0"/>
              </a:rPr>
              <a:t>Print</a:t>
            </a:r>
            <a:r>
              <a:rPr lang="es-ES" sz="2400" b="1" dirty="0">
                <a:latin typeface="Candara" panose="020E0502030303020204" pitchFamily="34" charset="0"/>
              </a:rPr>
              <a:t> </a:t>
            </a:r>
            <a:r>
              <a:rPr lang="es-ES" sz="2400" dirty="0">
                <a:latin typeface="Candara" panose="020E0502030303020204" pitchFamily="34" charset="0"/>
              </a:rPr>
              <a:t>(botón File en ventana gráfica).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latin typeface="Candara" panose="020E0502030303020204" pitchFamily="34" charset="0"/>
              </a:rPr>
              <a:t>Guardar gráficos: </a:t>
            </a:r>
            <a:r>
              <a:rPr lang="es-ES" sz="2400" b="1" dirty="0" err="1">
                <a:latin typeface="Candara" panose="020E0502030303020204" pitchFamily="34" charset="0"/>
              </a:rPr>
              <a:t>Save</a:t>
            </a:r>
            <a:r>
              <a:rPr lang="es-ES" sz="2400" b="1" dirty="0">
                <a:latin typeface="Candara" panose="020E0502030303020204" pitchFamily="34" charset="0"/>
              </a:rPr>
              <a:t> </a:t>
            </a:r>
            <a:r>
              <a:rPr lang="es-ES" sz="2400" dirty="0">
                <a:latin typeface="Candara" panose="020E0502030303020204" pitchFamily="34" charset="0"/>
              </a:rPr>
              <a:t>(botón File en ventana gráfica): Se crea un fichero .</a:t>
            </a:r>
            <a:r>
              <a:rPr lang="es-ES" sz="2400" dirty="0" err="1">
                <a:latin typeface="Candara" panose="020E0502030303020204" pitchFamily="34" charset="0"/>
              </a:rPr>
              <a:t>fig</a:t>
            </a:r>
            <a:r>
              <a:rPr lang="es-ES" sz="2400" dirty="0">
                <a:latin typeface="Candara" panose="020E0502030303020204" pitchFamily="34" charset="0"/>
              </a:rPr>
              <a:t> que podrá volver a editarse y modificarse.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latin typeface="Candara" panose="020E0502030303020204" pitchFamily="34" charset="0"/>
              </a:rPr>
              <a:t>Exportar gráficos: </a:t>
            </a:r>
            <a:r>
              <a:rPr lang="es-ES" sz="2400" b="1" dirty="0" err="1">
                <a:latin typeface="Candara" panose="020E0502030303020204" pitchFamily="34" charset="0"/>
              </a:rPr>
              <a:t>Export</a:t>
            </a:r>
            <a:r>
              <a:rPr lang="es-ES" sz="2400" b="1" dirty="0">
                <a:latin typeface="Candara" panose="020E0502030303020204" pitchFamily="34" charset="0"/>
              </a:rPr>
              <a:t> </a:t>
            </a:r>
            <a:r>
              <a:rPr lang="es-ES" sz="2400" dirty="0">
                <a:latin typeface="Candara" panose="020E0502030303020204" pitchFamily="34" charset="0"/>
              </a:rPr>
              <a:t>(botón File en ventana gráfica).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b="1" dirty="0">
                <a:latin typeface="Candara" panose="020E0502030303020204" pitchFamily="34" charset="0"/>
              </a:rPr>
              <a:t>figure(n): </a:t>
            </a:r>
            <a:r>
              <a:rPr lang="es-ES" sz="2400" dirty="0">
                <a:latin typeface="Candara" panose="020E0502030303020204" pitchFamily="34" charset="0"/>
              </a:rPr>
              <a:t>Llamar una nueva figura o referirnos a una figura ya hecha.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b="1" dirty="0" err="1">
                <a:latin typeface="Candara" panose="020E0502030303020204" pitchFamily="34" charset="0"/>
              </a:rPr>
              <a:t>close</a:t>
            </a:r>
            <a:r>
              <a:rPr lang="es-ES" sz="2400" b="1" dirty="0">
                <a:latin typeface="Candara" panose="020E0502030303020204" pitchFamily="34" charset="0"/>
              </a:rPr>
              <a:t> </a:t>
            </a:r>
            <a:r>
              <a:rPr lang="es-ES" sz="2400" b="1" dirty="0" err="1">
                <a:latin typeface="Candara" panose="020E0502030303020204" pitchFamily="34" charset="0"/>
              </a:rPr>
              <a:t>all</a:t>
            </a:r>
            <a:r>
              <a:rPr lang="es-ES" sz="2400" b="1" dirty="0">
                <a:latin typeface="Candara" panose="020E0502030303020204" pitchFamily="34" charset="0"/>
              </a:rPr>
              <a:t> </a:t>
            </a:r>
            <a:r>
              <a:rPr lang="es-ES" sz="2400" dirty="0">
                <a:latin typeface="Candara" panose="020E0502030303020204" pitchFamily="34" charset="0"/>
              </a:rPr>
              <a:t>borra todas las figuras, </a:t>
            </a:r>
            <a:r>
              <a:rPr lang="es-ES" sz="2400" b="1" dirty="0" err="1">
                <a:latin typeface="Candara" panose="020E0502030303020204" pitchFamily="34" charset="0"/>
              </a:rPr>
              <a:t>close</a:t>
            </a:r>
            <a:r>
              <a:rPr lang="es-ES" sz="2400" b="1" dirty="0">
                <a:latin typeface="Candara" panose="020E0502030303020204" pitchFamily="34" charset="0"/>
              </a:rPr>
              <a:t>(figure(n)) </a:t>
            </a:r>
            <a:r>
              <a:rPr lang="es-ES" sz="2400" dirty="0">
                <a:latin typeface="Candara" panose="020E0502030303020204" pitchFamily="34" charset="0"/>
              </a:rPr>
              <a:t>una en concreto.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b="1" dirty="0">
                <a:latin typeface="Candara" panose="020E0502030303020204" pitchFamily="34" charset="0"/>
              </a:rPr>
              <a:t>plot3 </a:t>
            </a:r>
            <a:r>
              <a:rPr lang="es-ES" sz="2400" dirty="0">
                <a:latin typeface="Candara" panose="020E0502030303020204" pitchFamily="34" charset="0"/>
              </a:rPr>
              <a:t>es análoga a su homóloga bidimensional </a:t>
            </a:r>
            <a:r>
              <a:rPr lang="es-ES" sz="2400" b="1" dirty="0" err="1">
                <a:latin typeface="Candara" panose="020E0502030303020204" pitchFamily="34" charset="0"/>
              </a:rPr>
              <a:t>plot</a:t>
            </a:r>
            <a:r>
              <a:rPr lang="es-ES" sz="2400" dirty="0">
                <a:latin typeface="Candara" panose="020E0502030303020204" pitchFamily="34" charset="0"/>
              </a:rPr>
              <a:t>. </a:t>
            </a:r>
          </a:p>
          <a:p>
            <a:r>
              <a:rPr lang="es-ES" sz="2400" dirty="0">
                <a:latin typeface="Candara" panose="020E0502030303020204" pitchFamily="34" charset="0"/>
                <a:cs typeface="Courier New" panose="02070309020205020404" pitchFamily="49" charset="0"/>
              </a:rPr>
              <a:t>&gt;&gt;</a:t>
            </a:r>
            <a:r>
              <a:rPr lang="es-ES" sz="2400" b="1" dirty="0">
                <a:latin typeface="Candara" panose="020E0502030303020204" pitchFamily="34" charset="0"/>
                <a:cs typeface="Courier New" panose="02070309020205020404" pitchFamily="49" charset="0"/>
              </a:rPr>
              <a:t> </a:t>
            </a:r>
            <a:r>
              <a:rPr lang="es-ES" sz="2400" dirty="0">
                <a:latin typeface="Candara" panose="020E0502030303020204" pitchFamily="34" charset="0"/>
                <a:cs typeface="Courier New" panose="02070309020205020404" pitchFamily="49" charset="0"/>
              </a:rPr>
              <a:t>plot3(X,Y,Z, ’opción’).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0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226996" y="158503"/>
            <a:ext cx="8915400" cy="633489"/>
          </a:xfrm>
        </p:spPr>
        <p:txBody>
          <a:bodyPr>
            <a:normAutofit/>
          </a:bodyPr>
          <a:lstStyle/>
          <a:p>
            <a:pPr lvl="0"/>
            <a:r>
              <a:rPr lang="es-CO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Gráficos en 2D y 3D. </a:t>
            </a:r>
            <a:endParaRPr lang="es-CO" sz="3200" dirty="0">
              <a:solidFill>
                <a:srgbClr val="CC0000"/>
              </a:solidFill>
              <a:latin typeface="Candara" panose="020E0502030303020204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4CE4-94A3-4D8F-AE52-0A849C42568A}" type="slidenum">
              <a:rPr lang="es-CO" sz="1200" smtClean="0">
                <a:uFillTx/>
              </a:rPr>
              <a:pPr/>
              <a:t>45</a:t>
            </a:fld>
            <a:endParaRPr lang="es-CO" sz="1200" dirty="0">
              <a:uFillTx/>
            </a:endParaRPr>
          </a:p>
        </p:txBody>
      </p:sp>
      <p:cxnSp>
        <p:nvCxnSpPr>
          <p:cNvPr id="14" name="Conector recto 13"/>
          <p:cNvCxnSpPr/>
          <p:nvPr/>
        </p:nvCxnSpPr>
        <p:spPr>
          <a:xfrm flipH="1">
            <a:off x="8763000" y="1066799"/>
            <a:ext cx="45810" cy="5791201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H="1">
            <a:off x="0" y="6356351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 flipH="1">
            <a:off x="0" y="6705600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H="1">
            <a:off x="152400" y="685800"/>
            <a:ext cx="69342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-5868" y="1189683"/>
            <a:ext cx="8915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>
              <a:latin typeface="Candara" panose="020E0502030303020204" pitchFamily="34" charset="0"/>
            </a:endParaRPr>
          </a:p>
        </p:txBody>
      </p:sp>
      <p:pic>
        <p:nvPicPr>
          <p:cNvPr id="23" name="Picture 8" descr="Resultado de imagen para universidad autonoma de manizal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0"/>
            <a:ext cx="1722210" cy="172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ángulo 24"/>
          <p:cNvSpPr/>
          <p:nvPr/>
        </p:nvSpPr>
        <p:spPr>
          <a:xfrm>
            <a:off x="0" y="6356350"/>
            <a:ext cx="8686800" cy="309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400" dirty="0"/>
              <a:t>Métodos</a:t>
            </a:r>
            <a:r>
              <a:rPr lang="en-US" sz="1400" dirty="0"/>
              <a:t> </a:t>
            </a:r>
            <a:r>
              <a:rPr lang="en-US" sz="1400" dirty="0" err="1"/>
              <a:t>Numéricos</a:t>
            </a:r>
            <a:r>
              <a:rPr lang="en-US" sz="1400" dirty="0"/>
              <a:t>  - </a:t>
            </a:r>
            <a:r>
              <a:rPr lang="en-US" sz="1400" dirty="0" err="1"/>
              <a:t>Ingeniería</a:t>
            </a:r>
            <a:r>
              <a:rPr lang="en-US" sz="1400" dirty="0"/>
              <a:t> </a:t>
            </a:r>
            <a:r>
              <a:rPr lang="en-US" sz="1400" dirty="0" err="1"/>
              <a:t>Electrónica</a:t>
            </a:r>
            <a:endParaRPr lang="es-CO" sz="1400" dirty="0"/>
          </a:p>
        </p:txBody>
      </p:sp>
      <p:sp>
        <p:nvSpPr>
          <p:cNvPr id="8" name="Rectángulo 7"/>
          <p:cNvSpPr/>
          <p:nvPr/>
        </p:nvSpPr>
        <p:spPr>
          <a:xfrm>
            <a:off x="685800" y="1936696"/>
            <a:ext cx="790575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2200" dirty="0">
              <a:latin typeface="Candara" panose="020E0502030303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78674" y="1604805"/>
            <a:ext cx="83836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>
              <a:latin typeface="Candara" panose="020E0502030303020204" pitchFamily="34" charset="0"/>
            </a:endParaRPr>
          </a:p>
          <a:p>
            <a:endParaRPr lang="es-ES" sz="2400" dirty="0">
              <a:solidFill>
                <a:srgbClr val="00B050"/>
              </a:solidFill>
              <a:latin typeface="Candara" panose="020E0502030303020204" pitchFamily="34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303196" y="897296"/>
            <a:ext cx="8763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CO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Ejemplos</a:t>
            </a:r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:</a:t>
            </a:r>
            <a:endParaRPr lang="es-CO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00859" y="1233860"/>
            <a:ext cx="84582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Candara" panose="020E0502030303020204" pitchFamily="34" charset="0"/>
              </a:rPr>
              <a:t>Representar las funciones: </a:t>
            </a:r>
          </a:p>
          <a:p>
            <a:r>
              <a:rPr lang="es-ES" sz="2000" dirty="0">
                <a:latin typeface="Candara" panose="020E0502030303020204" pitchFamily="34" charset="0"/>
              </a:rPr>
              <a:t>	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y1= sin(3πx)/</a:t>
            </a:r>
            <a:r>
              <a:rPr lang="es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e^x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y2=</a:t>
            </a:r>
            <a:r>
              <a:rPr lang="es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(3πx)/</a:t>
            </a:r>
            <a:r>
              <a:rPr lang="es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e^x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s-ES" sz="2000" dirty="0">
                <a:latin typeface="Candara" panose="020E0502030303020204" pitchFamily="34" charset="0"/>
              </a:rPr>
              <a:t>con x variando entre 0 y 3 π,obteniendo una única figura de la forma: 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2789323"/>
            <a:ext cx="2895600" cy="2316637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204078" y="4757320"/>
            <a:ext cx="84582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Candara" panose="020E0502030303020204" pitchFamily="34" charset="0"/>
              </a:rPr>
              <a:t>Graficar : </a:t>
            </a:r>
          </a:p>
          <a:p>
            <a:r>
              <a:rPr lang="es-ES" sz="2000" dirty="0">
                <a:latin typeface="Candara" panose="020E0502030303020204" pitchFamily="34" charset="0"/>
              </a:rPr>
              <a:t>	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x=</a:t>
            </a:r>
            <a:r>
              <a:rPr lang="es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(t)</a:t>
            </a:r>
          </a:p>
          <a:p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y=</a:t>
            </a:r>
            <a:r>
              <a:rPr lang="es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(t)</a:t>
            </a:r>
          </a:p>
          <a:p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z=t</a:t>
            </a:r>
            <a:r>
              <a:rPr lang="es-ES" sz="2000" dirty="0">
                <a:latin typeface="Candara" panose="020E0502030303020204" pitchFamily="34" charset="0"/>
              </a:rPr>
              <a:t>     con   </a:t>
            </a:r>
            <a:r>
              <a:rPr lang="es-ES" altLang="es-ES" sz="2000" dirty="0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t=0:pi/50:10*pi</a:t>
            </a:r>
            <a:r>
              <a:rPr lang="es-ES" altLang="es-ES" sz="2000" dirty="0">
                <a:solidFill>
                  <a:srgbClr val="404040"/>
                </a:solidFill>
                <a:latin typeface="Menlo"/>
              </a:rPr>
              <a:t>;</a:t>
            </a:r>
            <a:r>
              <a:rPr lang="es-ES" altLang="es-ES" sz="800" dirty="0"/>
              <a:t> </a:t>
            </a:r>
            <a:endParaRPr lang="es-ES" altLang="es-E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36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226996" y="158503"/>
            <a:ext cx="8915400" cy="633489"/>
          </a:xfrm>
        </p:spPr>
        <p:txBody>
          <a:bodyPr>
            <a:normAutofit/>
          </a:bodyPr>
          <a:lstStyle/>
          <a:p>
            <a:pPr lvl="0"/>
            <a:r>
              <a:rPr lang="es-CO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Gráficos en 2D y 3D. </a:t>
            </a:r>
            <a:endParaRPr lang="es-CO" sz="3200" dirty="0">
              <a:solidFill>
                <a:srgbClr val="CC0000"/>
              </a:solidFill>
              <a:latin typeface="Candara" panose="020E0502030303020204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4CE4-94A3-4D8F-AE52-0A849C42568A}" type="slidenum">
              <a:rPr lang="es-CO" sz="1200" smtClean="0">
                <a:uFillTx/>
              </a:rPr>
              <a:pPr/>
              <a:t>46</a:t>
            </a:fld>
            <a:endParaRPr lang="es-CO" sz="1200" dirty="0">
              <a:uFillTx/>
            </a:endParaRPr>
          </a:p>
        </p:txBody>
      </p:sp>
      <p:cxnSp>
        <p:nvCxnSpPr>
          <p:cNvPr id="14" name="Conector recto 13"/>
          <p:cNvCxnSpPr/>
          <p:nvPr/>
        </p:nvCxnSpPr>
        <p:spPr>
          <a:xfrm flipH="1">
            <a:off x="8763000" y="1066799"/>
            <a:ext cx="45810" cy="5791201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H="1">
            <a:off x="0" y="6356351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 flipH="1">
            <a:off x="0" y="6705600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H="1">
            <a:off x="152400" y="685800"/>
            <a:ext cx="69342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-5868" y="1189683"/>
            <a:ext cx="8915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>
              <a:latin typeface="Candara" panose="020E0502030303020204" pitchFamily="34" charset="0"/>
            </a:endParaRPr>
          </a:p>
        </p:txBody>
      </p:sp>
      <p:pic>
        <p:nvPicPr>
          <p:cNvPr id="23" name="Picture 8" descr="Resultado de imagen para universidad autonoma de manizal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0"/>
            <a:ext cx="1722210" cy="172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ángulo 24"/>
          <p:cNvSpPr/>
          <p:nvPr/>
        </p:nvSpPr>
        <p:spPr>
          <a:xfrm>
            <a:off x="0" y="6356350"/>
            <a:ext cx="8686800" cy="309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400" dirty="0"/>
              <a:t>Métodos</a:t>
            </a:r>
            <a:r>
              <a:rPr lang="en-US" sz="1400" dirty="0"/>
              <a:t> </a:t>
            </a:r>
            <a:r>
              <a:rPr lang="en-US" sz="1400" dirty="0" err="1"/>
              <a:t>Numéricos</a:t>
            </a:r>
            <a:r>
              <a:rPr lang="en-US" sz="1400" dirty="0"/>
              <a:t>  - </a:t>
            </a:r>
            <a:r>
              <a:rPr lang="en-US" sz="1400" dirty="0" err="1"/>
              <a:t>Ingeniería</a:t>
            </a:r>
            <a:r>
              <a:rPr lang="en-US" sz="1400" dirty="0"/>
              <a:t> </a:t>
            </a:r>
            <a:r>
              <a:rPr lang="en-US" sz="1400" dirty="0" err="1"/>
              <a:t>Electrónica</a:t>
            </a:r>
            <a:endParaRPr lang="es-CO" sz="1400" dirty="0"/>
          </a:p>
        </p:txBody>
      </p:sp>
      <p:sp>
        <p:nvSpPr>
          <p:cNvPr id="8" name="Rectángulo 7"/>
          <p:cNvSpPr/>
          <p:nvPr/>
        </p:nvSpPr>
        <p:spPr>
          <a:xfrm>
            <a:off x="685800" y="1936696"/>
            <a:ext cx="790575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2200" dirty="0">
              <a:latin typeface="Candara" panose="020E0502030303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78674" y="1604805"/>
            <a:ext cx="83836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>
              <a:latin typeface="Candara" panose="020E0502030303020204" pitchFamily="34" charset="0"/>
            </a:endParaRPr>
          </a:p>
          <a:p>
            <a:endParaRPr lang="es-ES" sz="2400" dirty="0">
              <a:solidFill>
                <a:srgbClr val="00B050"/>
              </a:solidFill>
              <a:latin typeface="Candara" panose="020E0502030303020204" pitchFamily="34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303196" y="897296"/>
            <a:ext cx="8763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CO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Representación grafica de superficies</a:t>
            </a:r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:</a:t>
            </a:r>
            <a:endParaRPr lang="es-CO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4713" y="1463094"/>
            <a:ext cx="867691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2200" dirty="0"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latin typeface="Candara" panose="020E0502030303020204" pitchFamily="34" charset="0"/>
              </a:rPr>
              <a:t>Creación de una malla a partir de vectores </a:t>
            </a:r>
            <a:r>
              <a:rPr lang="es-ES" sz="2400" b="1" dirty="0">
                <a:latin typeface="Candara" panose="020E0502030303020204" pitchFamily="34" charset="0"/>
              </a:rPr>
              <a:t>[X, Y]=</a:t>
            </a:r>
            <a:r>
              <a:rPr lang="es-ES" sz="2400" b="1" dirty="0" err="1">
                <a:latin typeface="Candara" panose="020E0502030303020204" pitchFamily="34" charset="0"/>
              </a:rPr>
              <a:t>meshgrid</a:t>
            </a:r>
            <a:r>
              <a:rPr lang="es-ES" sz="2400" b="1" dirty="0">
                <a:latin typeface="Candara" panose="020E0502030303020204" pitchFamily="34" charset="0"/>
              </a:rPr>
              <a:t>(</a:t>
            </a:r>
            <a:r>
              <a:rPr lang="es-ES" sz="2400" b="1" dirty="0" err="1">
                <a:latin typeface="Candara" panose="020E0502030303020204" pitchFamily="34" charset="0"/>
              </a:rPr>
              <a:t>x,y</a:t>
            </a:r>
            <a:r>
              <a:rPr lang="es-ES" sz="2400" b="1" dirty="0">
                <a:latin typeface="Candara" panose="020E0502030303020204" pitchFamily="34" charset="0"/>
              </a:rPr>
              <a:t>) </a:t>
            </a:r>
            <a:endParaRPr lang="es-ES" sz="2400" dirty="0"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latin typeface="Candara" panose="020E0502030303020204" pitchFamily="34" charset="0"/>
              </a:rPr>
              <a:t>Gráfica de la malla construida sobre la superficie Z(X,Y): </a:t>
            </a:r>
            <a:r>
              <a:rPr lang="es-ES" sz="2400" b="1" dirty="0" err="1">
                <a:latin typeface="Candara" panose="020E0502030303020204" pitchFamily="34" charset="0"/>
              </a:rPr>
              <a:t>mesh</a:t>
            </a:r>
            <a:r>
              <a:rPr lang="es-ES" sz="2400" b="1" dirty="0">
                <a:latin typeface="Candara" panose="020E0502030303020204" pitchFamily="34" charset="0"/>
              </a:rPr>
              <a:t>(X,Y,Z)</a:t>
            </a:r>
            <a:r>
              <a:rPr lang="es-ES" sz="2400" dirty="0">
                <a:latin typeface="Candara" panose="020E0502030303020204" pitchFamily="34" charset="0"/>
              </a:rPr>
              <a:t>, </a:t>
            </a:r>
            <a:r>
              <a:rPr lang="es-ES" sz="2400" b="1" dirty="0" err="1">
                <a:latin typeface="Candara" panose="020E0502030303020204" pitchFamily="34" charset="0"/>
              </a:rPr>
              <a:t>meshc</a:t>
            </a:r>
            <a:r>
              <a:rPr lang="es-ES" sz="2400" b="1" dirty="0">
                <a:latin typeface="Candara" panose="020E0502030303020204" pitchFamily="34" charset="0"/>
              </a:rPr>
              <a:t>(X,Y,Z) </a:t>
            </a:r>
            <a:r>
              <a:rPr lang="es-ES" sz="2400" dirty="0">
                <a:latin typeface="Candara" panose="020E0502030303020204" pitchFamily="34" charset="0"/>
              </a:rPr>
              <a:t>(dibuja además líneas de nivel en el plano z=0)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latin typeface="Candara" panose="020E0502030303020204" pitchFamily="34" charset="0"/>
              </a:rPr>
              <a:t>Gráfica de la superficie Z(X,Y): </a:t>
            </a:r>
            <a:r>
              <a:rPr lang="es-ES" sz="2400" b="1" dirty="0">
                <a:latin typeface="Candara" panose="020E0502030303020204" pitchFamily="34" charset="0"/>
              </a:rPr>
              <a:t>surf(X,Y,Z)</a:t>
            </a:r>
            <a:r>
              <a:rPr lang="es-ES" sz="2400" dirty="0">
                <a:latin typeface="Candara" panose="020E0502030303020204" pitchFamily="34" charset="0"/>
              </a:rPr>
              <a:t>, </a:t>
            </a:r>
            <a:r>
              <a:rPr lang="es-ES" sz="2400" b="1" dirty="0" err="1">
                <a:latin typeface="Candara" panose="020E0502030303020204" pitchFamily="34" charset="0"/>
              </a:rPr>
              <a:t>surfc</a:t>
            </a:r>
            <a:r>
              <a:rPr lang="es-ES" sz="2400" b="1" dirty="0">
                <a:latin typeface="Candara" panose="020E0502030303020204" pitchFamily="34" charset="0"/>
              </a:rPr>
              <a:t>(X,Y,Z) </a:t>
            </a:r>
            <a:endParaRPr lang="es-ES" sz="2400" dirty="0"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b="1" dirty="0" err="1">
                <a:latin typeface="Candara" panose="020E0502030303020204" pitchFamily="34" charset="0"/>
              </a:rPr>
              <a:t>contour</a:t>
            </a:r>
            <a:r>
              <a:rPr lang="es-ES" sz="2400" b="1" dirty="0">
                <a:latin typeface="Candara" panose="020E0502030303020204" pitchFamily="34" charset="0"/>
              </a:rPr>
              <a:t>(</a:t>
            </a:r>
            <a:r>
              <a:rPr lang="es-ES" sz="2400" b="1" dirty="0" err="1">
                <a:latin typeface="Candara" panose="020E0502030303020204" pitchFamily="34" charset="0"/>
              </a:rPr>
              <a:t>X,Y,Z,v</a:t>
            </a:r>
            <a:r>
              <a:rPr lang="es-ES" sz="2400" b="1" dirty="0">
                <a:latin typeface="Candara" panose="020E0502030303020204" pitchFamily="34" charset="0"/>
              </a:rPr>
              <a:t>) </a:t>
            </a:r>
            <a:r>
              <a:rPr lang="es-ES" sz="2400" dirty="0">
                <a:latin typeface="Candara" panose="020E0502030303020204" pitchFamily="34" charset="0"/>
              </a:rPr>
              <a:t>y </a:t>
            </a:r>
            <a:r>
              <a:rPr lang="es-ES" sz="2400" b="1" dirty="0">
                <a:latin typeface="Candara" panose="020E0502030303020204" pitchFamily="34" charset="0"/>
              </a:rPr>
              <a:t>contour3(</a:t>
            </a:r>
            <a:r>
              <a:rPr lang="es-ES" sz="2400" b="1" dirty="0" err="1">
                <a:latin typeface="Candara" panose="020E0502030303020204" pitchFamily="34" charset="0"/>
              </a:rPr>
              <a:t>X,Y,Z,v</a:t>
            </a:r>
            <a:r>
              <a:rPr lang="es-ES" sz="2400" b="1" dirty="0">
                <a:latin typeface="Candara" panose="020E0502030303020204" pitchFamily="34" charset="0"/>
              </a:rPr>
              <a:t>) </a:t>
            </a:r>
            <a:r>
              <a:rPr lang="es-ES" sz="2400" dirty="0">
                <a:latin typeface="Candara" panose="020E0502030303020204" pitchFamily="34" charset="0"/>
              </a:rPr>
              <a:t>generan las líneas de nivel de una superficie para los valores dados en </a:t>
            </a:r>
            <a:r>
              <a:rPr lang="es-ES" sz="2400" b="1" dirty="0">
                <a:latin typeface="Candara" panose="020E0502030303020204" pitchFamily="34" charset="0"/>
              </a:rPr>
              <a:t>v</a:t>
            </a:r>
            <a:r>
              <a:rPr lang="es-ES" sz="2400" dirty="0">
                <a:latin typeface="Candara" panose="020E0502030303020204" pitchFamily="34" charset="0"/>
              </a:rPr>
              <a:t>. Para etiquetar las líneas, primero </a:t>
            </a:r>
            <a:r>
              <a:rPr lang="es-ES" sz="2400" b="1" dirty="0" err="1">
                <a:latin typeface="Candara" panose="020E0502030303020204" pitchFamily="34" charset="0"/>
              </a:rPr>
              <a:t>cs</a:t>
            </a:r>
            <a:r>
              <a:rPr lang="es-ES" sz="2400" b="1" dirty="0">
                <a:latin typeface="Candara" panose="020E0502030303020204" pitchFamily="34" charset="0"/>
              </a:rPr>
              <a:t>=</a:t>
            </a:r>
            <a:r>
              <a:rPr lang="es-ES" sz="2400" b="1" dirty="0" err="1">
                <a:latin typeface="Candara" panose="020E0502030303020204" pitchFamily="34" charset="0"/>
              </a:rPr>
              <a:t>contour</a:t>
            </a:r>
            <a:r>
              <a:rPr lang="es-ES" sz="2400" b="1" dirty="0">
                <a:latin typeface="Candara" panose="020E0502030303020204" pitchFamily="34" charset="0"/>
              </a:rPr>
              <a:t>(Z) </a:t>
            </a:r>
            <a:r>
              <a:rPr lang="es-ES" sz="2400" dirty="0">
                <a:latin typeface="Candara" panose="020E0502030303020204" pitchFamily="34" charset="0"/>
              </a:rPr>
              <a:t>(para saber los valores del contorno) y luego </a:t>
            </a:r>
            <a:r>
              <a:rPr lang="es-ES" sz="2400" b="1" dirty="0" err="1">
                <a:latin typeface="Candara" panose="020E0502030303020204" pitchFamily="34" charset="0"/>
              </a:rPr>
              <a:t>clabel</a:t>
            </a:r>
            <a:r>
              <a:rPr lang="es-ES" sz="2400" b="1" dirty="0">
                <a:latin typeface="Candara" panose="020E0502030303020204" pitchFamily="34" charset="0"/>
              </a:rPr>
              <a:t>(</a:t>
            </a:r>
            <a:r>
              <a:rPr lang="es-ES" sz="2400" b="1" dirty="0" err="1">
                <a:latin typeface="Candara" panose="020E0502030303020204" pitchFamily="34" charset="0"/>
              </a:rPr>
              <a:t>cs</a:t>
            </a:r>
            <a:r>
              <a:rPr lang="es-ES" sz="2400" b="1" dirty="0">
                <a:latin typeface="Candara" panose="020E0502030303020204" pitchFamily="34" charset="0"/>
              </a:rPr>
              <a:t>) </a:t>
            </a:r>
            <a:r>
              <a:rPr lang="es-ES" sz="2400" dirty="0">
                <a:latin typeface="Candara" panose="020E0502030303020204" pitchFamily="34" charset="0"/>
              </a:rPr>
              <a:t>o directamente </a:t>
            </a:r>
            <a:r>
              <a:rPr lang="es-ES" sz="2400" b="1" dirty="0" err="1">
                <a:latin typeface="Candara" panose="020E0502030303020204" pitchFamily="34" charset="0"/>
              </a:rPr>
              <a:t>clabel</a:t>
            </a:r>
            <a:r>
              <a:rPr lang="es-ES" sz="2400" b="1" dirty="0">
                <a:latin typeface="Candara" panose="020E0502030303020204" pitchFamily="34" charset="0"/>
              </a:rPr>
              <a:t>(</a:t>
            </a:r>
            <a:r>
              <a:rPr lang="es-ES" sz="2400" b="1" dirty="0" err="1">
                <a:latin typeface="Candara" panose="020E0502030303020204" pitchFamily="34" charset="0"/>
              </a:rPr>
              <a:t>cs,v</a:t>
            </a:r>
            <a:r>
              <a:rPr lang="es-ES" sz="2400" b="1" dirty="0">
                <a:latin typeface="Candara" panose="020E0502030303020204" pitchFamily="34" charset="0"/>
              </a:rPr>
              <a:t>) </a:t>
            </a:r>
            <a:endParaRPr lang="es-ES" sz="24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1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226996" y="158503"/>
            <a:ext cx="8915400" cy="633489"/>
          </a:xfrm>
        </p:spPr>
        <p:txBody>
          <a:bodyPr>
            <a:normAutofit/>
          </a:bodyPr>
          <a:lstStyle/>
          <a:p>
            <a:pPr lvl="0"/>
            <a:r>
              <a:rPr lang="es-CO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Gráficos en 2D y 3D. </a:t>
            </a:r>
            <a:endParaRPr lang="es-CO" sz="3200" dirty="0">
              <a:solidFill>
                <a:srgbClr val="CC0000"/>
              </a:solidFill>
              <a:latin typeface="Candara" panose="020E0502030303020204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4CE4-94A3-4D8F-AE52-0A849C42568A}" type="slidenum">
              <a:rPr lang="es-CO" sz="1200" smtClean="0">
                <a:uFillTx/>
              </a:rPr>
              <a:pPr/>
              <a:t>47</a:t>
            </a:fld>
            <a:endParaRPr lang="es-CO" sz="1200" dirty="0">
              <a:uFillTx/>
            </a:endParaRPr>
          </a:p>
        </p:txBody>
      </p:sp>
      <p:cxnSp>
        <p:nvCxnSpPr>
          <p:cNvPr id="14" name="Conector recto 13"/>
          <p:cNvCxnSpPr/>
          <p:nvPr/>
        </p:nvCxnSpPr>
        <p:spPr>
          <a:xfrm flipH="1">
            <a:off x="8763000" y="1066799"/>
            <a:ext cx="45810" cy="5791201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H="1">
            <a:off x="0" y="6356351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 flipH="1">
            <a:off x="0" y="6705600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H="1">
            <a:off x="152400" y="685800"/>
            <a:ext cx="69342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-5868" y="1189683"/>
            <a:ext cx="8915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>
              <a:latin typeface="Candara" panose="020E0502030303020204" pitchFamily="34" charset="0"/>
            </a:endParaRPr>
          </a:p>
        </p:txBody>
      </p:sp>
      <p:pic>
        <p:nvPicPr>
          <p:cNvPr id="23" name="Picture 8" descr="Resultado de imagen para universidad autonoma de manizal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0"/>
            <a:ext cx="1722210" cy="172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ángulo 24"/>
          <p:cNvSpPr/>
          <p:nvPr/>
        </p:nvSpPr>
        <p:spPr>
          <a:xfrm>
            <a:off x="0" y="6356350"/>
            <a:ext cx="8686800" cy="309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400" dirty="0"/>
              <a:t>Métodos</a:t>
            </a:r>
            <a:r>
              <a:rPr lang="en-US" sz="1400" dirty="0"/>
              <a:t> </a:t>
            </a:r>
            <a:r>
              <a:rPr lang="en-US" sz="1400" dirty="0" err="1"/>
              <a:t>Numéricos</a:t>
            </a:r>
            <a:r>
              <a:rPr lang="en-US" sz="1400" dirty="0"/>
              <a:t>  - </a:t>
            </a:r>
            <a:r>
              <a:rPr lang="en-US" sz="1400" dirty="0" err="1"/>
              <a:t>Ingeniería</a:t>
            </a:r>
            <a:r>
              <a:rPr lang="en-US" sz="1400" dirty="0"/>
              <a:t> </a:t>
            </a:r>
            <a:r>
              <a:rPr lang="en-US" sz="1400" dirty="0" err="1"/>
              <a:t>Electrónica</a:t>
            </a:r>
            <a:endParaRPr lang="es-CO" sz="1400" dirty="0"/>
          </a:p>
        </p:txBody>
      </p:sp>
      <p:sp>
        <p:nvSpPr>
          <p:cNvPr id="8" name="Rectángulo 7"/>
          <p:cNvSpPr/>
          <p:nvPr/>
        </p:nvSpPr>
        <p:spPr>
          <a:xfrm>
            <a:off x="685800" y="1936696"/>
            <a:ext cx="790575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2200" dirty="0">
              <a:latin typeface="Candara" panose="020E0502030303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78674" y="1604805"/>
            <a:ext cx="83836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>
              <a:latin typeface="Candara" panose="020E0502030303020204" pitchFamily="34" charset="0"/>
            </a:endParaRPr>
          </a:p>
          <a:p>
            <a:endParaRPr lang="es-ES" sz="2400" dirty="0">
              <a:solidFill>
                <a:srgbClr val="00B050"/>
              </a:solidFill>
              <a:latin typeface="Candara" panose="020E0502030303020204" pitchFamily="34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303196" y="897296"/>
            <a:ext cx="8763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CO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Ejemplo de una grafica de una superficie</a:t>
            </a:r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:</a:t>
            </a:r>
            <a:endParaRPr lang="es-CO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31900" y="1567943"/>
            <a:ext cx="867691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2200" dirty="0"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200" dirty="0">
                <a:latin typeface="Candara" panose="020E0502030303020204" pitchFamily="34" charset="0"/>
              </a:rPr>
              <a:t>Graficar la superficie y curvas de nivel de la siguiente función</a:t>
            </a:r>
          </a:p>
          <a:p>
            <a:pPr algn="ctr"/>
            <a:r>
              <a:rPr lang="es-E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f(</a:t>
            </a:r>
            <a:r>
              <a:rPr lang="es-E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s-E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)=16-x^2-y^2</a:t>
            </a:r>
          </a:p>
          <a:p>
            <a:endParaRPr lang="es-ES" sz="2200" dirty="0">
              <a:latin typeface="Candara" panose="020E0502030303020204" pitchFamily="34" charset="0"/>
              <a:cs typeface="Courier New" panose="02070309020205020404" pitchFamily="49" charset="0"/>
            </a:endParaRPr>
          </a:p>
          <a:p>
            <a:r>
              <a:rPr lang="es-E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s-E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syms</a:t>
            </a:r>
            <a:r>
              <a:rPr lang="es-E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y z  </a:t>
            </a:r>
            <a:r>
              <a:rPr lang="es-ES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%declaración de variables simbólicas</a:t>
            </a:r>
            <a:endParaRPr lang="es-ES" sz="22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&gt;&gt;x=-100:0.1:100</a:t>
            </a:r>
            <a:r>
              <a:rPr lang="es-ES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%vector de tabulación en el eje x</a:t>
            </a:r>
            <a:endParaRPr lang="es-E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&gt;&gt;y=-100:0.1:100 </a:t>
            </a:r>
            <a:r>
              <a:rPr lang="es-ES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%vector de tabulación en el eje y</a:t>
            </a:r>
            <a:endParaRPr lang="es-E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&gt;&gt;[X Y]=</a:t>
            </a:r>
            <a:r>
              <a:rPr lang="es-E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meshgrid</a:t>
            </a:r>
            <a:r>
              <a:rPr lang="es-E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s-E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s-ES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%creación de la malla</a:t>
            </a:r>
            <a:endParaRPr lang="es-E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&gt;&gt;Z=16-X.^2-Y.^2 </a:t>
            </a:r>
            <a:r>
              <a:rPr lang="es-ES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%tabulación</a:t>
            </a:r>
            <a:endParaRPr lang="es-E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s-E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meshc</a:t>
            </a:r>
            <a:r>
              <a:rPr lang="es-E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(X,Y,Z)	 </a:t>
            </a:r>
            <a:r>
              <a:rPr lang="es-ES" sz="2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Grafica de la superficie</a:t>
            </a:r>
          </a:p>
          <a:p>
            <a:endParaRPr lang="es-ES" sz="22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dirty="0">
                <a:latin typeface="Candara" panose="020E0502030303020204" pitchFamily="34" charset="0"/>
              </a:rPr>
              <a:t>Graficar la siguiente función </a:t>
            </a:r>
            <a:r>
              <a:rPr lang="es-E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f(x)=x^2+5*x+6, </a:t>
            </a:r>
            <a:r>
              <a:rPr lang="es-ES" sz="2200" dirty="0">
                <a:latin typeface="Candara" panose="020E0502030303020204" pitchFamily="34" charset="0"/>
              </a:rPr>
              <a:t>calcular las raíces y los puntos críticos y mostrar los resultados en el grafico.</a:t>
            </a:r>
            <a:endParaRPr lang="es-E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97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226996" y="158503"/>
            <a:ext cx="8915400" cy="633489"/>
          </a:xfrm>
        </p:spPr>
        <p:txBody>
          <a:bodyPr>
            <a:normAutofit/>
          </a:bodyPr>
          <a:lstStyle/>
          <a:p>
            <a:pPr lvl="0"/>
            <a:r>
              <a:rPr lang="es-CO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Gráficos en 2D y 3D. </a:t>
            </a:r>
            <a:endParaRPr lang="es-CO" sz="3200" dirty="0">
              <a:solidFill>
                <a:srgbClr val="CC0000"/>
              </a:solidFill>
              <a:latin typeface="Candara" panose="020E0502030303020204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4CE4-94A3-4D8F-AE52-0A849C42568A}" type="slidenum">
              <a:rPr lang="es-CO" sz="1200" smtClean="0">
                <a:uFillTx/>
              </a:rPr>
              <a:pPr/>
              <a:t>48</a:t>
            </a:fld>
            <a:endParaRPr lang="es-CO" sz="1200" dirty="0">
              <a:uFillTx/>
            </a:endParaRPr>
          </a:p>
        </p:txBody>
      </p:sp>
      <p:cxnSp>
        <p:nvCxnSpPr>
          <p:cNvPr id="14" name="Conector recto 13"/>
          <p:cNvCxnSpPr/>
          <p:nvPr/>
        </p:nvCxnSpPr>
        <p:spPr>
          <a:xfrm flipH="1">
            <a:off x="8763000" y="1066799"/>
            <a:ext cx="45810" cy="5791201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H="1">
            <a:off x="0" y="6356351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 flipH="1">
            <a:off x="0" y="6705600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H="1">
            <a:off x="152400" y="685800"/>
            <a:ext cx="69342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-5868" y="1189683"/>
            <a:ext cx="8915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>
              <a:latin typeface="Candara" panose="020E0502030303020204" pitchFamily="34" charset="0"/>
            </a:endParaRPr>
          </a:p>
        </p:txBody>
      </p:sp>
      <p:pic>
        <p:nvPicPr>
          <p:cNvPr id="23" name="Picture 8" descr="Resultado de imagen para universidad autonoma de manizal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0"/>
            <a:ext cx="1722210" cy="172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ángulo 24"/>
          <p:cNvSpPr/>
          <p:nvPr/>
        </p:nvSpPr>
        <p:spPr>
          <a:xfrm>
            <a:off x="0" y="6356350"/>
            <a:ext cx="8686800" cy="309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400" dirty="0"/>
              <a:t>Métodos</a:t>
            </a:r>
            <a:r>
              <a:rPr lang="en-US" sz="1400" dirty="0"/>
              <a:t> </a:t>
            </a:r>
            <a:r>
              <a:rPr lang="en-US" sz="1400" dirty="0" err="1"/>
              <a:t>Numéricos</a:t>
            </a:r>
            <a:r>
              <a:rPr lang="en-US" sz="1400" dirty="0"/>
              <a:t>  - </a:t>
            </a:r>
            <a:r>
              <a:rPr lang="en-US" sz="1400" dirty="0" err="1"/>
              <a:t>Ingeniería</a:t>
            </a:r>
            <a:r>
              <a:rPr lang="en-US" sz="1400" dirty="0"/>
              <a:t> </a:t>
            </a:r>
            <a:r>
              <a:rPr lang="en-US" sz="1400" dirty="0" err="1"/>
              <a:t>Electrónica</a:t>
            </a:r>
            <a:endParaRPr lang="es-CO" sz="1400" dirty="0"/>
          </a:p>
        </p:txBody>
      </p:sp>
      <p:sp>
        <p:nvSpPr>
          <p:cNvPr id="8" name="Rectángulo 7"/>
          <p:cNvSpPr/>
          <p:nvPr/>
        </p:nvSpPr>
        <p:spPr>
          <a:xfrm>
            <a:off x="685800" y="1936696"/>
            <a:ext cx="790575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2200" dirty="0">
              <a:latin typeface="Candara" panose="020E0502030303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78674" y="1604805"/>
            <a:ext cx="83836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>
              <a:latin typeface="Candara" panose="020E0502030303020204" pitchFamily="34" charset="0"/>
            </a:endParaRPr>
          </a:p>
          <a:p>
            <a:endParaRPr lang="es-ES" sz="2400" dirty="0">
              <a:solidFill>
                <a:srgbClr val="00B050"/>
              </a:solidFill>
              <a:latin typeface="Candara" panose="020E0502030303020204" pitchFamily="34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226996" y="752646"/>
            <a:ext cx="8763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CO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Representación grafica de superficies</a:t>
            </a:r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:</a:t>
            </a:r>
            <a:endParaRPr lang="es-CO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05972" y="1208248"/>
            <a:ext cx="867691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200" dirty="0">
                <a:latin typeface="Candara" panose="020E0502030303020204" pitchFamily="34" charset="0"/>
              </a:rPr>
              <a:t>Diferentes formas de representar los polígonos coloreados: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b="1" dirty="0" err="1">
                <a:latin typeface="Candara" panose="020E0502030303020204" pitchFamily="34" charset="0"/>
              </a:rPr>
              <a:t>shading</a:t>
            </a:r>
            <a:r>
              <a:rPr lang="es-ES" sz="2200" b="1" dirty="0">
                <a:latin typeface="Candara" panose="020E0502030303020204" pitchFamily="34" charset="0"/>
              </a:rPr>
              <a:t> flat: </a:t>
            </a:r>
            <a:r>
              <a:rPr lang="es-ES" sz="2200" dirty="0">
                <a:latin typeface="Candara" panose="020E0502030303020204" pitchFamily="34" charset="0"/>
              </a:rPr>
              <a:t>sombrea con color constante para cada polígono.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b="1" dirty="0" err="1">
                <a:latin typeface="Candara" panose="020E0502030303020204" pitchFamily="34" charset="0"/>
              </a:rPr>
              <a:t>shading</a:t>
            </a:r>
            <a:r>
              <a:rPr lang="es-ES" sz="2200" b="1" dirty="0">
                <a:latin typeface="Candara" panose="020E0502030303020204" pitchFamily="34" charset="0"/>
              </a:rPr>
              <a:t> </a:t>
            </a:r>
            <a:r>
              <a:rPr lang="es-ES" sz="2200" b="1" dirty="0" err="1">
                <a:latin typeface="Candara" panose="020E0502030303020204" pitchFamily="34" charset="0"/>
              </a:rPr>
              <a:t>interp</a:t>
            </a:r>
            <a:r>
              <a:rPr lang="es-ES" sz="2200" dirty="0">
                <a:latin typeface="Candara" panose="020E0502030303020204" pitchFamily="34" charset="0"/>
              </a:rPr>
              <a:t>: sombrea calculado por interpolación de colores entre los vértices de cada polígono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b="1" dirty="0" err="1">
                <a:latin typeface="Candara" panose="020E0502030303020204" pitchFamily="34" charset="0"/>
              </a:rPr>
              <a:t>shading</a:t>
            </a:r>
            <a:r>
              <a:rPr lang="es-ES" sz="2200" b="1" dirty="0">
                <a:latin typeface="Candara" panose="020E0502030303020204" pitchFamily="34" charset="0"/>
              </a:rPr>
              <a:t> </a:t>
            </a:r>
            <a:r>
              <a:rPr lang="es-ES" sz="2200" b="1" dirty="0" err="1">
                <a:latin typeface="Candara" panose="020E0502030303020204" pitchFamily="34" charset="0"/>
              </a:rPr>
              <a:t>faceted</a:t>
            </a:r>
            <a:r>
              <a:rPr lang="es-ES" sz="2200" dirty="0">
                <a:latin typeface="Candara" panose="020E0502030303020204" pitchFamily="34" charset="0"/>
              </a:rPr>
              <a:t>: sombreado constante con líneas negras superpuestas (opción por defecto)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b="1" dirty="0" err="1">
                <a:latin typeface="Candara" panose="020E0502030303020204" pitchFamily="34" charset="0"/>
              </a:rPr>
              <a:t>hidden</a:t>
            </a:r>
            <a:r>
              <a:rPr lang="es-ES" sz="2200" b="1" dirty="0">
                <a:latin typeface="Candara" panose="020E0502030303020204" pitchFamily="34" charset="0"/>
              </a:rPr>
              <a:t> off </a:t>
            </a:r>
            <a:r>
              <a:rPr lang="es-ES" sz="2200" dirty="0">
                <a:latin typeface="Candara" panose="020E0502030303020204" pitchFamily="34" charset="0"/>
              </a:rPr>
              <a:t>(desactiva la desaparición de líneas escondidas), </a:t>
            </a:r>
            <a:r>
              <a:rPr lang="es-ES" sz="2200" b="1" dirty="0" err="1">
                <a:latin typeface="Candara" panose="020E0502030303020204" pitchFamily="34" charset="0"/>
              </a:rPr>
              <a:t>hidden</a:t>
            </a:r>
            <a:r>
              <a:rPr lang="es-ES" sz="2200" b="1" dirty="0">
                <a:latin typeface="Candara" panose="020E0502030303020204" pitchFamily="34" charset="0"/>
              </a:rPr>
              <a:t> </a:t>
            </a:r>
            <a:r>
              <a:rPr lang="es-ES" sz="2200" b="1" dirty="0" err="1">
                <a:latin typeface="Candara" panose="020E0502030303020204" pitchFamily="34" charset="0"/>
              </a:rPr>
              <a:t>on</a:t>
            </a:r>
            <a:r>
              <a:rPr lang="es-ES" sz="2200" b="1" dirty="0">
                <a:latin typeface="Candara" panose="020E0502030303020204" pitchFamily="34" charset="0"/>
              </a:rPr>
              <a:t> </a:t>
            </a:r>
            <a:r>
              <a:rPr lang="es-ES" sz="2200" dirty="0">
                <a:latin typeface="Candara" panose="020E0502030303020204" pitchFamily="34" charset="0"/>
              </a:rPr>
              <a:t>(lo activa)</a:t>
            </a:r>
          </a:p>
          <a:p>
            <a:r>
              <a:rPr lang="es-ES" sz="2200" dirty="0">
                <a:latin typeface="Candara" panose="020E0502030303020204" pitchFamily="34" charset="0"/>
              </a:rPr>
              <a:t> </a:t>
            </a:r>
          </a:p>
          <a:p>
            <a:r>
              <a:rPr lang="es-CO" sz="2200" dirty="0">
                <a:latin typeface="Candara" panose="020E0502030303020204" pitchFamily="34" charset="0"/>
              </a:rPr>
              <a:t>Manipulación de gráficos </a:t>
            </a:r>
          </a:p>
          <a:p>
            <a:endParaRPr lang="es-CO" sz="2200" dirty="0">
              <a:latin typeface="Candara" panose="020E05020303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200" b="1" dirty="0" err="1">
                <a:latin typeface="Candara" panose="020E0502030303020204" pitchFamily="34" charset="0"/>
              </a:rPr>
              <a:t>view</a:t>
            </a:r>
            <a:r>
              <a:rPr lang="es-CO" sz="2200" b="1" dirty="0">
                <a:latin typeface="Candara" panose="020E0502030303020204" pitchFamily="34" charset="0"/>
              </a:rPr>
              <a:t>(azimut, </a:t>
            </a:r>
            <a:r>
              <a:rPr lang="es-CO" sz="2200" b="1" dirty="0" err="1">
                <a:latin typeface="Candara" panose="020E0502030303020204" pitchFamily="34" charset="0"/>
              </a:rPr>
              <a:t>elev</a:t>
            </a:r>
            <a:r>
              <a:rPr lang="es-CO" sz="2200" b="1" dirty="0">
                <a:latin typeface="Candara" panose="020E0502030303020204" pitchFamily="34" charset="0"/>
              </a:rPr>
              <a:t>), </a:t>
            </a:r>
            <a:r>
              <a:rPr lang="es-CO" sz="2200" b="1" dirty="0" err="1">
                <a:latin typeface="Candara" panose="020E0502030303020204" pitchFamily="34" charset="0"/>
              </a:rPr>
              <a:t>view</a:t>
            </a:r>
            <a:r>
              <a:rPr lang="es-CO" sz="2200" b="1" dirty="0">
                <a:latin typeface="Candara" panose="020E0502030303020204" pitchFamily="34" charset="0"/>
              </a:rPr>
              <a:t>([</a:t>
            </a:r>
            <a:r>
              <a:rPr lang="es-CO" sz="2200" b="1" dirty="0" err="1">
                <a:latin typeface="Candara" panose="020E0502030303020204" pitchFamily="34" charset="0"/>
              </a:rPr>
              <a:t>xd,yd,zd</a:t>
            </a:r>
            <a:r>
              <a:rPr lang="es-CO" sz="2200" b="1" dirty="0">
                <a:latin typeface="Candara" panose="020E0502030303020204" pitchFamily="34" charset="0"/>
              </a:rPr>
              <a:t>]) </a:t>
            </a:r>
            <a:endParaRPr lang="es-CO" sz="2200" dirty="0">
              <a:latin typeface="Candara" panose="020E05020303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b="1" dirty="0" err="1">
                <a:latin typeface="Candara" panose="020E0502030303020204" pitchFamily="34" charset="0"/>
              </a:rPr>
              <a:t>rotate</a:t>
            </a:r>
            <a:r>
              <a:rPr lang="es-ES" sz="2200" b="1" dirty="0">
                <a:latin typeface="Candara" panose="020E0502030303020204" pitchFamily="34" charset="0"/>
              </a:rPr>
              <a:t>(</a:t>
            </a:r>
            <a:r>
              <a:rPr lang="es-ES" sz="2200" b="1" dirty="0" err="1">
                <a:latin typeface="Candara" panose="020E0502030303020204" pitchFamily="34" charset="0"/>
              </a:rPr>
              <a:t>h,d,a</a:t>
            </a:r>
            <a:r>
              <a:rPr lang="es-ES" sz="2200" b="1" dirty="0">
                <a:latin typeface="Candara" panose="020E0502030303020204" pitchFamily="34" charset="0"/>
              </a:rPr>
              <a:t>) </a:t>
            </a:r>
            <a:r>
              <a:rPr lang="es-ES" sz="2200" dirty="0">
                <a:latin typeface="Candara" panose="020E0502030303020204" pitchFamily="34" charset="0"/>
              </a:rPr>
              <a:t>o </a:t>
            </a:r>
            <a:r>
              <a:rPr lang="es-ES" sz="2200" b="1" dirty="0" err="1">
                <a:latin typeface="Candara" panose="020E0502030303020204" pitchFamily="34" charset="0"/>
              </a:rPr>
              <a:t>rotate</a:t>
            </a:r>
            <a:r>
              <a:rPr lang="es-ES" sz="2200" b="1" dirty="0">
                <a:latin typeface="Candara" panose="020E0502030303020204" pitchFamily="34" charset="0"/>
              </a:rPr>
              <a:t>(</a:t>
            </a:r>
            <a:r>
              <a:rPr lang="es-ES" sz="2200" b="1" dirty="0" err="1">
                <a:latin typeface="Candara" panose="020E0502030303020204" pitchFamily="34" charset="0"/>
              </a:rPr>
              <a:t>h,d,a,o</a:t>
            </a:r>
            <a:r>
              <a:rPr lang="es-ES" sz="2200" b="1" dirty="0">
                <a:latin typeface="Candara" panose="020E0502030303020204" pitchFamily="34" charset="0"/>
              </a:rPr>
              <a:t>), </a:t>
            </a:r>
            <a:r>
              <a:rPr lang="es-ES" sz="2200" dirty="0">
                <a:latin typeface="Candara" panose="020E0502030303020204" pitchFamily="34" charset="0"/>
              </a:rPr>
              <a:t>‘h’ es el objeto, ‘d’ es un vector que indica la dirección, ‘a’ un ángulo y ‘o’ el origen de rotación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dirty="0">
                <a:latin typeface="Candara" panose="020E0502030303020204" pitchFamily="34" charset="0"/>
              </a:rPr>
              <a:t>En ventana gráfica: </a:t>
            </a:r>
            <a:r>
              <a:rPr lang="es-ES" sz="2200" b="1" dirty="0">
                <a:latin typeface="Candara" panose="020E0502030303020204" pitchFamily="34" charset="0"/>
              </a:rPr>
              <a:t>View (camera </a:t>
            </a:r>
            <a:r>
              <a:rPr lang="es-ES" sz="2200" b="1" dirty="0" err="1">
                <a:latin typeface="Candara" panose="020E0502030303020204" pitchFamily="34" charset="0"/>
              </a:rPr>
              <a:t>toolbar</a:t>
            </a:r>
            <a:r>
              <a:rPr lang="es-ES" sz="2200" b="1" dirty="0">
                <a:latin typeface="Candara" panose="020E0502030303020204" pitchFamily="34" charset="0"/>
              </a:rPr>
              <a:t>) </a:t>
            </a:r>
            <a:endParaRPr lang="es-ES" sz="22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54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226996" y="158503"/>
            <a:ext cx="8915400" cy="633489"/>
          </a:xfrm>
        </p:spPr>
        <p:txBody>
          <a:bodyPr>
            <a:normAutofit/>
          </a:bodyPr>
          <a:lstStyle/>
          <a:p>
            <a:pPr lvl="0"/>
            <a:r>
              <a:rPr lang="es-CO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Gráficos en 2D y 3D. </a:t>
            </a:r>
            <a:endParaRPr lang="es-CO" sz="3200" dirty="0">
              <a:solidFill>
                <a:srgbClr val="CC0000"/>
              </a:solidFill>
              <a:latin typeface="Candara" panose="020E0502030303020204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4CE4-94A3-4D8F-AE52-0A849C42568A}" type="slidenum">
              <a:rPr lang="es-CO" sz="1200" smtClean="0">
                <a:uFillTx/>
              </a:rPr>
              <a:pPr/>
              <a:t>49</a:t>
            </a:fld>
            <a:endParaRPr lang="es-CO" sz="1200" dirty="0">
              <a:uFillTx/>
            </a:endParaRPr>
          </a:p>
        </p:txBody>
      </p:sp>
      <p:cxnSp>
        <p:nvCxnSpPr>
          <p:cNvPr id="14" name="Conector recto 13"/>
          <p:cNvCxnSpPr/>
          <p:nvPr/>
        </p:nvCxnSpPr>
        <p:spPr>
          <a:xfrm flipH="1">
            <a:off x="8763000" y="1066799"/>
            <a:ext cx="45810" cy="5791201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H="1">
            <a:off x="0" y="6356351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 flipH="1">
            <a:off x="0" y="6705600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H="1">
            <a:off x="152400" y="685800"/>
            <a:ext cx="69342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-5868" y="1189683"/>
            <a:ext cx="8915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>
              <a:latin typeface="Candara" panose="020E0502030303020204" pitchFamily="34" charset="0"/>
            </a:endParaRPr>
          </a:p>
        </p:txBody>
      </p:sp>
      <p:pic>
        <p:nvPicPr>
          <p:cNvPr id="23" name="Picture 8" descr="Resultado de imagen para universidad autonoma de manizal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0"/>
            <a:ext cx="1722210" cy="172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ángulo 24"/>
          <p:cNvSpPr/>
          <p:nvPr/>
        </p:nvSpPr>
        <p:spPr>
          <a:xfrm>
            <a:off x="0" y="6356350"/>
            <a:ext cx="8686800" cy="309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400" dirty="0"/>
              <a:t>Métodos</a:t>
            </a:r>
            <a:r>
              <a:rPr lang="en-US" sz="1400" dirty="0"/>
              <a:t> </a:t>
            </a:r>
            <a:r>
              <a:rPr lang="en-US" sz="1400" dirty="0" err="1"/>
              <a:t>Numéricos</a:t>
            </a:r>
            <a:r>
              <a:rPr lang="en-US" sz="1400" dirty="0"/>
              <a:t>  - </a:t>
            </a:r>
            <a:r>
              <a:rPr lang="en-US" sz="1400" dirty="0" err="1"/>
              <a:t>Ingeniería</a:t>
            </a:r>
            <a:r>
              <a:rPr lang="en-US" sz="1400" dirty="0"/>
              <a:t> </a:t>
            </a:r>
            <a:r>
              <a:rPr lang="en-US" sz="1400" dirty="0" err="1"/>
              <a:t>Electrónica</a:t>
            </a:r>
            <a:endParaRPr lang="es-CO" sz="1400" dirty="0"/>
          </a:p>
        </p:txBody>
      </p:sp>
      <p:sp>
        <p:nvSpPr>
          <p:cNvPr id="8" name="Rectángulo 7"/>
          <p:cNvSpPr/>
          <p:nvPr/>
        </p:nvSpPr>
        <p:spPr>
          <a:xfrm>
            <a:off x="685800" y="1936696"/>
            <a:ext cx="790575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2200" dirty="0">
              <a:latin typeface="Candara" panose="020E0502030303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78674" y="1604805"/>
            <a:ext cx="83836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>
              <a:latin typeface="Candara" panose="020E0502030303020204" pitchFamily="34" charset="0"/>
            </a:endParaRPr>
          </a:p>
          <a:p>
            <a:endParaRPr lang="es-ES" sz="2400" dirty="0">
              <a:solidFill>
                <a:srgbClr val="00B050"/>
              </a:solidFill>
              <a:latin typeface="Candara" panose="020E0502030303020204" pitchFamily="34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303196" y="897296"/>
            <a:ext cx="8763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Transformación de coordenadas </a:t>
            </a:r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:</a:t>
            </a:r>
            <a:endParaRPr lang="es-CO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86090" y="1512920"/>
            <a:ext cx="8676910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CO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dirty="0">
                <a:latin typeface="Candara" panose="020E0502030303020204" pitchFamily="34" charset="0"/>
              </a:rPr>
              <a:t>[</a:t>
            </a:r>
            <a:r>
              <a:rPr lang="es-ES" sz="2200" dirty="0" err="1">
                <a:latin typeface="Candara" panose="020E0502030303020204" pitchFamily="34" charset="0"/>
              </a:rPr>
              <a:t>ang,rad</a:t>
            </a:r>
            <a:r>
              <a:rPr lang="es-ES" sz="2200" dirty="0">
                <a:latin typeface="Candara" panose="020E0502030303020204" pitchFamily="34" charset="0"/>
              </a:rPr>
              <a:t>]=</a:t>
            </a:r>
            <a:r>
              <a:rPr lang="es-ES" sz="2200" b="1" dirty="0">
                <a:latin typeface="Candara" panose="020E0502030303020204" pitchFamily="34" charset="0"/>
              </a:rPr>
              <a:t>cart2pol</a:t>
            </a:r>
            <a:r>
              <a:rPr lang="es-ES" sz="2200" dirty="0">
                <a:latin typeface="Candara" panose="020E0502030303020204" pitchFamily="34" charset="0"/>
              </a:rPr>
              <a:t>(</a:t>
            </a:r>
            <a:r>
              <a:rPr lang="es-ES" sz="2200" dirty="0" err="1">
                <a:latin typeface="Candara" panose="020E0502030303020204" pitchFamily="34" charset="0"/>
              </a:rPr>
              <a:t>x,y</a:t>
            </a:r>
            <a:r>
              <a:rPr lang="es-ES" sz="2200" dirty="0">
                <a:latin typeface="Candara" panose="020E0502030303020204" pitchFamily="34" charset="0"/>
              </a:rPr>
              <a:t>), de cartesianas a polares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200" dirty="0">
                <a:latin typeface="Candara" panose="020E0502030303020204" pitchFamily="34" charset="0"/>
              </a:rPr>
              <a:t>[</a:t>
            </a:r>
            <a:r>
              <a:rPr lang="es-CO" sz="2200" dirty="0" err="1">
                <a:latin typeface="Candara" panose="020E0502030303020204" pitchFamily="34" charset="0"/>
              </a:rPr>
              <a:t>ang,rad,z</a:t>
            </a:r>
            <a:r>
              <a:rPr lang="es-CO" sz="2200" dirty="0">
                <a:latin typeface="Candara" panose="020E0502030303020204" pitchFamily="34" charset="0"/>
              </a:rPr>
              <a:t>]=</a:t>
            </a:r>
            <a:r>
              <a:rPr lang="es-CO" sz="2200" b="1" dirty="0">
                <a:latin typeface="Candara" panose="020E0502030303020204" pitchFamily="34" charset="0"/>
              </a:rPr>
              <a:t>cart2pol</a:t>
            </a:r>
            <a:r>
              <a:rPr lang="es-CO" sz="2200" dirty="0">
                <a:latin typeface="Candara" panose="020E0502030303020204" pitchFamily="34" charset="0"/>
              </a:rPr>
              <a:t>(</a:t>
            </a:r>
            <a:r>
              <a:rPr lang="es-CO" sz="2200" dirty="0" err="1">
                <a:latin typeface="Candara" panose="020E0502030303020204" pitchFamily="34" charset="0"/>
              </a:rPr>
              <a:t>x,y,z</a:t>
            </a:r>
            <a:r>
              <a:rPr lang="es-CO" sz="2200" dirty="0">
                <a:latin typeface="Candara" panose="020E0502030303020204" pitchFamily="34" charset="0"/>
              </a:rPr>
              <a:t>), de cartesianas a cilíndricas </a:t>
            </a:r>
          </a:p>
          <a:p>
            <a:endParaRPr lang="es-CO" sz="2200" dirty="0">
              <a:latin typeface="Candara" panose="020E05020303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dirty="0">
                <a:latin typeface="Candara" panose="020E0502030303020204" pitchFamily="34" charset="0"/>
              </a:rPr>
              <a:t>[</a:t>
            </a:r>
            <a:r>
              <a:rPr lang="es-ES" sz="2200" dirty="0" err="1">
                <a:latin typeface="Candara" panose="020E0502030303020204" pitchFamily="34" charset="0"/>
              </a:rPr>
              <a:t>x,y</a:t>
            </a:r>
            <a:r>
              <a:rPr lang="es-ES" sz="2200" dirty="0">
                <a:latin typeface="Candara" panose="020E0502030303020204" pitchFamily="34" charset="0"/>
              </a:rPr>
              <a:t>]=</a:t>
            </a:r>
            <a:r>
              <a:rPr lang="es-ES" sz="2200" b="1" dirty="0">
                <a:latin typeface="Candara" panose="020E0502030303020204" pitchFamily="34" charset="0"/>
              </a:rPr>
              <a:t>pol2cart</a:t>
            </a:r>
            <a:r>
              <a:rPr lang="es-ES" sz="2200" dirty="0">
                <a:latin typeface="Candara" panose="020E0502030303020204" pitchFamily="34" charset="0"/>
              </a:rPr>
              <a:t>(</a:t>
            </a:r>
            <a:r>
              <a:rPr lang="es-ES" sz="2200" dirty="0" err="1">
                <a:latin typeface="Candara" panose="020E0502030303020204" pitchFamily="34" charset="0"/>
              </a:rPr>
              <a:t>ang,rad</a:t>
            </a:r>
            <a:r>
              <a:rPr lang="es-ES" sz="2200" dirty="0">
                <a:latin typeface="Candara" panose="020E0502030303020204" pitchFamily="34" charset="0"/>
              </a:rPr>
              <a:t>), de polares a cartesianas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200" dirty="0">
                <a:latin typeface="Candara" panose="020E0502030303020204" pitchFamily="34" charset="0"/>
              </a:rPr>
              <a:t>[</a:t>
            </a:r>
            <a:r>
              <a:rPr lang="es-CO" sz="2200" dirty="0" err="1">
                <a:latin typeface="Candara" panose="020E0502030303020204" pitchFamily="34" charset="0"/>
              </a:rPr>
              <a:t>x,y,z</a:t>
            </a:r>
            <a:r>
              <a:rPr lang="es-CO" sz="2200" dirty="0">
                <a:latin typeface="Candara" panose="020E0502030303020204" pitchFamily="34" charset="0"/>
              </a:rPr>
              <a:t>]=</a:t>
            </a:r>
            <a:r>
              <a:rPr lang="es-CO" sz="2200" b="1" dirty="0">
                <a:latin typeface="Candara" panose="020E0502030303020204" pitchFamily="34" charset="0"/>
              </a:rPr>
              <a:t>pol2cart</a:t>
            </a:r>
            <a:r>
              <a:rPr lang="es-CO" sz="2200" dirty="0">
                <a:latin typeface="Candara" panose="020E0502030303020204" pitchFamily="34" charset="0"/>
              </a:rPr>
              <a:t>(</a:t>
            </a:r>
            <a:r>
              <a:rPr lang="es-CO" sz="2200" dirty="0" err="1">
                <a:latin typeface="Candara" panose="020E0502030303020204" pitchFamily="34" charset="0"/>
              </a:rPr>
              <a:t>ang,rad,z</a:t>
            </a:r>
            <a:r>
              <a:rPr lang="es-CO" sz="2200" dirty="0">
                <a:latin typeface="Candara" panose="020E0502030303020204" pitchFamily="34" charset="0"/>
              </a:rPr>
              <a:t>), de cilíndricas a cartesianas </a:t>
            </a:r>
          </a:p>
          <a:p>
            <a:endParaRPr lang="es-CO" sz="2200" dirty="0">
              <a:latin typeface="Candara" panose="020E05020303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dirty="0">
                <a:latin typeface="Candara" panose="020E0502030303020204" pitchFamily="34" charset="0"/>
              </a:rPr>
              <a:t>[</a:t>
            </a:r>
            <a:r>
              <a:rPr lang="es-ES" sz="2200" dirty="0" err="1">
                <a:latin typeface="Candara" panose="020E0502030303020204" pitchFamily="34" charset="0"/>
              </a:rPr>
              <a:t>angx,angz,rad</a:t>
            </a:r>
            <a:r>
              <a:rPr lang="es-ES" sz="2200" dirty="0">
                <a:latin typeface="Candara" panose="020E0502030303020204" pitchFamily="34" charset="0"/>
              </a:rPr>
              <a:t>]=</a:t>
            </a:r>
            <a:r>
              <a:rPr lang="es-ES" sz="2200" b="1" dirty="0">
                <a:latin typeface="Candara" panose="020E0502030303020204" pitchFamily="34" charset="0"/>
              </a:rPr>
              <a:t>cart2sph</a:t>
            </a:r>
            <a:r>
              <a:rPr lang="es-ES" sz="2200" dirty="0">
                <a:latin typeface="Candara" panose="020E0502030303020204" pitchFamily="34" charset="0"/>
              </a:rPr>
              <a:t>(</a:t>
            </a:r>
            <a:r>
              <a:rPr lang="es-ES" sz="2200" dirty="0" err="1">
                <a:latin typeface="Candara" panose="020E0502030303020204" pitchFamily="34" charset="0"/>
              </a:rPr>
              <a:t>x,y,z</a:t>
            </a:r>
            <a:r>
              <a:rPr lang="es-ES" sz="2200" dirty="0">
                <a:latin typeface="Candara" panose="020E0502030303020204" pitchFamily="34" charset="0"/>
              </a:rPr>
              <a:t>), de cartesianas a esféricas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dirty="0">
                <a:latin typeface="Candara" panose="020E0502030303020204" pitchFamily="34" charset="0"/>
              </a:rPr>
              <a:t>[</a:t>
            </a:r>
            <a:r>
              <a:rPr lang="es-ES" sz="2200" dirty="0" err="1">
                <a:latin typeface="Candara" panose="020E0502030303020204" pitchFamily="34" charset="0"/>
              </a:rPr>
              <a:t>x,y,z</a:t>
            </a:r>
            <a:r>
              <a:rPr lang="es-ES" sz="2200" dirty="0">
                <a:latin typeface="Candara" panose="020E0502030303020204" pitchFamily="34" charset="0"/>
              </a:rPr>
              <a:t>]=</a:t>
            </a:r>
            <a:r>
              <a:rPr lang="es-ES" sz="2200" b="1" dirty="0">
                <a:latin typeface="Candara" panose="020E0502030303020204" pitchFamily="34" charset="0"/>
              </a:rPr>
              <a:t>aph2cart</a:t>
            </a:r>
            <a:r>
              <a:rPr lang="es-ES" sz="2200" dirty="0">
                <a:latin typeface="Candara" panose="020E0502030303020204" pitchFamily="34" charset="0"/>
              </a:rPr>
              <a:t>(</a:t>
            </a:r>
            <a:r>
              <a:rPr lang="es-ES" sz="2200" dirty="0" err="1">
                <a:latin typeface="Candara" panose="020E0502030303020204" pitchFamily="34" charset="0"/>
              </a:rPr>
              <a:t>angx,angz,rad</a:t>
            </a:r>
            <a:r>
              <a:rPr lang="es-ES" sz="2200" dirty="0">
                <a:latin typeface="Candara" panose="020E0502030303020204" pitchFamily="34" charset="0"/>
              </a:rPr>
              <a:t>), de esféricas a cartesianas </a:t>
            </a:r>
          </a:p>
          <a:p>
            <a:endParaRPr lang="es-ES" sz="2200" b="1" dirty="0">
              <a:latin typeface="Candara" panose="020E0502030303020204" pitchFamily="34" charset="0"/>
            </a:endParaRPr>
          </a:p>
          <a:p>
            <a:r>
              <a:rPr lang="es-ES" sz="2200" b="1" dirty="0">
                <a:latin typeface="Candara" panose="020E0502030303020204" pitchFamily="34" charset="0"/>
              </a:rPr>
              <a:t>Ejemplo: </a:t>
            </a:r>
            <a:r>
              <a:rPr lang="es-ES" sz="2200" dirty="0">
                <a:latin typeface="Candara" panose="020E0502030303020204" pitchFamily="34" charset="0"/>
              </a:rPr>
              <a:t>Tabular una circunferencia en coordenadas cartesianas, posteriormente pasarla a coordenadas polares y graficar.</a:t>
            </a:r>
            <a:endParaRPr lang="es-ES" sz="2200" b="1" dirty="0">
              <a:latin typeface="Candara" panose="020E0502030303020204" pitchFamily="34" charset="0"/>
            </a:endParaRPr>
          </a:p>
          <a:p>
            <a:endParaRPr lang="es-E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779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4CE4-94A3-4D8F-AE52-0A849C42568A}" type="slidenum">
              <a:rPr lang="es-CO" sz="1200" smtClean="0">
                <a:uFillTx/>
              </a:rPr>
              <a:pPr/>
              <a:t>5</a:t>
            </a:fld>
            <a:endParaRPr lang="es-CO" sz="1200" dirty="0">
              <a:uFillTx/>
            </a:endParaRPr>
          </a:p>
        </p:txBody>
      </p:sp>
      <p:cxnSp>
        <p:nvCxnSpPr>
          <p:cNvPr id="14" name="Conector recto 13"/>
          <p:cNvCxnSpPr/>
          <p:nvPr/>
        </p:nvCxnSpPr>
        <p:spPr>
          <a:xfrm flipH="1">
            <a:off x="8763000" y="1066799"/>
            <a:ext cx="45810" cy="5791201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H="1">
            <a:off x="0" y="6356351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 flipH="1">
            <a:off x="0" y="6705600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H="1">
            <a:off x="152400" y="685800"/>
            <a:ext cx="69342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226996" y="158503"/>
            <a:ext cx="8915400" cy="633489"/>
          </a:xfrm>
        </p:spPr>
        <p:txBody>
          <a:bodyPr>
            <a:normAutofit/>
          </a:bodyPr>
          <a:lstStyle/>
          <a:p>
            <a:pPr lvl="0"/>
            <a:r>
              <a:rPr lang="es-CO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Introducción. </a:t>
            </a:r>
            <a:endParaRPr lang="es-CO" sz="3200" dirty="0">
              <a:solidFill>
                <a:srgbClr val="CC0000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26996" y="1654012"/>
            <a:ext cx="8459804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900" b="1" dirty="0" err="1">
                <a:latin typeface="Candara" panose="020E0502030303020204" pitchFamily="34" charset="0"/>
              </a:rPr>
              <a:t>Command</a:t>
            </a:r>
            <a:r>
              <a:rPr lang="es-ES" sz="1900" b="1" dirty="0">
                <a:latin typeface="Candara" panose="020E0502030303020204" pitchFamily="34" charset="0"/>
              </a:rPr>
              <a:t> Windows</a:t>
            </a:r>
            <a:r>
              <a:rPr lang="es-ES" sz="1900" dirty="0">
                <a:latin typeface="Candara" panose="020E0502030303020204" pitchFamily="34" charset="0"/>
              </a:rPr>
              <a:t>: Donde se ejecutan todas las instrucciones y programas. Se escribe la instrucción o el nombre del programa y se da a </a:t>
            </a:r>
            <a:r>
              <a:rPr lang="es-ES" sz="1900" dirty="0" err="1">
                <a:latin typeface="Candara" panose="020E0502030303020204" pitchFamily="34" charset="0"/>
              </a:rPr>
              <a:t>Enter</a:t>
            </a:r>
            <a:r>
              <a:rPr lang="es-ES" sz="1900" dirty="0">
                <a:latin typeface="Candara" panose="020E0502030303020204" pitchFamily="34" charset="0"/>
              </a:rPr>
              <a:t>.</a:t>
            </a:r>
          </a:p>
          <a:p>
            <a:pPr algn="just"/>
            <a:r>
              <a:rPr lang="es-ES" sz="1900" dirty="0">
                <a:latin typeface="Candara" panose="020E0502030303020204" pitchFamily="34" charset="0"/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900" b="1" dirty="0" err="1">
                <a:latin typeface="Candara" panose="020E0502030303020204" pitchFamily="34" charset="0"/>
              </a:rPr>
              <a:t>Command</a:t>
            </a:r>
            <a:r>
              <a:rPr lang="es-ES" sz="1900" b="1" dirty="0">
                <a:latin typeface="Candara" panose="020E0502030303020204" pitchFamily="34" charset="0"/>
              </a:rPr>
              <a:t> </a:t>
            </a:r>
            <a:r>
              <a:rPr lang="es-ES" sz="1900" b="1" dirty="0" err="1">
                <a:latin typeface="Candara" panose="020E0502030303020204" pitchFamily="34" charset="0"/>
              </a:rPr>
              <a:t>History</a:t>
            </a:r>
            <a:r>
              <a:rPr lang="es-ES" sz="1900" dirty="0">
                <a:latin typeface="Candara" panose="020E0502030303020204" pitchFamily="34" charset="0"/>
              </a:rPr>
              <a:t>: Muestra los últimos comandos ejecutados en </a:t>
            </a:r>
            <a:r>
              <a:rPr lang="es-ES" sz="1900" dirty="0" err="1">
                <a:latin typeface="Candara" panose="020E0502030303020204" pitchFamily="34" charset="0"/>
              </a:rPr>
              <a:t>Command</a:t>
            </a:r>
            <a:r>
              <a:rPr lang="es-ES" sz="1900" dirty="0">
                <a:latin typeface="Candara" panose="020E0502030303020204" pitchFamily="34" charset="0"/>
              </a:rPr>
              <a:t> Windows. Se puede recuperar el comando pulsando las teclas de arriba o abajo en el </a:t>
            </a:r>
            <a:r>
              <a:rPr lang="es-ES" sz="1900" dirty="0" err="1">
                <a:latin typeface="Candara" panose="020E0502030303020204" pitchFamily="34" charset="0"/>
              </a:rPr>
              <a:t>Command</a:t>
            </a:r>
            <a:r>
              <a:rPr lang="es-ES" sz="1900" dirty="0">
                <a:latin typeface="Candara" panose="020E0502030303020204" pitchFamily="34" charset="0"/>
              </a:rPr>
              <a:t> Windows.</a:t>
            </a:r>
          </a:p>
          <a:p>
            <a:pPr algn="just"/>
            <a:r>
              <a:rPr lang="es-ES" sz="1900" dirty="0">
                <a:latin typeface="Candara" panose="020E0502030303020204" pitchFamily="34" charset="0"/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900" b="1" dirty="0" err="1">
                <a:latin typeface="Candara" panose="020E0502030303020204" pitchFamily="34" charset="0"/>
              </a:rPr>
              <a:t>Current</a:t>
            </a:r>
            <a:r>
              <a:rPr lang="es-ES" sz="1900" b="1" dirty="0">
                <a:latin typeface="Candara" panose="020E0502030303020204" pitchFamily="34" charset="0"/>
              </a:rPr>
              <a:t> </a:t>
            </a:r>
            <a:r>
              <a:rPr lang="es-ES" sz="1900" b="1" dirty="0" err="1">
                <a:latin typeface="Candara" panose="020E0502030303020204" pitchFamily="34" charset="0"/>
              </a:rPr>
              <a:t>directory</a:t>
            </a:r>
            <a:r>
              <a:rPr lang="es-ES" sz="1900" dirty="0">
                <a:latin typeface="Candara" panose="020E0502030303020204" pitchFamily="34" charset="0"/>
              </a:rPr>
              <a:t>: Situarse en el directorio donde se va a trabajar.</a:t>
            </a:r>
          </a:p>
          <a:p>
            <a:pPr algn="just"/>
            <a:r>
              <a:rPr lang="es-ES" sz="1900" dirty="0">
                <a:latin typeface="Candara" panose="020E0502030303020204" pitchFamily="34" charset="0"/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900" b="1" dirty="0" err="1">
                <a:latin typeface="Candara" panose="020E0502030303020204" pitchFamily="34" charset="0"/>
              </a:rPr>
              <a:t>Help</a:t>
            </a:r>
            <a:r>
              <a:rPr lang="es-ES" sz="1900" b="1" dirty="0">
                <a:latin typeface="Candara" panose="020E0502030303020204" pitchFamily="34" charset="0"/>
              </a:rPr>
              <a:t>: </a:t>
            </a:r>
            <a:r>
              <a:rPr lang="es-ES" sz="1900" dirty="0">
                <a:latin typeface="Candara" panose="020E0502030303020204" pitchFamily="34" charset="0"/>
              </a:rPr>
              <a:t>(también se puede usar desde </a:t>
            </a:r>
            <a:r>
              <a:rPr lang="es-ES" sz="1900" dirty="0" err="1">
                <a:latin typeface="Candara" panose="020E0502030303020204" pitchFamily="34" charset="0"/>
              </a:rPr>
              <a:t>Command</a:t>
            </a:r>
            <a:r>
              <a:rPr lang="es-ES" sz="1900" dirty="0">
                <a:latin typeface="Candara" panose="020E0502030303020204" pitchFamily="34" charset="0"/>
              </a:rPr>
              <a:t> Windows) .</a:t>
            </a:r>
          </a:p>
          <a:p>
            <a:pPr algn="just"/>
            <a:endParaRPr lang="es-ES" sz="1900" dirty="0">
              <a:latin typeface="Candara" panose="020E0502030303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900" b="1" dirty="0" err="1">
                <a:latin typeface="Candara" panose="020E0502030303020204" pitchFamily="34" charset="0"/>
              </a:rPr>
              <a:t>Workspace</a:t>
            </a:r>
            <a:r>
              <a:rPr lang="es-ES" sz="1900" dirty="0">
                <a:latin typeface="Candara" panose="020E0502030303020204" pitchFamily="34" charset="0"/>
              </a:rPr>
              <a:t>: Para ver las variables que se están usando, el tipo y sus dimensiones (si son matrices) .</a:t>
            </a:r>
          </a:p>
          <a:p>
            <a:pPr algn="just"/>
            <a:endParaRPr lang="es-ES" sz="1900" dirty="0">
              <a:latin typeface="Candara" panose="020E0502030303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900" b="1" dirty="0">
                <a:latin typeface="Candara" panose="020E0502030303020204" pitchFamily="34" charset="0"/>
              </a:rPr>
              <a:t>Editor del Matlab</a:t>
            </a:r>
            <a:r>
              <a:rPr lang="es-ES" sz="1900" dirty="0">
                <a:latin typeface="Candara" panose="020E0502030303020204" pitchFamily="34" charset="0"/>
              </a:rPr>
              <a:t>: Todos los ficheros de comandos Matlab deben de llevar la extensión .m y nombrarlos sin espacios.</a:t>
            </a:r>
            <a:endParaRPr lang="es-ES" sz="1900" dirty="0"/>
          </a:p>
        </p:txBody>
      </p:sp>
      <p:pic>
        <p:nvPicPr>
          <p:cNvPr id="23" name="Picture 8" descr="Resultado de imagen para universidad autonoma de manizal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0"/>
            <a:ext cx="1722210" cy="172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ángulo 24"/>
          <p:cNvSpPr/>
          <p:nvPr/>
        </p:nvSpPr>
        <p:spPr>
          <a:xfrm>
            <a:off x="0" y="6356350"/>
            <a:ext cx="8686800" cy="309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400" dirty="0"/>
              <a:t>Métodos</a:t>
            </a:r>
            <a:r>
              <a:rPr lang="en-US" sz="1400" dirty="0"/>
              <a:t> </a:t>
            </a:r>
            <a:r>
              <a:rPr lang="en-US" sz="1400" dirty="0" err="1"/>
              <a:t>Numéricos</a:t>
            </a:r>
            <a:r>
              <a:rPr lang="en-US" sz="1400" dirty="0"/>
              <a:t>  - </a:t>
            </a:r>
            <a:r>
              <a:rPr lang="en-US" sz="1400" dirty="0" err="1"/>
              <a:t>Ingeniería</a:t>
            </a:r>
            <a:r>
              <a:rPr lang="en-US" sz="1400" dirty="0"/>
              <a:t> </a:t>
            </a:r>
            <a:r>
              <a:rPr lang="en-US" sz="1400" dirty="0" err="1"/>
              <a:t>Electrónica</a:t>
            </a:r>
            <a:endParaRPr lang="es-CO" sz="1400" dirty="0"/>
          </a:p>
        </p:txBody>
      </p:sp>
      <p:sp>
        <p:nvSpPr>
          <p:cNvPr id="12" name="Rectángulo 11"/>
          <p:cNvSpPr/>
          <p:nvPr/>
        </p:nvSpPr>
        <p:spPr>
          <a:xfrm>
            <a:off x="381000" y="861105"/>
            <a:ext cx="8763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" sz="2400" b="1" dirty="0">
                <a:latin typeface="Candara" panose="020E0502030303020204" pitchFamily="34" charset="0"/>
                <a:cs typeface="Arial" panose="020B0604020202020204" pitchFamily="34" charset="0"/>
              </a:rPr>
              <a:t>Elementos básicos del escritorio de Matlab</a:t>
            </a:r>
            <a:endParaRPr lang="es-CO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795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226996" y="158503"/>
            <a:ext cx="8915400" cy="633489"/>
          </a:xfrm>
        </p:spPr>
        <p:txBody>
          <a:bodyPr>
            <a:normAutofit/>
          </a:bodyPr>
          <a:lstStyle/>
          <a:p>
            <a:pPr lvl="0"/>
            <a:r>
              <a:rPr lang="es-CO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Gráficos en 2D y 3D. </a:t>
            </a:r>
            <a:endParaRPr lang="es-CO" sz="3200" dirty="0">
              <a:solidFill>
                <a:srgbClr val="CC0000"/>
              </a:solidFill>
              <a:latin typeface="Candara" panose="020E0502030303020204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4CE4-94A3-4D8F-AE52-0A849C42568A}" type="slidenum">
              <a:rPr lang="es-CO" sz="1200" smtClean="0">
                <a:uFillTx/>
              </a:rPr>
              <a:pPr/>
              <a:t>50</a:t>
            </a:fld>
            <a:endParaRPr lang="es-CO" sz="1200" dirty="0">
              <a:uFillTx/>
            </a:endParaRPr>
          </a:p>
        </p:txBody>
      </p:sp>
      <p:cxnSp>
        <p:nvCxnSpPr>
          <p:cNvPr id="14" name="Conector recto 13"/>
          <p:cNvCxnSpPr/>
          <p:nvPr/>
        </p:nvCxnSpPr>
        <p:spPr>
          <a:xfrm flipH="1">
            <a:off x="8763000" y="1066799"/>
            <a:ext cx="45810" cy="5791201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H="1">
            <a:off x="0" y="6356351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 flipH="1">
            <a:off x="0" y="6705600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H="1">
            <a:off x="152400" y="685800"/>
            <a:ext cx="69342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-5868" y="1189683"/>
            <a:ext cx="8915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>
              <a:latin typeface="Candara" panose="020E0502030303020204" pitchFamily="34" charset="0"/>
            </a:endParaRPr>
          </a:p>
        </p:txBody>
      </p:sp>
      <p:pic>
        <p:nvPicPr>
          <p:cNvPr id="23" name="Picture 8" descr="Resultado de imagen para universidad autonoma de manizal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0"/>
            <a:ext cx="1722210" cy="172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ángulo 24"/>
          <p:cNvSpPr/>
          <p:nvPr/>
        </p:nvSpPr>
        <p:spPr>
          <a:xfrm>
            <a:off x="0" y="6356350"/>
            <a:ext cx="8686800" cy="309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400" dirty="0"/>
              <a:t>Métodos</a:t>
            </a:r>
            <a:r>
              <a:rPr lang="en-US" sz="1400" dirty="0"/>
              <a:t> </a:t>
            </a:r>
            <a:r>
              <a:rPr lang="en-US" sz="1400" dirty="0" err="1"/>
              <a:t>Numéricos</a:t>
            </a:r>
            <a:r>
              <a:rPr lang="en-US" sz="1400" dirty="0"/>
              <a:t>  - </a:t>
            </a:r>
            <a:r>
              <a:rPr lang="en-US" sz="1400" dirty="0" err="1"/>
              <a:t>Ingeniería</a:t>
            </a:r>
            <a:r>
              <a:rPr lang="en-US" sz="1400" dirty="0"/>
              <a:t> </a:t>
            </a:r>
            <a:r>
              <a:rPr lang="en-US" sz="1400" dirty="0" err="1"/>
              <a:t>Electrónica</a:t>
            </a:r>
            <a:endParaRPr lang="es-CO" sz="1400" dirty="0"/>
          </a:p>
        </p:txBody>
      </p:sp>
      <p:sp>
        <p:nvSpPr>
          <p:cNvPr id="8" name="Rectángulo 7"/>
          <p:cNvSpPr/>
          <p:nvPr/>
        </p:nvSpPr>
        <p:spPr>
          <a:xfrm>
            <a:off x="685800" y="1936696"/>
            <a:ext cx="790575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2200" dirty="0">
              <a:latin typeface="Candara" panose="020E0502030303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78674" y="1604805"/>
            <a:ext cx="83836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>
              <a:latin typeface="Candara" panose="020E0502030303020204" pitchFamily="34" charset="0"/>
            </a:endParaRPr>
          </a:p>
          <a:p>
            <a:endParaRPr lang="es-ES" sz="2400" dirty="0">
              <a:solidFill>
                <a:srgbClr val="00B050"/>
              </a:solidFill>
              <a:latin typeface="Candara" panose="020E0502030303020204" pitchFamily="34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278674" y="704352"/>
            <a:ext cx="8763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Creación de películas</a:t>
            </a:r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:</a:t>
            </a:r>
            <a:endParaRPr lang="es-CO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13377" y="1228658"/>
            <a:ext cx="867691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200" dirty="0">
                <a:latin typeface="Candara" panose="020E0502030303020204" pitchFamily="34" charset="0"/>
              </a:rPr>
              <a:t>Una película se compone de varias imágenes (</a:t>
            </a:r>
            <a:r>
              <a:rPr lang="es-ES" sz="2200" dirty="0" err="1">
                <a:latin typeface="Candara" panose="020E0502030303020204" pitchFamily="34" charset="0"/>
              </a:rPr>
              <a:t>frames</a:t>
            </a:r>
            <a:r>
              <a:rPr lang="es-ES" sz="2200" dirty="0">
                <a:latin typeface="Candara" panose="020E0502030303020204" pitchFamily="34" charset="0"/>
              </a:rPr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200" b="1" dirty="0" err="1">
                <a:latin typeface="Candara" panose="020E0502030303020204" pitchFamily="34" charset="0"/>
              </a:rPr>
              <a:t>getframe</a:t>
            </a:r>
            <a:r>
              <a:rPr lang="es-ES" sz="2200" b="1" dirty="0">
                <a:latin typeface="Candara" panose="020E0502030303020204" pitchFamily="34" charset="0"/>
              </a:rPr>
              <a:t> </a:t>
            </a:r>
            <a:r>
              <a:rPr lang="es-ES" sz="2200" dirty="0">
                <a:latin typeface="Candara" panose="020E0502030303020204" pitchFamily="34" charset="0"/>
              </a:rPr>
              <a:t>se emplea para guardar todas esas imágenes. Devuelve un vector columna con la información necesaria para reproducir la imagen que se acaba de representar, por ejemplo con la función </a:t>
            </a:r>
            <a:r>
              <a:rPr lang="es-ES" sz="2200" b="1" dirty="0" err="1">
                <a:latin typeface="Candara" panose="020E0502030303020204" pitchFamily="34" charset="0"/>
              </a:rPr>
              <a:t>plot</a:t>
            </a:r>
            <a:r>
              <a:rPr lang="es-ES" sz="2200" b="1" dirty="0">
                <a:latin typeface="Candara" panose="020E0502030303020204" pitchFamily="34" charset="0"/>
              </a:rPr>
              <a:t>. </a:t>
            </a:r>
            <a:r>
              <a:rPr lang="es-ES" sz="2200" dirty="0">
                <a:latin typeface="Candara" panose="020E0502030303020204" pitchFamily="34" charset="0"/>
              </a:rPr>
              <a:t>Esos vectores se almacenan en una matriz </a:t>
            </a:r>
            <a:r>
              <a:rPr lang="es-ES" sz="2200" b="1" dirty="0">
                <a:latin typeface="Candara" panose="020E0502030303020204" pitchFamily="34" charset="0"/>
              </a:rPr>
              <a:t>M</a:t>
            </a:r>
            <a:r>
              <a:rPr lang="es-ES" sz="2200" dirty="0">
                <a:latin typeface="Candara" panose="020E0502030303020204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200" b="1" dirty="0" err="1">
                <a:latin typeface="Candara" panose="020E0502030303020204" pitchFamily="34" charset="0"/>
              </a:rPr>
              <a:t>movie</a:t>
            </a:r>
            <a:r>
              <a:rPr lang="es-ES" sz="2200" b="1" dirty="0">
                <a:latin typeface="Candara" panose="020E0502030303020204" pitchFamily="34" charset="0"/>
              </a:rPr>
              <a:t>(</a:t>
            </a:r>
            <a:r>
              <a:rPr lang="es-ES" sz="2200" b="1" dirty="0" err="1">
                <a:latin typeface="Candara" panose="020E0502030303020204" pitchFamily="34" charset="0"/>
              </a:rPr>
              <a:t>M,n,fps</a:t>
            </a:r>
            <a:r>
              <a:rPr lang="es-ES" sz="2200" b="1" dirty="0">
                <a:latin typeface="Candara" panose="020E0502030303020204" pitchFamily="34" charset="0"/>
              </a:rPr>
              <a:t>) </a:t>
            </a:r>
            <a:r>
              <a:rPr lang="es-ES" sz="2200" dirty="0">
                <a:latin typeface="Candara" panose="020E0502030303020204" pitchFamily="34" charset="0"/>
              </a:rPr>
              <a:t>representa </a:t>
            </a:r>
            <a:r>
              <a:rPr lang="es-ES" sz="2200" b="1" dirty="0">
                <a:latin typeface="Candara" panose="020E0502030303020204" pitchFamily="34" charset="0"/>
              </a:rPr>
              <a:t>n </a:t>
            </a:r>
            <a:r>
              <a:rPr lang="es-ES" sz="2200" dirty="0">
                <a:latin typeface="Candara" panose="020E0502030303020204" pitchFamily="34" charset="0"/>
              </a:rPr>
              <a:t>veces la película almacenada en </a:t>
            </a:r>
            <a:r>
              <a:rPr lang="es-ES" sz="2200" b="1" dirty="0">
                <a:latin typeface="Candara" panose="020E0502030303020204" pitchFamily="34" charset="0"/>
              </a:rPr>
              <a:t>M </a:t>
            </a:r>
            <a:r>
              <a:rPr lang="es-ES" sz="2200" dirty="0">
                <a:latin typeface="Candara" panose="020E0502030303020204" pitchFamily="34" charset="0"/>
              </a:rPr>
              <a:t>a una velocidad de </a:t>
            </a:r>
            <a:r>
              <a:rPr lang="es-ES" sz="2200" b="1" dirty="0" err="1">
                <a:latin typeface="Candara" panose="020E0502030303020204" pitchFamily="34" charset="0"/>
              </a:rPr>
              <a:t>fps</a:t>
            </a:r>
            <a:r>
              <a:rPr lang="es-ES" sz="2200" b="1" dirty="0">
                <a:latin typeface="Candara" panose="020E0502030303020204" pitchFamily="34" charset="0"/>
              </a:rPr>
              <a:t> </a:t>
            </a:r>
            <a:r>
              <a:rPr lang="es-ES" sz="2200" dirty="0">
                <a:latin typeface="Candara" panose="020E0502030303020204" pitchFamily="34" charset="0"/>
              </a:rPr>
              <a:t>imágenes por segundo </a:t>
            </a:r>
          </a:p>
          <a:p>
            <a:endParaRPr lang="es-CO" sz="2200" dirty="0"/>
          </a:p>
          <a:p>
            <a:r>
              <a:rPr lang="es-CO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x=0:0.01:2*pi</a:t>
            </a: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</a:t>
            </a:r>
            <a:r>
              <a:rPr lang="es-CO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%vector de tabulación</a:t>
            </a:r>
          </a:p>
          <a:p>
            <a:r>
              <a:rPr lang="es-CO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CO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j=1:10 </a:t>
            </a:r>
          </a:p>
          <a:p>
            <a:r>
              <a:rPr lang="es-CO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O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r>
              <a:rPr lang="es-CO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x,sin</a:t>
            </a:r>
            <a:r>
              <a:rPr lang="es-CO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(j*x)/2); </a:t>
            </a:r>
            <a:r>
              <a:rPr lang="es-CO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s-CO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</a:t>
            </a:r>
            <a:r>
              <a:rPr lang="es-CO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simple</a:t>
            </a:r>
          </a:p>
          <a:p>
            <a:r>
              <a:rPr lang="es-CO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M(j)=</a:t>
            </a:r>
            <a:r>
              <a:rPr lang="es-CO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getframe</a:t>
            </a:r>
            <a:r>
              <a:rPr lang="es-CO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 	</a:t>
            </a:r>
            <a:r>
              <a:rPr lang="es-CO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%almacenamiento de todos los </a:t>
            </a:r>
            <a:r>
              <a:rPr lang="es-CO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frames</a:t>
            </a:r>
            <a:endParaRPr lang="es-CO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O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s-CO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s-CO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</a:t>
            </a:r>
            <a:r>
              <a:rPr lang="es-CO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(M,4,6) 		</a:t>
            </a:r>
            <a:r>
              <a:rPr lang="es-CO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%reproducir películas</a:t>
            </a:r>
            <a:endParaRPr lang="es-E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57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113377" y="147962"/>
            <a:ext cx="8915400" cy="633489"/>
          </a:xfrm>
        </p:spPr>
        <p:txBody>
          <a:bodyPr>
            <a:normAutofit/>
          </a:bodyPr>
          <a:lstStyle/>
          <a:p>
            <a:pPr lvl="0"/>
            <a:r>
              <a:rPr lang="es-CO" sz="34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Estructuras de control. </a:t>
            </a:r>
            <a:endParaRPr lang="es-CO" sz="3400" dirty="0">
              <a:solidFill>
                <a:srgbClr val="CC0000"/>
              </a:solidFill>
              <a:latin typeface="Candara" panose="020E0502030303020204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4CE4-94A3-4D8F-AE52-0A849C42568A}" type="slidenum">
              <a:rPr lang="es-CO" sz="1200" smtClean="0">
                <a:uFillTx/>
              </a:rPr>
              <a:pPr/>
              <a:t>51</a:t>
            </a:fld>
            <a:endParaRPr lang="es-CO" sz="1200" dirty="0">
              <a:uFillTx/>
            </a:endParaRPr>
          </a:p>
        </p:txBody>
      </p:sp>
      <p:cxnSp>
        <p:nvCxnSpPr>
          <p:cNvPr id="14" name="Conector recto 13"/>
          <p:cNvCxnSpPr/>
          <p:nvPr/>
        </p:nvCxnSpPr>
        <p:spPr>
          <a:xfrm flipH="1">
            <a:off x="8763902" y="1066799"/>
            <a:ext cx="45810" cy="5791201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H="1">
            <a:off x="0" y="6356351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 flipH="1">
            <a:off x="0" y="6705600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H="1">
            <a:off x="152400" y="685800"/>
            <a:ext cx="69342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-5868" y="1189683"/>
            <a:ext cx="8915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>
              <a:latin typeface="Candara" panose="020E0502030303020204" pitchFamily="34" charset="0"/>
            </a:endParaRPr>
          </a:p>
        </p:txBody>
      </p:sp>
      <p:pic>
        <p:nvPicPr>
          <p:cNvPr id="23" name="Picture 8" descr="Resultado de imagen para universidad autonoma de manizal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0"/>
            <a:ext cx="1722210" cy="172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ángulo 24"/>
          <p:cNvSpPr/>
          <p:nvPr/>
        </p:nvSpPr>
        <p:spPr>
          <a:xfrm>
            <a:off x="0" y="6356350"/>
            <a:ext cx="8686800" cy="309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400" dirty="0"/>
              <a:t>Métodos</a:t>
            </a:r>
            <a:r>
              <a:rPr lang="en-US" sz="1400" dirty="0"/>
              <a:t> </a:t>
            </a:r>
            <a:r>
              <a:rPr lang="en-US" sz="1400" dirty="0" err="1"/>
              <a:t>Numéricos</a:t>
            </a:r>
            <a:r>
              <a:rPr lang="en-US" sz="1400" dirty="0"/>
              <a:t>  - </a:t>
            </a:r>
            <a:r>
              <a:rPr lang="en-US" sz="1400" dirty="0" err="1"/>
              <a:t>Ingeniería</a:t>
            </a:r>
            <a:r>
              <a:rPr lang="en-US" sz="1400" dirty="0"/>
              <a:t> </a:t>
            </a:r>
            <a:r>
              <a:rPr lang="en-US" sz="1400" dirty="0" err="1"/>
              <a:t>Electrónica</a:t>
            </a:r>
            <a:endParaRPr lang="es-CO" sz="1400" dirty="0"/>
          </a:p>
        </p:txBody>
      </p:sp>
      <p:sp>
        <p:nvSpPr>
          <p:cNvPr id="8" name="Rectángulo 7"/>
          <p:cNvSpPr/>
          <p:nvPr/>
        </p:nvSpPr>
        <p:spPr>
          <a:xfrm>
            <a:off x="685800" y="1936696"/>
            <a:ext cx="790575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2200" dirty="0">
              <a:latin typeface="Candara" panose="020E0502030303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78674" y="1604805"/>
            <a:ext cx="83836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>
              <a:latin typeface="Candara" panose="020E0502030303020204" pitchFamily="34" charset="0"/>
            </a:endParaRPr>
          </a:p>
          <a:p>
            <a:endParaRPr lang="es-ES" sz="2400" dirty="0">
              <a:solidFill>
                <a:srgbClr val="00B050"/>
              </a:solidFill>
              <a:latin typeface="Candara" panose="020E0502030303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60468" y="913770"/>
            <a:ext cx="5478332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700" b="1" dirty="0">
                <a:latin typeface="Candara" panose="020E0502030303020204" pitchFamily="34" charset="0"/>
              </a:rPr>
              <a:t>Operaciones lógicas: </a:t>
            </a:r>
            <a:endParaRPr lang="es-CO" sz="1700" dirty="0"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700" dirty="0">
                <a:latin typeface="Candara" panose="020E0502030303020204" pitchFamily="34" charset="0"/>
              </a:rPr>
              <a:t>&gt;, &lt;, &gt;=,&lt;=,== (igual) ,| (</a:t>
            </a:r>
            <a:r>
              <a:rPr lang="es-CO" sz="1700" dirty="0" err="1">
                <a:latin typeface="Candara" panose="020E0502030303020204" pitchFamily="34" charset="0"/>
              </a:rPr>
              <a:t>or</a:t>
            </a:r>
            <a:r>
              <a:rPr lang="es-CO" sz="1700" dirty="0">
                <a:latin typeface="Candara" panose="020E0502030303020204" pitchFamily="34" charset="0"/>
              </a:rPr>
              <a:t>), &amp;(and) ,~ (no), ~= (no igual) </a:t>
            </a:r>
          </a:p>
          <a:p>
            <a:endParaRPr lang="es-CO" sz="1700" b="1" dirty="0">
              <a:latin typeface="Candara" panose="020E0502030303020204" pitchFamily="34" charset="0"/>
            </a:endParaRPr>
          </a:p>
          <a:p>
            <a:r>
              <a:rPr lang="es-CO" sz="1700" b="1" dirty="0">
                <a:latin typeface="Candara" panose="020E0502030303020204" pitchFamily="34" charset="0"/>
              </a:rPr>
              <a:t>Condicionales: </a:t>
            </a:r>
            <a:endParaRPr lang="es-CO" sz="1700" dirty="0">
              <a:latin typeface="Candara" panose="020E0502030303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CO" sz="17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CO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operación lógica</a:t>
            </a:r>
          </a:p>
          <a:p>
            <a:r>
              <a:rPr lang="es-CO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	sentencia</a:t>
            </a:r>
          </a:p>
          <a:p>
            <a:r>
              <a:rPr lang="es-CO" sz="17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s-CO" sz="17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O" sz="17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CO" sz="17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CO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operación lógica</a:t>
            </a:r>
          </a:p>
          <a:p>
            <a:r>
              <a:rPr lang="es-CO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	sentencia</a:t>
            </a:r>
          </a:p>
          <a:p>
            <a:r>
              <a:rPr lang="es-CO" sz="17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s-CO" sz="17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O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	sentencia</a:t>
            </a:r>
          </a:p>
          <a:p>
            <a:r>
              <a:rPr lang="es-CO" sz="17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s-CO" sz="17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O" sz="17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CO" sz="17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CO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operación lógica</a:t>
            </a:r>
          </a:p>
          <a:p>
            <a:r>
              <a:rPr lang="es-CO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	sentencia</a:t>
            </a:r>
          </a:p>
          <a:p>
            <a:r>
              <a:rPr lang="es-CO" sz="17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elseif</a:t>
            </a:r>
            <a:r>
              <a:rPr lang="es-CO" sz="17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operación lógica </a:t>
            </a:r>
          </a:p>
          <a:p>
            <a:r>
              <a:rPr lang="es-CO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	sentencia</a:t>
            </a:r>
          </a:p>
          <a:p>
            <a:r>
              <a:rPr lang="es-CO" sz="17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s-CO" sz="17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O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sentencia</a:t>
            </a:r>
          </a:p>
          <a:p>
            <a:r>
              <a:rPr lang="es-CO" sz="17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s-CO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69CEE33F-2A86-4B44-B06F-AC863F574F78}"/>
              </a:ext>
            </a:extLst>
          </p:cNvPr>
          <p:cNvSpPr/>
          <p:nvPr/>
        </p:nvSpPr>
        <p:spPr>
          <a:xfrm>
            <a:off x="4953000" y="1711799"/>
            <a:ext cx="3441006" cy="3770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700" b="1" dirty="0">
                <a:latin typeface="Candara" panose="020E0502030303020204" pitchFamily="34" charset="0"/>
              </a:rPr>
              <a:t>Estructuras cíclicas: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7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k=n1:incre:n2</a:t>
            </a:r>
          </a:p>
          <a:p>
            <a:r>
              <a:rPr 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sentencia </a:t>
            </a:r>
          </a:p>
          <a:p>
            <a:r>
              <a:rPr lang="es-CO" sz="17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s-CO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s-CO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O" sz="17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7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k=vector</a:t>
            </a:r>
          </a:p>
          <a:p>
            <a:r>
              <a:rPr 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sentencia </a:t>
            </a:r>
          </a:p>
          <a:p>
            <a:r>
              <a:rPr lang="es-CO" sz="17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s-CO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s-CO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O" sz="17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7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operación</a:t>
            </a:r>
            <a:r>
              <a:rPr 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lógica</a:t>
            </a:r>
          </a:p>
          <a:p>
            <a:r>
              <a:rPr 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sentencia </a:t>
            </a:r>
          </a:p>
          <a:p>
            <a:r>
              <a:rPr lang="es-CO" sz="17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s-CO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s-CO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17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CO" dirty="0"/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A7269EFA-C21B-4FDD-8669-2F1291FF43DD}"/>
              </a:ext>
            </a:extLst>
          </p:cNvPr>
          <p:cNvCxnSpPr>
            <a:cxnSpLocks/>
          </p:cNvCxnSpPr>
          <p:nvPr/>
        </p:nvCxnSpPr>
        <p:spPr>
          <a:xfrm>
            <a:off x="4084410" y="1637974"/>
            <a:ext cx="0" cy="4718376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74FDAD12-9C64-4526-94C1-6B8B8B54196C}"/>
              </a:ext>
            </a:extLst>
          </p:cNvPr>
          <p:cNvCxnSpPr/>
          <p:nvPr/>
        </p:nvCxnSpPr>
        <p:spPr>
          <a:xfrm flipH="1">
            <a:off x="-5868" y="1651348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20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113377" y="147962"/>
            <a:ext cx="8915400" cy="633489"/>
          </a:xfrm>
        </p:spPr>
        <p:txBody>
          <a:bodyPr>
            <a:normAutofit fontScale="90000"/>
          </a:bodyPr>
          <a:lstStyle/>
          <a:p>
            <a:pPr lvl="0"/>
            <a:r>
              <a:rPr lang="es-ES" sz="34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Datos de entrada y salida, </a:t>
            </a:r>
            <a:br>
              <a:rPr lang="es-ES" sz="34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</a:br>
            <a:r>
              <a:rPr lang="es-ES" sz="34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ficheros y funciones. </a:t>
            </a:r>
            <a:endParaRPr lang="es-CO" sz="3400" b="1" dirty="0">
              <a:solidFill>
                <a:srgbClr val="CC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4CE4-94A3-4D8F-AE52-0A849C42568A}" type="slidenum">
              <a:rPr lang="es-CO" sz="1200" smtClean="0">
                <a:uFillTx/>
              </a:rPr>
              <a:pPr/>
              <a:t>52</a:t>
            </a:fld>
            <a:endParaRPr lang="es-CO" sz="1200" dirty="0">
              <a:uFillTx/>
            </a:endParaRPr>
          </a:p>
        </p:txBody>
      </p:sp>
      <p:cxnSp>
        <p:nvCxnSpPr>
          <p:cNvPr id="14" name="Conector recto 13"/>
          <p:cNvCxnSpPr/>
          <p:nvPr/>
        </p:nvCxnSpPr>
        <p:spPr>
          <a:xfrm flipH="1">
            <a:off x="8763902" y="1066799"/>
            <a:ext cx="45810" cy="5791201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H="1">
            <a:off x="0" y="6356351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 flipH="1">
            <a:off x="0" y="6705600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H="1">
            <a:off x="160468" y="913770"/>
            <a:ext cx="69342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-5868" y="1189683"/>
            <a:ext cx="8915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>
              <a:latin typeface="Candara" panose="020E0502030303020204" pitchFamily="34" charset="0"/>
            </a:endParaRPr>
          </a:p>
        </p:txBody>
      </p:sp>
      <p:pic>
        <p:nvPicPr>
          <p:cNvPr id="23" name="Picture 8" descr="Resultado de imagen para universidad autonoma de manizal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0"/>
            <a:ext cx="1722210" cy="172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ángulo 24"/>
          <p:cNvSpPr/>
          <p:nvPr/>
        </p:nvSpPr>
        <p:spPr>
          <a:xfrm>
            <a:off x="0" y="6356350"/>
            <a:ext cx="8686800" cy="309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400" dirty="0"/>
              <a:t>Métodos</a:t>
            </a:r>
            <a:r>
              <a:rPr lang="en-US" sz="1400" dirty="0"/>
              <a:t> </a:t>
            </a:r>
            <a:r>
              <a:rPr lang="en-US" sz="1400" dirty="0" err="1"/>
              <a:t>Numéricos</a:t>
            </a:r>
            <a:r>
              <a:rPr lang="en-US" sz="1400" dirty="0"/>
              <a:t>  - </a:t>
            </a:r>
            <a:r>
              <a:rPr lang="en-US" sz="1400" dirty="0" err="1"/>
              <a:t>Ingeniería</a:t>
            </a:r>
            <a:r>
              <a:rPr lang="en-US" sz="1400" dirty="0"/>
              <a:t> </a:t>
            </a:r>
            <a:r>
              <a:rPr lang="en-US" sz="1400" dirty="0" err="1"/>
              <a:t>Electrónica</a:t>
            </a:r>
            <a:endParaRPr lang="es-CO" sz="1400" dirty="0"/>
          </a:p>
        </p:txBody>
      </p:sp>
      <p:sp>
        <p:nvSpPr>
          <p:cNvPr id="8" name="Rectángulo 7"/>
          <p:cNvSpPr/>
          <p:nvPr/>
        </p:nvSpPr>
        <p:spPr>
          <a:xfrm>
            <a:off x="685800" y="1936696"/>
            <a:ext cx="790575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2200" dirty="0">
              <a:latin typeface="Candara" panose="020E0502030303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78674" y="1604805"/>
            <a:ext cx="83836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>
              <a:latin typeface="Candara" panose="020E0502030303020204" pitchFamily="34" charset="0"/>
            </a:endParaRPr>
          </a:p>
          <a:p>
            <a:endParaRPr lang="es-ES" sz="2400" dirty="0">
              <a:solidFill>
                <a:srgbClr val="00B050"/>
              </a:solidFill>
              <a:latin typeface="Candara" panose="020E0502030303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42309" y="1089170"/>
            <a:ext cx="8603434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200" b="1" dirty="0">
                <a:latin typeface="Candara" panose="020E0502030303020204" pitchFamily="34" charset="0"/>
              </a:rPr>
              <a:t>Ficheros de Matlab:</a:t>
            </a:r>
            <a:endParaRPr lang="es-CO" sz="2200" dirty="0">
              <a:latin typeface="Candara" panose="020E0502030303020204" pitchFamily="34" charset="0"/>
            </a:endParaRPr>
          </a:p>
          <a:p>
            <a:pPr algn="just"/>
            <a:endParaRPr lang="es-CO" sz="2200" dirty="0">
              <a:latin typeface="Candara" panose="020E0502030303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200" b="1" dirty="0">
                <a:latin typeface="Candara" panose="020E0502030303020204" pitchFamily="34" charset="0"/>
              </a:rPr>
              <a:t>Ficheros de programa: </a:t>
            </a:r>
            <a:r>
              <a:rPr lang="es-ES" sz="2200" dirty="0">
                <a:latin typeface="Candara" panose="020E0502030303020204" pitchFamily="34" charset="0"/>
              </a:rPr>
              <a:t>Se construyen mediante una secuencia de comandos. El fichero principal se llamará </a:t>
            </a:r>
            <a:r>
              <a:rPr lang="es-ES" sz="2200" b="1" dirty="0" err="1">
                <a:latin typeface="Candara" panose="020E0502030303020204" pitchFamily="34" charset="0"/>
              </a:rPr>
              <a:t>main_nombre.m</a:t>
            </a:r>
            <a:r>
              <a:rPr lang="es-ES" sz="2200" b="1" dirty="0">
                <a:latin typeface="Candara" panose="020E0502030303020204" pitchFamily="34" charset="0"/>
              </a:rPr>
              <a:t> </a:t>
            </a:r>
            <a:endParaRPr lang="es-ES" sz="2200" dirty="0">
              <a:latin typeface="Candara" panose="020E0502030303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200" b="1" dirty="0">
                <a:latin typeface="Candara" panose="020E0502030303020204" pitchFamily="34" charset="0"/>
              </a:rPr>
              <a:t>Ficheros de función: </a:t>
            </a:r>
            <a:r>
              <a:rPr lang="es-ES" sz="2200" dirty="0">
                <a:latin typeface="Candara" panose="020E0502030303020204" pitchFamily="34" charset="0"/>
              </a:rPr>
              <a:t>para crear funciones propias. Son llamados por los ficheros de programa. </a:t>
            </a:r>
          </a:p>
          <a:p>
            <a:pPr algn="just"/>
            <a:r>
              <a:rPr lang="es-ES" sz="2200" dirty="0">
                <a:latin typeface="Candara" panose="020E0502030303020204" pitchFamily="34" charset="0"/>
              </a:rPr>
              <a:t> La primera línea es ejecutable y empieza por la palabra </a:t>
            </a:r>
            <a:r>
              <a:rPr lang="es-ES" sz="2200" b="1" dirty="0" err="1">
                <a:latin typeface="Candara" panose="020E0502030303020204" pitchFamily="34" charset="0"/>
              </a:rPr>
              <a:t>function</a:t>
            </a:r>
            <a:r>
              <a:rPr lang="es-ES" sz="2200" dirty="0">
                <a:latin typeface="Candara" panose="020E0502030303020204" pitchFamily="34" charset="0"/>
              </a:rPr>
              <a:t> de la forma: </a:t>
            </a:r>
          </a:p>
          <a:p>
            <a:pPr algn="just"/>
            <a:r>
              <a:rPr lang="es-ES" sz="2200" b="1" dirty="0" err="1">
                <a:latin typeface="Candara" panose="020E0502030303020204" pitchFamily="34" charset="0"/>
              </a:rPr>
              <a:t>function</a:t>
            </a:r>
            <a:r>
              <a:rPr lang="es-ES" sz="2200" b="1" dirty="0">
                <a:latin typeface="Candara" panose="020E0502030303020204" pitchFamily="34" charset="0"/>
              </a:rPr>
              <a:t> </a:t>
            </a:r>
            <a:r>
              <a:rPr lang="es-ES" sz="2200" b="1" dirty="0" err="1">
                <a:latin typeface="Candara" panose="020E0502030303020204" pitchFamily="34" charset="0"/>
              </a:rPr>
              <a:t>arg_salida</a:t>
            </a:r>
            <a:r>
              <a:rPr lang="es-ES" sz="2200" b="1" dirty="0">
                <a:latin typeface="Candara" panose="020E0502030303020204" pitchFamily="34" charset="0"/>
              </a:rPr>
              <a:t>=</a:t>
            </a:r>
            <a:r>
              <a:rPr lang="es-ES" sz="2200" b="1" dirty="0" err="1">
                <a:latin typeface="Candara" panose="020E0502030303020204" pitchFamily="34" charset="0"/>
              </a:rPr>
              <a:t>funcion_nombre</a:t>
            </a:r>
            <a:r>
              <a:rPr lang="es-ES" sz="2200" b="1" dirty="0">
                <a:latin typeface="Candara" panose="020E0502030303020204" pitchFamily="34" charset="0"/>
              </a:rPr>
              <a:t>(</a:t>
            </a:r>
            <a:r>
              <a:rPr lang="es-ES" sz="2200" b="1" dirty="0" err="1">
                <a:latin typeface="Candara" panose="020E0502030303020204" pitchFamily="34" charset="0"/>
              </a:rPr>
              <a:t>arg_entrada</a:t>
            </a:r>
            <a:r>
              <a:rPr lang="es-ES" sz="2200" b="1" dirty="0">
                <a:latin typeface="Candara" panose="020E0502030303020204" pitchFamily="34" charset="0"/>
              </a:rPr>
              <a:t>, </a:t>
            </a:r>
            <a:r>
              <a:rPr lang="es-ES" sz="2200" b="1" dirty="0" err="1">
                <a:latin typeface="Candara" panose="020E0502030303020204" pitchFamily="34" charset="0"/>
              </a:rPr>
              <a:t>parametros</a:t>
            </a:r>
            <a:r>
              <a:rPr lang="es-ES" sz="2200" b="1" dirty="0">
                <a:latin typeface="Candara" panose="020E0502030303020204" pitchFamily="34" charset="0"/>
              </a:rPr>
              <a:t>) </a:t>
            </a:r>
            <a:endParaRPr lang="es-ES" sz="2200" dirty="0">
              <a:latin typeface="Candara" panose="020E0502030303020204" pitchFamily="34" charset="0"/>
            </a:endParaRPr>
          </a:p>
          <a:p>
            <a:pPr algn="just"/>
            <a:r>
              <a:rPr lang="es-ES" sz="2200" dirty="0">
                <a:latin typeface="Candara" panose="020E0502030303020204" pitchFamily="34" charset="0"/>
              </a:rPr>
              <a:t>El fichero se debe guardar como </a:t>
            </a:r>
            <a:r>
              <a:rPr lang="es-ES" sz="2200" b="1" dirty="0" err="1">
                <a:latin typeface="Candara" panose="020E0502030303020204" pitchFamily="34" charset="0"/>
              </a:rPr>
              <a:t>funcion_nombre.m</a:t>
            </a:r>
            <a:r>
              <a:rPr lang="es-ES" sz="2200" b="1" dirty="0">
                <a:latin typeface="Candara" panose="020E0502030303020204" pitchFamily="34" charset="0"/>
              </a:rPr>
              <a:t> </a:t>
            </a:r>
            <a:endParaRPr lang="es-ES" sz="2200" dirty="0">
              <a:latin typeface="Candara" panose="020E0502030303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200" b="1" dirty="0">
                <a:latin typeface="Candara" panose="020E0502030303020204" pitchFamily="34" charset="0"/>
              </a:rPr>
              <a:t>Comandos de entrada y salida: </a:t>
            </a:r>
            <a:endParaRPr lang="es-ES" sz="2200" dirty="0">
              <a:latin typeface="Candara" panose="020E0502030303020204" pitchFamily="34" charset="0"/>
            </a:endParaRPr>
          </a:p>
          <a:p>
            <a:pPr algn="just"/>
            <a:r>
              <a:rPr lang="es-ES" sz="2200" b="1" dirty="0">
                <a:latin typeface="Candara" panose="020E0502030303020204" pitchFamily="34" charset="0"/>
              </a:rPr>
              <a:t>input: </a:t>
            </a:r>
            <a:r>
              <a:rPr lang="es-ES" sz="2200" dirty="0">
                <a:latin typeface="Candara" panose="020E0502030303020204" pitchFamily="34" charset="0"/>
              </a:rPr>
              <a:t>permite introducir datos: x=input(‘Teclee valor de a’); </a:t>
            </a:r>
          </a:p>
          <a:p>
            <a:pPr algn="just"/>
            <a:r>
              <a:rPr lang="es-ES" sz="2200" b="1" dirty="0" err="1">
                <a:latin typeface="Candara" panose="020E0502030303020204" pitchFamily="34" charset="0"/>
              </a:rPr>
              <a:t>disp</a:t>
            </a:r>
            <a:r>
              <a:rPr lang="es-ES" sz="2200" b="1" dirty="0">
                <a:latin typeface="Candara" panose="020E0502030303020204" pitchFamily="34" charset="0"/>
              </a:rPr>
              <a:t>: </a:t>
            </a:r>
            <a:r>
              <a:rPr lang="es-ES" sz="2200" dirty="0">
                <a:latin typeface="Candara" panose="020E0502030303020204" pitchFamily="34" charset="0"/>
              </a:rPr>
              <a:t>muestra un texto por pantalla: </a:t>
            </a:r>
            <a:r>
              <a:rPr lang="es-ES" sz="2200" dirty="0" err="1">
                <a:latin typeface="Candara" panose="020E0502030303020204" pitchFamily="34" charset="0"/>
              </a:rPr>
              <a:t>disp</a:t>
            </a:r>
            <a:r>
              <a:rPr lang="es-ES" sz="2200" dirty="0">
                <a:latin typeface="Candara" panose="020E0502030303020204" pitchFamily="34" charset="0"/>
              </a:rPr>
              <a:t>(‘El algoritmo no ha convergido’) </a:t>
            </a:r>
          </a:p>
          <a:p>
            <a:pPr algn="just"/>
            <a:r>
              <a:rPr lang="es-ES" sz="2200" b="1" dirty="0" err="1">
                <a:latin typeface="Candara" panose="020E0502030303020204" pitchFamily="34" charset="0"/>
              </a:rPr>
              <a:t>fprintf</a:t>
            </a:r>
            <a:r>
              <a:rPr lang="es-ES" sz="2200" b="1" dirty="0">
                <a:latin typeface="Candara" panose="020E0502030303020204" pitchFamily="34" charset="0"/>
              </a:rPr>
              <a:t>: </a:t>
            </a:r>
            <a:r>
              <a:rPr lang="es-ES" sz="2200" dirty="0">
                <a:latin typeface="Candara" panose="020E0502030303020204" pitchFamily="34" charset="0"/>
              </a:rPr>
              <a:t>muestra datos con texto: </a:t>
            </a:r>
            <a:r>
              <a:rPr lang="es-ES" sz="2200" dirty="0" err="1">
                <a:latin typeface="Candara" panose="020E0502030303020204" pitchFamily="34" charset="0"/>
              </a:rPr>
              <a:t>fprintf</a:t>
            </a:r>
            <a:r>
              <a:rPr lang="es-ES" sz="2200" dirty="0">
                <a:latin typeface="Candara" panose="020E0502030303020204" pitchFamily="34" charset="0"/>
              </a:rPr>
              <a:t>(‘texto %</a:t>
            </a:r>
            <a:r>
              <a:rPr lang="es-ES" sz="2200" dirty="0" err="1">
                <a:latin typeface="Candara" panose="020E0502030303020204" pitchFamily="34" charset="0"/>
              </a:rPr>
              <a:t>f’,dato</a:t>
            </a:r>
            <a:r>
              <a:rPr lang="es-ES" sz="2200" dirty="0">
                <a:latin typeface="Candara" panose="020E0502030303020204" pitchFamily="34" charset="0"/>
              </a:rPr>
              <a:t>)</a:t>
            </a:r>
            <a:endParaRPr lang="es-ES" sz="220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366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113377" y="147962"/>
            <a:ext cx="8915400" cy="633489"/>
          </a:xfrm>
        </p:spPr>
        <p:txBody>
          <a:bodyPr>
            <a:normAutofit/>
          </a:bodyPr>
          <a:lstStyle/>
          <a:p>
            <a:pPr lvl="0"/>
            <a:r>
              <a:rPr lang="es-CO" sz="34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Análisis numérico. </a:t>
            </a:r>
            <a:endParaRPr lang="es-CO" sz="3400" dirty="0">
              <a:solidFill>
                <a:srgbClr val="CC0000"/>
              </a:solidFill>
              <a:latin typeface="Candara" panose="020E0502030303020204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4CE4-94A3-4D8F-AE52-0A849C42568A}" type="slidenum">
              <a:rPr lang="es-CO" sz="1200" smtClean="0">
                <a:uFillTx/>
              </a:rPr>
              <a:pPr/>
              <a:t>53</a:t>
            </a:fld>
            <a:endParaRPr lang="es-CO" sz="1200" dirty="0">
              <a:uFillTx/>
            </a:endParaRPr>
          </a:p>
        </p:txBody>
      </p:sp>
      <p:cxnSp>
        <p:nvCxnSpPr>
          <p:cNvPr id="14" name="Conector recto 13"/>
          <p:cNvCxnSpPr/>
          <p:nvPr/>
        </p:nvCxnSpPr>
        <p:spPr>
          <a:xfrm flipH="1">
            <a:off x="8763902" y="1066799"/>
            <a:ext cx="45810" cy="5791201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H="1">
            <a:off x="0" y="6356351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 flipH="1">
            <a:off x="0" y="6705600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H="1">
            <a:off x="152400" y="685800"/>
            <a:ext cx="69342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-5868" y="1189683"/>
            <a:ext cx="8915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>
              <a:latin typeface="Candara" panose="020E0502030303020204" pitchFamily="34" charset="0"/>
            </a:endParaRPr>
          </a:p>
        </p:txBody>
      </p:sp>
      <p:pic>
        <p:nvPicPr>
          <p:cNvPr id="23" name="Picture 8" descr="Resultado de imagen para universidad autonoma de manizal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0"/>
            <a:ext cx="1722210" cy="172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ángulo 24"/>
          <p:cNvSpPr/>
          <p:nvPr/>
        </p:nvSpPr>
        <p:spPr>
          <a:xfrm>
            <a:off x="0" y="6356350"/>
            <a:ext cx="8686800" cy="309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400" dirty="0"/>
              <a:t>Métodos</a:t>
            </a:r>
            <a:r>
              <a:rPr lang="en-US" sz="1400" dirty="0"/>
              <a:t> </a:t>
            </a:r>
            <a:r>
              <a:rPr lang="en-US" sz="1400" dirty="0" err="1"/>
              <a:t>Numéricos</a:t>
            </a:r>
            <a:r>
              <a:rPr lang="en-US" sz="1400" dirty="0"/>
              <a:t>  - </a:t>
            </a:r>
            <a:r>
              <a:rPr lang="en-US" sz="1400" dirty="0" err="1"/>
              <a:t>Ingeniería</a:t>
            </a:r>
            <a:r>
              <a:rPr lang="en-US" sz="1400" dirty="0"/>
              <a:t> </a:t>
            </a:r>
            <a:r>
              <a:rPr lang="en-US" sz="1400" dirty="0" err="1"/>
              <a:t>Electrónica</a:t>
            </a:r>
            <a:endParaRPr lang="es-CO" sz="1400" dirty="0"/>
          </a:p>
        </p:txBody>
      </p:sp>
      <p:sp>
        <p:nvSpPr>
          <p:cNvPr id="8" name="Rectángulo 7"/>
          <p:cNvSpPr/>
          <p:nvPr/>
        </p:nvSpPr>
        <p:spPr>
          <a:xfrm>
            <a:off x="685800" y="1936696"/>
            <a:ext cx="790575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2200" dirty="0">
              <a:latin typeface="Candara" panose="020E0502030303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78674" y="1604805"/>
            <a:ext cx="83836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>
              <a:latin typeface="Candara" panose="020E0502030303020204" pitchFamily="34" charset="0"/>
            </a:endParaRPr>
          </a:p>
          <a:p>
            <a:endParaRPr lang="es-ES" sz="2400" dirty="0">
              <a:solidFill>
                <a:srgbClr val="00B050"/>
              </a:solidFill>
              <a:latin typeface="Candara" panose="020E0502030303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201572" y="910959"/>
            <a:ext cx="8607238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200" b="1" dirty="0">
                <a:latin typeface="Candara" panose="020E0502030303020204" pitchFamily="34" charset="0"/>
              </a:rPr>
              <a:t>Interpolación </a:t>
            </a:r>
            <a:endParaRPr lang="es-CO" sz="2200" dirty="0">
              <a:latin typeface="Candara" panose="020E0502030303020204" pitchFamily="34" charset="0"/>
            </a:endParaRPr>
          </a:p>
          <a:p>
            <a:r>
              <a:rPr lang="es-CO" sz="2200" b="1" dirty="0">
                <a:latin typeface="Candara" panose="020E0502030303020204" pitchFamily="34" charset="0"/>
              </a:rPr>
              <a:t>1D: </a:t>
            </a:r>
            <a:endParaRPr lang="es-CO" sz="2200" dirty="0">
              <a:latin typeface="Candara" panose="020E0502030303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200" dirty="0">
                <a:latin typeface="Candara" panose="020E0502030303020204" pitchFamily="34" charset="0"/>
              </a:rPr>
              <a:t>Se define un polinomio de un cierto grado (ejemplo, </a:t>
            </a:r>
            <a:r>
              <a:rPr lang="es-ES" sz="2200" b="1" dirty="0">
                <a:latin typeface="Candara" panose="020E0502030303020204" pitchFamily="34" charset="0"/>
              </a:rPr>
              <a:t>n=2, </a:t>
            </a:r>
            <a:r>
              <a:rPr lang="es-ES" sz="2200" dirty="0">
                <a:latin typeface="Candara" panose="020E0502030303020204" pitchFamily="34" charset="0"/>
              </a:rPr>
              <a:t>ax^2+bx+c), para hacer la interpolación: </a:t>
            </a:r>
            <a:r>
              <a:rPr lang="es-ES" sz="2200" b="1" dirty="0">
                <a:latin typeface="Candara" panose="020E0502030303020204" pitchFamily="34" charset="0"/>
              </a:rPr>
              <a:t>p=</a:t>
            </a:r>
            <a:r>
              <a:rPr lang="es-ES" sz="2200" b="1" dirty="0" err="1">
                <a:latin typeface="Candara" panose="020E0502030303020204" pitchFamily="34" charset="0"/>
              </a:rPr>
              <a:t>polyfit</a:t>
            </a:r>
            <a:r>
              <a:rPr lang="es-ES" sz="2200" b="1" dirty="0">
                <a:latin typeface="Candara" panose="020E0502030303020204" pitchFamily="34" charset="0"/>
              </a:rPr>
              <a:t>(</a:t>
            </a:r>
            <a:r>
              <a:rPr lang="es-ES" sz="2200" b="1" dirty="0" err="1">
                <a:latin typeface="Candara" panose="020E0502030303020204" pitchFamily="34" charset="0"/>
              </a:rPr>
              <a:t>x,y,n</a:t>
            </a:r>
            <a:r>
              <a:rPr lang="es-ES" sz="2200" b="1" dirty="0">
                <a:latin typeface="Candara" panose="020E0502030303020204" pitchFamily="34" charset="0"/>
              </a:rPr>
              <a:t>). </a:t>
            </a:r>
            <a:r>
              <a:rPr lang="es-ES" sz="2200" dirty="0">
                <a:latin typeface="Candara" panose="020E0502030303020204" pitchFamily="34" charset="0"/>
              </a:rPr>
              <a:t>Si se quiere la interpolación en ciertos valores ’xi’</a:t>
            </a:r>
            <a:r>
              <a:rPr lang="es-ES" sz="2200" b="1" dirty="0">
                <a:latin typeface="Candara" panose="020E0502030303020204" pitchFamily="34" charset="0"/>
              </a:rPr>
              <a:t>: </a:t>
            </a:r>
            <a:r>
              <a:rPr lang="es-ES" sz="2200" b="1" dirty="0" err="1">
                <a:latin typeface="Candara" panose="020E0502030303020204" pitchFamily="34" charset="0"/>
              </a:rPr>
              <a:t>yi</a:t>
            </a:r>
            <a:r>
              <a:rPr lang="es-ES" sz="2200" b="1" dirty="0">
                <a:latin typeface="Candara" panose="020E0502030303020204" pitchFamily="34" charset="0"/>
              </a:rPr>
              <a:t>=</a:t>
            </a:r>
            <a:r>
              <a:rPr lang="es-ES" sz="2200" b="1" dirty="0" err="1">
                <a:latin typeface="Candara" panose="020E0502030303020204" pitchFamily="34" charset="0"/>
              </a:rPr>
              <a:t>polyval</a:t>
            </a:r>
            <a:r>
              <a:rPr lang="es-ES" sz="2200" b="1" dirty="0">
                <a:latin typeface="Candara" panose="020E0502030303020204" pitchFamily="34" charset="0"/>
              </a:rPr>
              <a:t>(</a:t>
            </a:r>
            <a:r>
              <a:rPr lang="es-ES" sz="2200" b="1" dirty="0" err="1">
                <a:latin typeface="Candara" panose="020E0502030303020204" pitchFamily="34" charset="0"/>
              </a:rPr>
              <a:t>p,xi</a:t>
            </a:r>
            <a:r>
              <a:rPr lang="es-ES" sz="2200" b="1" dirty="0">
                <a:latin typeface="Candara" panose="020E0502030303020204" pitchFamily="34" charset="0"/>
              </a:rPr>
              <a:t>). </a:t>
            </a:r>
          </a:p>
          <a:p>
            <a:pPr algn="just"/>
            <a:endParaRPr lang="es-ES" sz="2200" dirty="0">
              <a:latin typeface="Candara" panose="020E0502030303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O" sz="2200" b="1" dirty="0" err="1">
                <a:latin typeface="Candara" panose="020E0502030303020204" pitchFamily="34" charset="0"/>
              </a:rPr>
              <a:t>yi</a:t>
            </a:r>
            <a:r>
              <a:rPr lang="es-CO" sz="2200" b="1" dirty="0">
                <a:latin typeface="Candara" panose="020E0502030303020204" pitchFamily="34" charset="0"/>
              </a:rPr>
              <a:t> = interp1(</a:t>
            </a:r>
            <a:r>
              <a:rPr lang="es-CO" sz="2200" b="1" dirty="0" err="1">
                <a:latin typeface="Candara" panose="020E0502030303020204" pitchFamily="34" charset="0"/>
              </a:rPr>
              <a:t>x,y,xi,metodo</a:t>
            </a:r>
            <a:r>
              <a:rPr lang="es-CO" sz="2200" b="1" dirty="0">
                <a:latin typeface="Candara" panose="020E0502030303020204" pitchFamily="34" charset="0"/>
              </a:rPr>
              <a:t>). </a:t>
            </a:r>
            <a:r>
              <a:rPr lang="es-CO" sz="2200" dirty="0">
                <a:latin typeface="Candara" panose="020E0502030303020204" pitchFamily="34" charset="0"/>
              </a:rPr>
              <a:t>Métodos: </a:t>
            </a:r>
            <a:r>
              <a:rPr lang="es-CO" sz="2200" b="1" dirty="0">
                <a:latin typeface="Candara" panose="020E0502030303020204" pitchFamily="34" charset="0"/>
              </a:rPr>
              <a:t>‘linear</a:t>
            </a:r>
            <a:r>
              <a:rPr lang="es-CO" sz="2200" dirty="0">
                <a:latin typeface="Candara" panose="020E0502030303020204" pitchFamily="34" charset="0"/>
              </a:rPr>
              <a:t>’ (interpolación lineal), </a:t>
            </a:r>
            <a:r>
              <a:rPr lang="es-CO" sz="2200" b="1" dirty="0">
                <a:latin typeface="Candara" panose="020E0502030303020204" pitchFamily="34" charset="0"/>
              </a:rPr>
              <a:t>’</a:t>
            </a:r>
            <a:r>
              <a:rPr lang="es-CO" sz="2200" b="1" dirty="0" err="1">
                <a:latin typeface="Candara" panose="020E0502030303020204" pitchFamily="34" charset="0"/>
              </a:rPr>
              <a:t>cubic</a:t>
            </a:r>
            <a:r>
              <a:rPr lang="es-CO" sz="2200" b="1" dirty="0">
                <a:latin typeface="Candara" panose="020E0502030303020204" pitchFamily="34" charset="0"/>
              </a:rPr>
              <a:t>’ </a:t>
            </a:r>
            <a:r>
              <a:rPr lang="es-CO" sz="2200" dirty="0">
                <a:latin typeface="Candara" panose="020E0502030303020204" pitchFamily="34" charset="0"/>
              </a:rPr>
              <a:t>(cúbica), </a:t>
            </a:r>
            <a:r>
              <a:rPr lang="es-CO" sz="2200" b="1" dirty="0">
                <a:latin typeface="Candara" panose="020E0502030303020204" pitchFamily="34" charset="0"/>
              </a:rPr>
              <a:t>’</a:t>
            </a:r>
            <a:r>
              <a:rPr lang="es-CO" sz="2200" b="1" dirty="0" err="1">
                <a:latin typeface="Candara" panose="020E0502030303020204" pitchFamily="34" charset="0"/>
              </a:rPr>
              <a:t>spline</a:t>
            </a:r>
            <a:r>
              <a:rPr lang="es-CO" sz="2200" b="1" dirty="0">
                <a:latin typeface="Candara" panose="020E0502030303020204" pitchFamily="34" charset="0"/>
              </a:rPr>
              <a:t>’ (</a:t>
            </a:r>
            <a:r>
              <a:rPr lang="es-CO" sz="2200" dirty="0" err="1">
                <a:latin typeface="Candara" panose="020E0502030303020204" pitchFamily="34" charset="0"/>
              </a:rPr>
              <a:t>spline</a:t>
            </a:r>
            <a:r>
              <a:rPr lang="es-CO" sz="2200" dirty="0">
                <a:latin typeface="Candara" panose="020E0502030303020204" pitchFamily="34" charset="0"/>
              </a:rPr>
              <a:t> cúbica)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CO" sz="2200" dirty="0">
              <a:latin typeface="Candara" panose="020E0502030303020204" pitchFamily="34" charset="0"/>
            </a:endParaRPr>
          </a:p>
          <a:p>
            <a:r>
              <a:rPr lang="es-CO" dirty="0"/>
              <a:t>	</a:t>
            </a: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X = 0:10; V = sin(X); </a:t>
            </a:r>
            <a:r>
              <a:rPr lang="es-CO" dirty="0" err="1">
                <a:latin typeface="Courier New" panose="02070309020205020404" pitchFamily="49" charset="0"/>
                <a:cs typeface="Courier New" panose="02070309020205020404" pitchFamily="49" charset="0"/>
              </a:rPr>
              <a:t>Xq</a:t>
            </a: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 = 0:.25:10;</a:t>
            </a:r>
          </a:p>
          <a:p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CO" dirty="0" err="1">
                <a:latin typeface="Courier New" panose="02070309020205020404" pitchFamily="49" charset="0"/>
                <a:cs typeface="Courier New" panose="02070309020205020404" pitchFamily="49" charset="0"/>
              </a:rPr>
              <a:t>Vq</a:t>
            </a: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 = interp1(X,V,</a:t>
            </a:r>
            <a:r>
              <a:rPr lang="es-CO" dirty="0" err="1">
                <a:latin typeface="Courier New" panose="02070309020205020404" pitchFamily="49" charset="0"/>
                <a:cs typeface="Courier New" panose="02070309020205020404" pitchFamily="49" charset="0"/>
              </a:rPr>
              <a:t>Xq</a:t>
            </a: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,'linear’); </a:t>
            </a:r>
            <a:r>
              <a:rPr lang="es-CO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(X,V,'o',</a:t>
            </a:r>
            <a:r>
              <a:rPr lang="es-CO" dirty="0" err="1">
                <a:latin typeface="Courier New" panose="02070309020205020404" pitchFamily="49" charset="0"/>
                <a:cs typeface="Courier New" panose="02070309020205020404" pitchFamily="49" charset="0"/>
              </a:rPr>
              <a:t>Xq,Vq</a:t>
            </a:r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,':.')</a:t>
            </a:r>
            <a:endParaRPr lang="es-CO" sz="2200" dirty="0">
              <a:latin typeface="Candara" panose="020E0502030303020204" pitchFamily="34" charset="0"/>
            </a:endParaRPr>
          </a:p>
          <a:p>
            <a:pPr algn="just"/>
            <a:r>
              <a:rPr lang="es-CO" sz="2200" b="1" dirty="0">
                <a:latin typeface="Candara" panose="020E0502030303020204" pitchFamily="34" charset="0"/>
              </a:rPr>
              <a:t>2D: </a:t>
            </a:r>
            <a:endParaRPr lang="es-CO" sz="2200" dirty="0">
              <a:latin typeface="Candara" panose="020E0502030303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b="1" dirty="0" err="1">
                <a:latin typeface="Candara" panose="020E0502030303020204" pitchFamily="34" charset="0"/>
              </a:rPr>
              <a:t>matriz_Z</a:t>
            </a:r>
            <a:r>
              <a:rPr lang="es-ES" b="1" dirty="0">
                <a:latin typeface="Candara" panose="020E0502030303020204" pitchFamily="34" charset="0"/>
              </a:rPr>
              <a:t>=interp2(</a:t>
            </a:r>
            <a:r>
              <a:rPr lang="es-ES" b="1" dirty="0" err="1">
                <a:latin typeface="Candara" panose="020E0502030303020204" pitchFamily="34" charset="0"/>
              </a:rPr>
              <a:t>X,Y,Z,matriz_X,matriz_Y,metodo</a:t>
            </a:r>
            <a:r>
              <a:rPr lang="es-ES" b="1" dirty="0">
                <a:latin typeface="Candara" panose="020E0502030303020204" pitchFamily="34" charset="0"/>
              </a:rPr>
              <a:t>). </a:t>
            </a:r>
          </a:p>
          <a:p>
            <a:pPr algn="just"/>
            <a:r>
              <a:rPr lang="es-ES" dirty="0">
                <a:latin typeface="Candara" panose="020E0502030303020204" pitchFamily="34" charset="0"/>
              </a:rPr>
              <a:t>Métodos: </a:t>
            </a:r>
            <a:r>
              <a:rPr lang="es-ES" b="1" dirty="0">
                <a:latin typeface="Candara" panose="020E0502030303020204" pitchFamily="34" charset="0"/>
              </a:rPr>
              <a:t>’</a:t>
            </a:r>
            <a:r>
              <a:rPr lang="es-ES" b="1" dirty="0" err="1">
                <a:latin typeface="Candara" panose="020E0502030303020204" pitchFamily="34" charset="0"/>
              </a:rPr>
              <a:t>bilinear</a:t>
            </a:r>
            <a:r>
              <a:rPr lang="es-ES" b="1" dirty="0">
                <a:latin typeface="Candara" panose="020E0502030303020204" pitchFamily="34" charset="0"/>
              </a:rPr>
              <a:t>’ (</a:t>
            </a:r>
            <a:r>
              <a:rPr lang="es-ES" dirty="0">
                <a:latin typeface="Candara" panose="020E0502030303020204" pitchFamily="34" charset="0"/>
              </a:rPr>
              <a:t>interpolación lineal), </a:t>
            </a:r>
            <a:r>
              <a:rPr lang="es-ES" b="1" dirty="0">
                <a:latin typeface="Candara" panose="020E0502030303020204" pitchFamily="34" charset="0"/>
              </a:rPr>
              <a:t>’</a:t>
            </a:r>
            <a:r>
              <a:rPr lang="es-ES" b="1" dirty="0" err="1">
                <a:latin typeface="Candara" panose="020E0502030303020204" pitchFamily="34" charset="0"/>
              </a:rPr>
              <a:t>bicubic</a:t>
            </a:r>
            <a:r>
              <a:rPr lang="es-ES" b="1" dirty="0">
                <a:latin typeface="Candara" panose="020E0502030303020204" pitchFamily="34" charset="0"/>
              </a:rPr>
              <a:t>’ </a:t>
            </a:r>
            <a:r>
              <a:rPr lang="es-ES" dirty="0">
                <a:latin typeface="Candara" panose="020E0502030303020204" pitchFamily="34" charset="0"/>
              </a:rPr>
              <a:t>(cúbica) </a:t>
            </a:r>
          </a:p>
          <a:p>
            <a:pPr algn="just"/>
            <a:endParaRPr lang="es-ES" dirty="0">
              <a:latin typeface="Candara" panose="020E0502030303020204" pitchFamily="34" charset="0"/>
            </a:endParaRPr>
          </a:p>
          <a:p>
            <a:pPr algn="just"/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[X,Y,V] =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peaks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(10); [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Xq,Yq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meshgrid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(-3:.1:3,-3:.1:3);</a:t>
            </a:r>
          </a:p>
          <a:p>
            <a:pPr algn="just"/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Vq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= interp2(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X,Y,V,Xq,Yq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mesh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Xq,Yq,Vq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s-CO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12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113377" y="147962"/>
            <a:ext cx="8915400" cy="633489"/>
          </a:xfrm>
        </p:spPr>
        <p:txBody>
          <a:bodyPr>
            <a:normAutofit/>
          </a:bodyPr>
          <a:lstStyle/>
          <a:p>
            <a:pPr lvl="0"/>
            <a:r>
              <a:rPr lang="es-CO" sz="34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Análisis numérico. </a:t>
            </a:r>
            <a:endParaRPr lang="es-CO" sz="3400" dirty="0">
              <a:solidFill>
                <a:srgbClr val="CC0000"/>
              </a:solidFill>
              <a:latin typeface="Candara" panose="020E0502030303020204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4CE4-94A3-4D8F-AE52-0A849C42568A}" type="slidenum">
              <a:rPr lang="es-CO" sz="1200" smtClean="0">
                <a:uFillTx/>
              </a:rPr>
              <a:pPr/>
              <a:t>54</a:t>
            </a:fld>
            <a:endParaRPr lang="es-CO" sz="1200" dirty="0">
              <a:uFillTx/>
            </a:endParaRPr>
          </a:p>
        </p:txBody>
      </p:sp>
      <p:cxnSp>
        <p:nvCxnSpPr>
          <p:cNvPr id="14" name="Conector recto 13"/>
          <p:cNvCxnSpPr/>
          <p:nvPr/>
        </p:nvCxnSpPr>
        <p:spPr>
          <a:xfrm flipH="1">
            <a:off x="8763902" y="1066799"/>
            <a:ext cx="45810" cy="5791201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H="1">
            <a:off x="0" y="6356351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 flipH="1">
            <a:off x="0" y="6705600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H="1">
            <a:off x="152400" y="685800"/>
            <a:ext cx="69342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-5868" y="1189683"/>
            <a:ext cx="8915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>
              <a:latin typeface="Candara" panose="020E0502030303020204" pitchFamily="34" charset="0"/>
            </a:endParaRPr>
          </a:p>
        </p:txBody>
      </p:sp>
      <p:pic>
        <p:nvPicPr>
          <p:cNvPr id="23" name="Picture 8" descr="Resultado de imagen para universidad autonoma de manizal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0"/>
            <a:ext cx="1722210" cy="172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ángulo 24"/>
          <p:cNvSpPr/>
          <p:nvPr/>
        </p:nvSpPr>
        <p:spPr>
          <a:xfrm>
            <a:off x="0" y="6356350"/>
            <a:ext cx="8686800" cy="309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400" dirty="0"/>
              <a:t>Métodos</a:t>
            </a:r>
            <a:r>
              <a:rPr lang="en-US" sz="1400" dirty="0"/>
              <a:t> </a:t>
            </a:r>
            <a:r>
              <a:rPr lang="en-US" sz="1400" dirty="0" err="1"/>
              <a:t>Numéricos</a:t>
            </a:r>
            <a:r>
              <a:rPr lang="en-US" sz="1400" dirty="0"/>
              <a:t>  - </a:t>
            </a:r>
            <a:r>
              <a:rPr lang="en-US" sz="1400" dirty="0" err="1"/>
              <a:t>Ingeniería</a:t>
            </a:r>
            <a:r>
              <a:rPr lang="en-US" sz="1400" dirty="0"/>
              <a:t> </a:t>
            </a:r>
            <a:r>
              <a:rPr lang="en-US" sz="1400" dirty="0" err="1"/>
              <a:t>Electrónica</a:t>
            </a:r>
            <a:endParaRPr lang="es-CO" sz="1400" dirty="0"/>
          </a:p>
        </p:txBody>
      </p:sp>
      <p:sp>
        <p:nvSpPr>
          <p:cNvPr id="8" name="Rectángulo 7"/>
          <p:cNvSpPr/>
          <p:nvPr/>
        </p:nvSpPr>
        <p:spPr>
          <a:xfrm>
            <a:off x="685800" y="1936696"/>
            <a:ext cx="790575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2200" dirty="0">
              <a:latin typeface="Candara" panose="020E0502030303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78674" y="1604805"/>
            <a:ext cx="83836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>
              <a:latin typeface="Candara" panose="020E0502030303020204" pitchFamily="34" charset="0"/>
            </a:endParaRPr>
          </a:p>
          <a:p>
            <a:endParaRPr lang="es-ES" sz="2400" dirty="0">
              <a:solidFill>
                <a:srgbClr val="00B050"/>
              </a:solidFill>
              <a:latin typeface="Candara" panose="020E0502030303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60468" y="913770"/>
            <a:ext cx="9059732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CO" dirty="0"/>
          </a:p>
          <a:p>
            <a:r>
              <a:rPr lang="es-CO" sz="2200" b="1" dirty="0">
                <a:latin typeface="Candara" panose="020E0502030303020204" pitchFamily="34" charset="0"/>
              </a:rPr>
              <a:t>Integración:</a:t>
            </a:r>
          </a:p>
          <a:p>
            <a:endParaRPr lang="es-CO" sz="2200" dirty="0">
              <a:latin typeface="Candara" panose="020E05020303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b="1" dirty="0">
                <a:latin typeface="Candara" panose="020E0502030303020204" pitchFamily="34" charset="0"/>
              </a:rPr>
              <a:t>1D: </a:t>
            </a:r>
            <a:r>
              <a:rPr lang="es-ES" sz="2200" b="1" dirty="0" err="1">
                <a:latin typeface="Candara" panose="020E0502030303020204" pitchFamily="34" charset="0"/>
              </a:rPr>
              <a:t>quad</a:t>
            </a:r>
            <a:r>
              <a:rPr lang="es-ES" sz="2200" b="1" dirty="0">
                <a:latin typeface="Candara" panose="020E0502030303020204" pitchFamily="34" charset="0"/>
              </a:rPr>
              <a:t>, </a:t>
            </a:r>
            <a:r>
              <a:rPr lang="es-ES" sz="2200" b="1" dirty="0" err="1">
                <a:latin typeface="Candara" panose="020E0502030303020204" pitchFamily="34" charset="0"/>
              </a:rPr>
              <a:t>quadl</a:t>
            </a:r>
            <a:r>
              <a:rPr lang="es-ES" sz="2200" dirty="0">
                <a:latin typeface="Candara" panose="020E0502030303020204" pitchFamily="34" charset="0"/>
              </a:rPr>
              <a:t>: integran una función en un intervalo [</a:t>
            </a:r>
            <a:r>
              <a:rPr lang="es-ES" sz="2200" dirty="0" err="1">
                <a:latin typeface="Candara" panose="020E0502030303020204" pitchFamily="34" charset="0"/>
              </a:rPr>
              <a:t>a,b</a:t>
            </a:r>
            <a:r>
              <a:rPr lang="es-ES" sz="2200" dirty="0">
                <a:latin typeface="Candara" panose="020E0502030303020204" pitchFamily="34" charset="0"/>
              </a:rPr>
              <a:t>] </a:t>
            </a:r>
          </a:p>
          <a:p>
            <a:r>
              <a:rPr lang="es-CO" sz="2200" dirty="0">
                <a:latin typeface="Candara" panose="020E0502030303020204" pitchFamily="34" charset="0"/>
              </a:rPr>
              <a:t> 	</a:t>
            </a:r>
            <a:r>
              <a:rPr lang="es-CO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quad</a:t>
            </a:r>
            <a:r>
              <a:rPr lang="es-CO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s-CO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funcion</a:t>
            </a:r>
            <a:r>
              <a:rPr lang="es-CO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’,</a:t>
            </a:r>
            <a:r>
              <a:rPr lang="es-CO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s-CO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endParaRPr lang="es-CO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b="1" dirty="0">
                <a:latin typeface="Candara" panose="020E0502030303020204" pitchFamily="34" charset="0"/>
              </a:rPr>
              <a:t>2D: </a:t>
            </a:r>
            <a:r>
              <a:rPr lang="es-ES" sz="2200" b="1" dirty="0" err="1">
                <a:latin typeface="Candara" panose="020E0502030303020204" pitchFamily="34" charset="0"/>
              </a:rPr>
              <a:t>dblquad</a:t>
            </a:r>
            <a:r>
              <a:rPr lang="es-ES" sz="2200" dirty="0">
                <a:latin typeface="Candara" panose="020E0502030303020204" pitchFamily="34" charset="0"/>
              </a:rPr>
              <a:t>: integran una función en un Intervalo [</a:t>
            </a:r>
            <a:r>
              <a:rPr lang="es-ES" sz="2200" dirty="0" err="1">
                <a:latin typeface="Candara" panose="020E0502030303020204" pitchFamily="34" charset="0"/>
              </a:rPr>
              <a:t>xmin,xmax</a:t>
            </a:r>
            <a:r>
              <a:rPr lang="es-ES" sz="2200" dirty="0">
                <a:latin typeface="Candara" panose="020E0502030303020204" pitchFamily="34" charset="0"/>
              </a:rPr>
              <a:t>]x[</a:t>
            </a:r>
            <a:r>
              <a:rPr lang="es-ES" sz="2200" dirty="0" err="1">
                <a:latin typeface="Candara" panose="020E0502030303020204" pitchFamily="34" charset="0"/>
              </a:rPr>
              <a:t>ymin,ymax</a:t>
            </a:r>
            <a:r>
              <a:rPr lang="es-ES" sz="2200" dirty="0">
                <a:latin typeface="Candara" panose="020E0502030303020204" pitchFamily="34" charset="0"/>
              </a:rPr>
              <a:t>] </a:t>
            </a:r>
          </a:p>
          <a:p>
            <a:endParaRPr lang="es-CO" sz="2200" dirty="0">
              <a:latin typeface="Candara" panose="020E0502030303020204" pitchFamily="34" charset="0"/>
            </a:endParaRPr>
          </a:p>
          <a:p>
            <a:r>
              <a:rPr lang="es-E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dblquad</a:t>
            </a:r>
            <a:r>
              <a:rPr lang="es-E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('y*sin(x)+x*cos(y)',</a:t>
            </a:r>
            <a:r>
              <a:rPr lang="es-E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xmin,xmax,ymin,ymax</a:t>
            </a:r>
            <a:r>
              <a:rPr lang="es-E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s-CO" sz="2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CO" sz="2200" dirty="0"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2200" dirty="0">
              <a:latin typeface="Candara" panose="020E0502030303020204" pitchFamily="34" charset="0"/>
            </a:endParaRP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55803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113377" y="147962"/>
            <a:ext cx="8915400" cy="633489"/>
          </a:xfrm>
        </p:spPr>
        <p:txBody>
          <a:bodyPr>
            <a:normAutofit/>
          </a:bodyPr>
          <a:lstStyle/>
          <a:p>
            <a:pPr lvl="0"/>
            <a:r>
              <a:rPr lang="es-CO" sz="34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Guide</a:t>
            </a:r>
            <a:r>
              <a:rPr lang="es-CO" sz="34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. </a:t>
            </a:r>
            <a:endParaRPr lang="es-CO" sz="3400" dirty="0">
              <a:solidFill>
                <a:srgbClr val="CC0000"/>
              </a:solidFill>
              <a:latin typeface="Candara" panose="020E0502030303020204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4CE4-94A3-4D8F-AE52-0A849C42568A}" type="slidenum">
              <a:rPr lang="es-CO" sz="1200" smtClean="0">
                <a:uFillTx/>
              </a:rPr>
              <a:pPr/>
              <a:t>55</a:t>
            </a:fld>
            <a:endParaRPr lang="es-CO" sz="1200" dirty="0">
              <a:uFillTx/>
            </a:endParaRPr>
          </a:p>
        </p:txBody>
      </p:sp>
      <p:cxnSp>
        <p:nvCxnSpPr>
          <p:cNvPr id="14" name="Conector recto 13"/>
          <p:cNvCxnSpPr/>
          <p:nvPr/>
        </p:nvCxnSpPr>
        <p:spPr>
          <a:xfrm flipH="1">
            <a:off x="8763902" y="1066799"/>
            <a:ext cx="45810" cy="5791201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H="1">
            <a:off x="0" y="6356351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 flipH="1">
            <a:off x="0" y="6705600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H="1">
            <a:off x="152400" y="685800"/>
            <a:ext cx="69342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-5868" y="1189683"/>
            <a:ext cx="8915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>
              <a:latin typeface="Candara" panose="020E0502030303020204" pitchFamily="34" charset="0"/>
            </a:endParaRPr>
          </a:p>
        </p:txBody>
      </p:sp>
      <p:pic>
        <p:nvPicPr>
          <p:cNvPr id="23" name="Picture 8" descr="Resultado de imagen para universidad autonoma de manizal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0"/>
            <a:ext cx="1722210" cy="172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ángulo 24"/>
          <p:cNvSpPr/>
          <p:nvPr/>
        </p:nvSpPr>
        <p:spPr>
          <a:xfrm>
            <a:off x="0" y="6356350"/>
            <a:ext cx="8686800" cy="309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400" dirty="0"/>
              <a:t>Métodos</a:t>
            </a:r>
            <a:r>
              <a:rPr lang="en-US" sz="1400" dirty="0"/>
              <a:t> </a:t>
            </a:r>
            <a:r>
              <a:rPr lang="en-US" sz="1400" dirty="0" err="1"/>
              <a:t>Numéricos</a:t>
            </a:r>
            <a:r>
              <a:rPr lang="en-US" sz="1400" dirty="0"/>
              <a:t>  - </a:t>
            </a:r>
            <a:r>
              <a:rPr lang="en-US" sz="1400" dirty="0" err="1"/>
              <a:t>Ingeniería</a:t>
            </a:r>
            <a:r>
              <a:rPr lang="en-US" sz="1400" dirty="0"/>
              <a:t> </a:t>
            </a:r>
            <a:r>
              <a:rPr lang="en-US" sz="1400" dirty="0" err="1"/>
              <a:t>Electrónica</a:t>
            </a:r>
            <a:endParaRPr lang="es-CO" sz="1400" dirty="0"/>
          </a:p>
        </p:txBody>
      </p:sp>
      <p:sp>
        <p:nvSpPr>
          <p:cNvPr id="8" name="Rectángulo 7"/>
          <p:cNvSpPr/>
          <p:nvPr/>
        </p:nvSpPr>
        <p:spPr>
          <a:xfrm>
            <a:off x="685800" y="1936696"/>
            <a:ext cx="790575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2200" dirty="0">
              <a:latin typeface="Candara" panose="020E0502030303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78674" y="1604805"/>
            <a:ext cx="83836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>
              <a:latin typeface="Candara" panose="020E0502030303020204" pitchFamily="34" charset="0"/>
            </a:endParaRPr>
          </a:p>
          <a:p>
            <a:endParaRPr lang="es-ES" sz="2400" dirty="0">
              <a:solidFill>
                <a:srgbClr val="00B050"/>
              </a:solidFill>
              <a:latin typeface="Candara" panose="020E0502030303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60468" y="913770"/>
            <a:ext cx="905973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CO" dirty="0"/>
          </a:p>
          <a:p>
            <a:endParaRPr lang="es-CO" sz="2200" dirty="0"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2200" dirty="0">
              <a:latin typeface="Candara" panose="020E0502030303020204" pitchFamily="34" charset="0"/>
            </a:endParaRPr>
          </a:p>
          <a:p>
            <a:endParaRPr lang="es-CO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DA78F0E-8749-4690-9280-FB6B49255C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007" y="861105"/>
            <a:ext cx="6789550" cy="540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7145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113377" y="147962"/>
            <a:ext cx="8915400" cy="633489"/>
          </a:xfrm>
        </p:spPr>
        <p:txBody>
          <a:bodyPr>
            <a:normAutofit/>
          </a:bodyPr>
          <a:lstStyle/>
          <a:p>
            <a:pPr lvl="0"/>
            <a:r>
              <a:rPr lang="es-CO" sz="34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Guide</a:t>
            </a:r>
            <a:r>
              <a:rPr lang="es-CO" sz="34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. </a:t>
            </a:r>
            <a:endParaRPr lang="es-CO" sz="3400" dirty="0">
              <a:solidFill>
                <a:srgbClr val="CC0000"/>
              </a:solidFill>
              <a:latin typeface="Candara" panose="020E0502030303020204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4CE4-94A3-4D8F-AE52-0A849C42568A}" type="slidenum">
              <a:rPr lang="es-CO" sz="1200" smtClean="0">
                <a:uFillTx/>
              </a:rPr>
              <a:pPr/>
              <a:t>56</a:t>
            </a:fld>
            <a:endParaRPr lang="es-CO" sz="1200" dirty="0">
              <a:uFillTx/>
            </a:endParaRPr>
          </a:p>
        </p:txBody>
      </p:sp>
      <p:cxnSp>
        <p:nvCxnSpPr>
          <p:cNvPr id="14" name="Conector recto 13"/>
          <p:cNvCxnSpPr/>
          <p:nvPr/>
        </p:nvCxnSpPr>
        <p:spPr>
          <a:xfrm flipH="1">
            <a:off x="8763902" y="1066799"/>
            <a:ext cx="45810" cy="5791201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H="1">
            <a:off x="0" y="6356351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 flipH="1">
            <a:off x="0" y="6705600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H="1">
            <a:off x="152400" y="685800"/>
            <a:ext cx="69342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-5868" y="1189683"/>
            <a:ext cx="8915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>
              <a:latin typeface="Candara" panose="020E0502030303020204" pitchFamily="34" charset="0"/>
            </a:endParaRPr>
          </a:p>
        </p:txBody>
      </p:sp>
      <p:pic>
        <p:nvPicPr>
          <p:cNvPr id="23" name="Picture 8" descr="Resultado de imagen para universidad autonoma de manizal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0"/>
            <a:ext cx="1722210" cy="172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ángulo 24"/>
          <p:cNvSpPr/>
          <p:nvPr/>
        </p:nvSpPr>
        <p:spPr>
          <a:xfrm>
            <a:off x="0" y="6356350"/>
            <a:ext cx="8686800" cy="309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400" dirty="0"/>
              <a:t>Métodos</a:t>
            </a:r>
            <a:r>
              <a:rPr lang="en-US" sz="1400" dirty="0"/>
              <a:t> </a:t>
            </a:r>
            <a:r>
              <a:rPr lang="en-US" sz="1400" dirty="0" err="1"/>
              <a:t>Numéricos</a:t>
            </a:r>
            <a:r>
              <a:rPr lang="en-US" sz="1400" dirty="0"/>
              <a:t>  - </a:t>
            </a:r>
            <a:r>
              <a:rPr lang="en-US" sz="1400" dirty="0" err="1"/>
              <a:t>Ingeniería</a:t>
            </a:r>
            <a:r>
              <a:rPr lang="en-US" sz="1400" dirty="0"/>
              <a:t> </a:t>
            </a:r>
            <a:r>
              <a:rPr lang="en-US" sz="1400" dirty="0" err="1"/>
              <a:t>Electrónica</a:t>
            </a:r>
            <a:endParaRPr lang="es-CO" sz="1400" dirty="0"/>
          </a:p>
        </p:txBody>
      </p:sp>
      <p:sp>
        <p:nvSpPr>
          <p:cNvPr id="8" name="Rectángulo 7"/>
          <p:cNvSpPr/>
          <p:nvPr/>
        </p:nvSpPr>
        <p:spPr>
          <a:xfrm>
            <a:off x="685800" y="1936696"/>
            <a:ext cx="790575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2200" dirty="0">
              <a:latin typeface="Candara" panose="020E0502030303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78674" y="1604805"/>
            <a:ext cx="83836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>
              <a:latin typeface="Candara" panose="020E0502030303020204" pitchFamily="34" charset="0"/>
            </a:endParaRPr>
          </a:p>
          <a:p>
            <a:endParaRPr lang="es-ES" sz="2400" dirty="0">
              <a:solidFill>
                <a:srgbClr val="00B050"/>
              </a:solidFill>
              <a:latin typeface="Candara" panose="020E0502030303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60468" y="913770"/>
            <a:ext cx="905973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CO" dirty="0"/>
          </a:p>
          <a:p>
            <a:endParaRPr lang="es-CO" sz="2200" dirty="0"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2200" dirty="0">
              <a:latin typeface="Candara" panose="020E0502030303020204" pitchFamily="34" charset="0"/>
            </a:endParaRPr>
          </a:p>
          <a:p>
            <a:endParaRPr lang="es-CO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5DF427E-C994-4E12-AEB5-1E2F98CCB0D6}"/>
              </a:ext>
            </a:extLst>
          </p:cNvPr>
          <p:cNvSpPr/>
          <p:nvPr/>
        </p:nvSpPr>
        <p:spPr>
          <a:xfrm>
            <a:off x="181761" y="848814"/>
            <a:ext cx="9059732" cy="5309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100" b="1" dirty="0">
                <a:latin typeface="Candara" panose="020E0502030303020204" pitchFamily="34" charset="0"/>
              </a:rPr>
              <a:t>Algunos comandos:</a:t>
            </a:r>
          </a:p>
          <a:p>
            <a:endParaRPr lang="es-CO" sz="2100" b="1" dirty="0">
              <a:latin typeface="Candara" panose="020E05020303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100" b="1" dirty="0">
                <a:latin typeface="Candara" panose="020E0502030303020204" pitchFamily="34" charset="0"/>
              </a:rPr>
              <a:t>Obtener información: </a:t>
            </a:r>
            <a:r>
              <a:rPr lang="es-CO" sz="2100" dirty="0" err="1">
                <a:latin typeface="Candara" panose="020E0502030303020204" pitchFamily="34" charset="0"/>
              </a:rPr>
              <a:t>get</a:t>
            </a:r>
            <a:r>
              <a:rPr lang="es-CO" sz="2100" dirty="0">
                <a:latin typeface="Candara" panose="020E0502030303020204" pitchFamily="34" charset="0"/>
              </a:rPr>
              <a:t>(handles.edit2,'String’)</a:t>
            </a:r>
          </a:p>
          <a:p>
            <a:endParaRPr lang="es-CO" sz="2100" dirty="0">
              <a:latin typeface="Candara" panose="020E05020303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100" b="1" dirty="0">
                <a:latin typeface="Candara" panose="020E0502030303020204" pitchFamily="34" charset="0"/>
                <a:cs typeface="Courier New" panose="02070309020205020404" pitchFamily="49" charset="0"/>
              </a:rPr>
              <a:t>Asignar información: </a:t>
            </a:r>
            <a:r>
              <a:rPr lang="da-DK" sz="2100" dirty="0">
                <a:latin typeface="Candara" panose="020E0502030303020204" pitchFamily="34" charset="0"/>
              </a:rPr>
              <a:t>set(handles.edit4,'String’,dato)</a:t>
            </a:r>
          </a:p>
          <a:p>
            <a:endParaRPr lang="da-DK" sz="2100" dirty="0">
              <a:latin typeface="Candara" panose="020E05020303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100" b="1" dirty="0">
                <a:latin typeface="Candara" panose="020E0502030303020204" pitchFamily="34" charset="0"/>
                <a:cs typeface="Courier New" panose="02070309020205020404" pitchFamily="49" charset="0"/>
              </a:rPr>
              <a:t>Conversión de tipo de datos: </a:t>
            </a:r>
            <a:r>
              <a:rPr lang="es-CO" sz="2100" dirty="0">
                <a:latin typeface="Candara" panose="020E0502030303020204" pitchFamily="34" charset="0"/>
              </a:rPr>
              <a:t>str2num, num2str</a:t>
            </a:r>
          </a:p>
          <a:p>
            <a:endParaRPr lang="es-CO" sz="2100" dirty="0">
              <a:latin typeface="Candara" panose="020E05020303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100" b="1" dirty="0">
                <a:latin typeface="Candara" panose="020E0502030303020204" pitchFamily="34" charset="0"/>
              </a:rPr>
              <a:t>Asignar datos a una tabla: </a:t>
            </a:r>
            <a:r>
              <a:rPr lang="es-CO" sz="2100" dirty="0">
                <a:latin typeface="Candara" panose="020E0502030303020204" pitchFamily="34" charset="0"/>
              </a:rPr>
              <a:t>set(handles.uitable1,'Data’,datos)</a:t>
            </a:r>
          </a:p>
          <a:p>
            <a:endParaRPr lang="es-CO" sz="2100" dirty="0">
              <a:latin typeface="Candara" panose="020E05020303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100" b="1" dirty="0">
                <a:latin typeface="Candara" panose="020E0502030303020204" pitchFamily="34" charset="0"/>
              </a:rPr>
              <a:t>Obtener datos de una tabla: </a:t>
            </a:r>
            <a:r>
              <a:rPr lang="es-CO" sz="2100" dirty="0" err="1">
                <a:latin typeface="Candara" panose="020E0502030303020204" pitchFamily="34" charset="0"/>
              </a:rPr>
              <a:t>get</a:t>
            </a:r>
            <a:r>
              <a:rPr lang="es-CO" sz="2100" dirty="0">
                <a:latin typeface="Candara" panose="020E0502030303020204" pitchFamily="34" charset="0"/>
              </a:rPr>
              <a:t>(handles.uitable1,'Data’)</a:t>
            </a:r>
          </a:p>
          <a:p>
            <a:endParaRPr lang="es-CO" sz="2100" dirty="0">
              <a:latin typeface="Candara" panose="020E05020303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100" b="1" dirty="0">
                <a:latin typeface="Candara" panose="020E0502030303020204" pitchFamily="34" charset="0"/>
              </a:rPr>
              <a:t>Enviar valores desde el GUI al </a:t>
            </a:r>
            <a:r>
              <a:rPr lang="es-CO" sz="2100" b="1" dirty="0" err="1">
                <a:latin typeface="Candara" panose="020E0502030303020204" pitchFamily="34" charset="0"/>
              </a:rPr>
              <a:t>workspace</a:t>
            </a:r>
            <a:r>
              <a:rPr lang="es-CO" sz="2100" b="1" dirty="0">
                <a:latin typeface="Candara" panose="020E0502030303020204" pitchFamily="34" charset="0"/>
              </a:rPr>
              <a:t>: </a:t>
            </a:r>
            <a:r>
              <a:rPr lang="es-CO" sz="2100" dirty="0" err="1">
                <a:latin typeface="Candara" panose="020E0502030303020204" pitchFamily="34" charset="0"/>
              </a:rPr>
              <a:t>assignin</a:t>
            </a:r>
            <a:r>
              <a:rPr lang="es-CO" sz="2100" dirty="0">
                <a:latin typeface="Candara" panose="020E0502030303020204" pitchFamily="34" charset="0"/>
              </a:rPr>
              <a:t> ('base','</a:t>
            </a:r>
            <a:r>
              <a:rPr lang="es-CO" sz="2100" dirty="0" err="1">
                <a:latin typeface="Candara" panose="020E0502030303020204" pitchFamily="34" charset="0"/>
              </a:rPr>
              <a:t>name</a:t>
            </a:r>
            <a:r>
              <a:rPr lang="es-CO" sz="2100" dirty="0">
                <a:latin typeface="Candara" panose="020E0502030303020204" pitchFamily="34" charset="0"/>
              </a:rPr>
              <a:t>’,dato)</a:t>
            </a:r>
          </a:p>
          <a:p>
            <a:endParaRPr lang="es-CO" sz="2200" b="1" dirty="0">
              <a:latin typeface="Candara" panose="020E05020303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2200" b="1" dirty="0">
              <a:latin typeface="Candara" panose="020E0502030303020204" pitchFamily="34" charset="0"/>
              <a:cs typeface="Courier New" panose="02070309020205020404" pitchFamily="49" charset="0"/>
            </a:endParaRPr>
          </a:p>
          <a:p>
            <a:endParaRPr lang="es-CO" sz="22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3305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6 Título"/>
          <p:cNvSpPr>
            <a:spLocks noGrp="1"/>
          </p:cNvSpPr>
          <p:nvPr>
            <p:ph type="title"/>
          </p:nvPr>
        </p:nvSpPr>
        <p:spPr>
          <a:xfrm>
            <a:off x="-152400" y="1370241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s-CO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Candara" panose="020E0502030303020204" pitchFamily="34" charset="0"/>
              </a:rPr>
              <a:t>Gracias por su atención.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4CE4-94A3-4D8F-AE52-0A849C42568A}" type="slidenum">
              <a:rPr lang="es-CO" sz="1200" smtClean="0">
                <a:uFillTx/>
              </a:rPr>
              <a:pPr/>
              <a:t>57</a:t>
            </a:fld>
            <a:endParaRPr lang="es-CO" sz="1200" dirty="0">
              <a:uFillTx/>
            </a:endParaRPr>
          </a:p>
        </p:txBody>
      </p:sp>
      <p:pic>
        <p:nvPicPr>
          <p:cNvPr id="7" name="Imagen 1" descr="question_mar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78145" y="2306865"/>
            <a:ext cx="4049486" cy="4049486"/>
          </a:xfrm>
          <a:prstGeom prst="rect">
            <a:avLst/>
          </a:prstGeom>
        </p:spPr>
      </p:pic>
      <p:cxnSp>
        <p:nvCxnSpPr>
          <p:cNvPr id="10" name="Conector recto 9"/>
          <p:cNvCxnSpPr/>
          <p:nvPr/>
        </p:nvCxnSpPr>
        <p:spPr>
          <a:xfrm flipH="1">
            <a:off x="0" y="6356351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 flipH="1">
            <a:off x="0" y="533400"/>
            <a:ext cx="69342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 flipH="1">
            <a:off x="8745476" y="1066800"/>
            <a:ext cx="45810" cy="5791201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 flipH="1">
            <a:off x="0" y="6721476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65A16021-9C1A-40A1-8EDE-BFBD5E08B00F}"/>
              </a:ext>
            </a:extLst>
          </p:cNvPr>
          <p:cNvSpPr/>
          <p:nvPr/>
        </p:nvSpPr>
        <p:spPr>
          <a:xfrm>
            <a:off x="0" y="6356350"/>
            <a:ext cx="8686800" cy="309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400" dirty="0"/>
              <a:t>Métodos</a:t>
            </a:r>
            <a:r>
              <a:rPr lang="en-US" sz="1400" dirty="0"/>
              <a:t> </a:t>
            </a:r>
            <a:r>
              <a:rPr lang="en-US" sz="1400" dirty="0" err="1"/>
              <a:t>Numéricos</a:t>
            </a:r>
            <a:r>
              <a:rPr lang="en-US" sz="1400" dirty="0"/>
              <a:t>  - </a:t>
            </a:r>
            <a:r>
              <a:rPr lang="en-US" sz="1400" dirty="0" err="1"/>
              <a:t>Ingeniería</a:t>
            </a:r>
            <a:r>
              <a:rPr lang="en-US" sz="1400" dirty="0"/>
              <a:t> </a:t>
            </a:r>
            <a:r>
              <a:rPr lang="en-US" sz="1400"/>
              <a:t>Electrónica</a:t>
            </a:r>
            <a:endParaRPr lang="es-CO" sz="1400" dirty="0"/>
          </a:p>
        </p:txBody>
      </p:sp>
      <p:pic>
        <p:nvPicPr>
          <p:cNvPr id="17" name="Picture 8" descr="Resultado de imagen para universidad autonoma de manizales">
            <a:extLst>
              <a:ext uri="{FF2B5EF4-FFF2-40B4-BE49-F238E27FC236}">
                <a16:creationId xmlns:a16="http://schemas.microsoft.com/office/drawing/2014/main" id="{563F7C8F-2E61-479A-ADCF-A8F7C0F8F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171" y="0"/>
            <a:ext cx="1722210" cy="172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8342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4CE4-94A3-4D8F-AE52-0A849C42568A}" type="slidenum">
              <a:rPr lang="es-CO" sz="1200" smtClean="0">
                <a:uFillTx/>
              </a:rPr>
              <a:pPr/>
              <a:t>6</a:t>
            </a:fld>
            <a:endParaRPr lang="es-CO" sz="1200" dirty="0">
              <a:uFillTx/>
            </a:endParaRPr>
          </a:p>
        </p:txBody>
      </p:sp>
      <p:cxnSp>
        <p:nvCxnSpPr>
          <p:cNvPr id="14" name="Conector recto 13"/>
          <p:cNvCxnSpPr/>
          <p:nvPr/>
        </p:nvCxnSpPr>
        <p:spPr>
          <a:xfrm flipH="1">
            <a:off x="8763000" y="1066799"/>
            <a:ext cx="45810" cy="5791201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H="1">
            <a:off x="0" y="6356351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 flipH="1">
            <a:off x="0" y="6705600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H="1">
            <a:off x="152400" y="685800"/>
            <a:ext cx="69342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226996" y="158503"/>
            <a:ext cx="8915400" cy="633489"/>
          </a:xfrm>
        </p:spPr>
        <p:txBody>
          <a:bodyPr>
            <a:normAutofit/>
          </a:bodyPr>
          <a:lstStyle/>
          <a:p>
            <a:pPr lvl="0"/>
            <a:r>
              <a:rPr lang="es-CO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Introducción. </a:t>
            </a:r>
            <a:endParaRPr lang="es-CO" sz="3200" dirty="0">
              <a:solidFill>
                <a:srgbClr val="CC0000"/>
              </a:solidFill>
              <a:latin typeface="Candara" panose="020E0502030303020204" pitchFamily="34" charset="0"/>
            </a:endParaRPr>
          </a:p>
        </p:txBody>
      </p:sp>
      <p:pic>
        <p:nvPicPr>
          <p:cNvPr id="23" name="Picture 8" descr="Resultado de imagen para universidad autonoma de manizal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0"/>
            <a:ext cx="1722210" cy="172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ángulo 24"/>
          <p:cNvSpPr/>
          <p:nvPr/>
        </p:nvSpPr>
        <p:spPr>
          <a:xfrm>
            <a:off x="0" y="6356350"/>
            <a:ext cx="8686800" cy="309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400" dirty="0"/>
              <a:t>Métodos</a:t>
            </a:r>
            <a:r>
              <a:rPr lang="en-US" sz="1400" dirty="0"/>
              <a:t> </a:t>
            </a:r>
            <a:r>
              <a:rPr lang="en-US" sz="1400" dirty="0" err="1"/>
              <a:t>Numéricos</a:t>
            </a:r>
            <a:r>
              <a:rPr lang="en-US" sz="1400" dirty="0"/>
              <a:t>  - </a:t>
            </a:r>
            <a:r>
              <a:rPr lang="en-US" sz="1400" dirty="0" err="1"/>
              <a:t>Ingeniería</a:t>
            </a:r>
            <a:r>
              <a:rPr lang="en-US" sz="1400" dirty="0"/>
              <a:t> </a:t>
            </a:r>
            <a:r>
              <a:rPr lang="en-US" sz="1400" dirty="0" err="1"/>
              <a:t>Electrónica</a:t>
            </a:r>
            <a:endParaRPr lang="es-CO" sz="1400" dirty="0"/>
          </a:p>
        </p:txBody>
      </p:sp>
      <p:sp>
        <p:nvSpPr>
          <p:cNvPr id="12" name="Rectángulo 11"/>
          <p:cNvSpPr/>
          <p:nvPr/>
        </p:nvSpPr>
        <p:spPr>
          <a:xfrm>
            <a:off x="381000" y="861105"/>
            <a:ext cx="8763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" sz="2400" b="1" dirty="0">
                <a:latin typeface="Candara" panose="020E0502030303020204" pitchFamily="34" charset="0"/>
                <a:cs typeface="Arial" panose="020B0604020202020204" pitchFamily="34" charset="0"/>
              </a:rPr>
              <a:t>Elementos básicos del escritorio de Matlab</a:t>
            </a:r>
            <a:endParaRPr lang="es-CO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7"/>
          <a:stretch/>
        </p:blipFill>
        <p:spPr>
          <a:xfrm>
            <a:off x="82194" y="1752600"/>
            <a:ext cx="8604606" cy="454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03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4CE4-94A3-4D8F-AE52-0A849C42568A}" type="slidenum">
              <a:rPr lang="es-CO" sz="1200" smtClean="0">
                <a:uFillTx/>
              </a:rPr>
              <a:pPr/>
              <a:t>7</a:t>
            </a:fld>
            <a:endParaRPr lang="es-CO" sz="1200" dirty="0">
              <a:uFillTx/>
            </a:endParaRPr>
          </a:p>
        </p:txBody>
      </p:sp>
      <p:cxnSp>
        <p:nvCxnSpPr>
          <p:cNvPr id="14" name="Conector recto 13"/>
          <p:cNvCxnSpPr/>
          <p:nvPr/>
        </p:nvCxnSpPr>
        <p:spPr>
          <a:xfrm flipH="1">
            <a:off x="8763000" y="1066799"/>
            <a:ext cx="45810" cy="5791201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H="1">
            <a:off x="0" y="6356351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 flipH="1">
            <a:off x="0" y="6705600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H="1">
            <a:off x="152400" y="685800"/>
            <a:ext cx="69342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226996" y="158503"/>
            <a:ext cx="8915400" cy="633489"/>
          </a:xfrm>
        </p:spPr>
        <p:txBody>
          <a:bodyPr>
            <a:normAutofit/>
          </a:bodyPr>
          <a:lstStyle/>
          <a:p>
            <a:pPr lvl="0"/>
            <a:r>
              <a:rPr lang="es-CO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Introducción. </a:t>
            </a:r>
            <a:endParaRPr lang="es-CO" sz="3200" dirty="0">
              <a:solidFill>
                <a:srgbClr val="CC0000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65096" y="2765317"/>
            <a:ext cx="849790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latin typeface="Candara" panose="020E0502030303020204" pitchFamily="34" charset="0"/>
              </a:rPr>
              <a:t>Se pueden recuperar instrucciones con las teclas ↓↑.</a:t>
            </a:r>
          </a:p>
          <a:p>
            <a:r>
              <a:rPr lang="es-ES" sz="2400" dirty="0">
                <a:latin typeface="Candara" panose="020E0502030303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latin typeface="Candara" panose="020E0502030303020204" pitchFamily="34" charset="0"/>
              </a:rPr>
              <a:t>Se puede mover por la línea de comandos con las teclas → ←. Ir al comienzo de la línea con la tecla </a:t>
            </a:r>
            <a:r>
              <a:rPr lang="es-ES" sz="2400" dirty="0">
                <a:solidFill>
                  <a:srgbClr val="FF0000"/>
                </a:solidFill>
                <a:latin typeface="Candara" panose="020E0502030303020204" pitchFamily="34" charset="0"/>
              </a:rPr>
              <a:t>Inicio</a:t>
            </a:r>
            <a:r>
              <a:rPr lang="es-ES" sz="2400" dirty="0">
                <a:latin typeface="Candara" panose="020E0502030303020204" pitchFamily="34" charset="0"/>
              </a:rPr>
              <a:t> y al final con </a:t>
            </a:r>
            <a:r>
              <a:rPr lang="es-ES" sz="2400" dirty="0">
                <a:solidFill>
                  <a:srgbClr val="FF0000"/>
                </a:solidFill>
                <a:latin typeface="Candara" panose="020E0502030303020204" pitchFamily="34" charset="0"/>
              </a:rPr>
              <a:t>Fin</a:t>
            </a:r>
            <a:r>
              <a:rPr lang="es-ES" sz="2400" dirty="0">
                <a:latin typeface="Candara" panose="020E0502030303020204" pitchFamily="34" charset="0"/>
              </a:rPr>
              <a:t>. Con </a:t>
            </a:r>
            <a:r>
              <a:rPr lang="es-ES" sz="2400" dirty="0" err="1">
                <a:solidFill>
                  <a:srgbClr val="FF0000"/>
                </a:solidFill>
                <a:latin typeface="Candara" panose="020E0502030303020204" pitchFamily="34" charset="0"/>
              </a:rPr>
              <a:t>Esc</a:t>
            </a:r>
            <a:r>
              <a:rPr lang="es-ES" sz="2400" dirty="0">
                <a:latin typeface="Candara" panose="020E0502030303020204" pitchFamily="34" charset="0"/>
              </a:rPr>
              <a:t> se borra toda la línea. </a:t>
            </a:r>
          </a:p>
          <a:p>
            <a:endParaRPr lang="es-ES" sz="2400" dirty="0">
              <a:latin typeface="Candara" panose="020E05020303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b="1" dirty="0">
                <a:solidFill>
                  <a:srgbClr val="FF0000"/>
                </a:solidFill>
                <a:latin typeface="Candara" panose="020E0502030303020204" pitchFamily="34" charset="0"/>
              </a:rPr>
              <a:t>Se puede cortar la ejecución de un programa con </a:t>
            </a:r>
            <a:r>
              <a:rPr lang="es-ES" sz="2400" b="1" dirty="0" err="1">
                <a:solidFill>
                  <a:srgbClr val="FF0000"/>
                </a:solidFill>
                <a:latin typeface="Candara" panose="020E0502030303020204" pitchFamily="34" charset="0"/>
              </a:rPr>
              <a:t>Ctrl+C</a:t>
            </a:r>
            <a:r>
              <a:rPr lang="es-ES" sz="2400" b="1" dirty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endParaRPr lang="es-ES" sz="2400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  <p:pic>
        <p:nvPicPr>
          <p:cNvPr id="23" name="Picture 8" descr="Resultado de imagen para universidad autonoma de manizal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0"/>
            <a:ext cx="1722210" cy="172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ángulo 24"/>
          <p:cNvSpPr/>
          <p:nvPr/>
        </p:nvSpPr>
        <p:spPr>
          <a:xfrm>
            <a:off x="0" y="6356350"/>
            <a:ext cx="8686800" cy="309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400" dirty="0"/>
              <a:t>Métodos</a:t>
            </a:r>
            <a:r>
              <a:rPr lang="en-US" sz="1400" dirty="0"/>
              <a:t> </a:t>
            </a:r>
            <a:r>
              <a:rPr lang="en-US" sz="1400" dirty="0" err="1"/>
              <a:t>Numéricos</a:t>
            </a:r>
            <a:r>
              <a:rPr lang="en-US" sz="1400" dirty="0"/>
              <a:t>  - </a:t>
            </a:r>
            <a:r>
              <a:rPr lang="en-US" sz="1400" dirty="0" err="1"/>
              <a:t>Ingeniería</a:t>
            </a:r>
            <a:r>
              <a:rPr lang="en-US" sz="1400" dirty="0"/>
              <a:t> </a:t>
            </a:r>
            <a:r>
              <a:rPr lang="en-US" sz="1400" dirty="0" err="1"/>
              <a:t>Electrónica</a:t>
            </a:r>
            <a:endParaRPr lang="es-CO" sz="1400" dirty="0"/>
          </a:p>
        </p:txBody>
      </p:sp>
      <p:sp>
        <p:nvSpPr>
          <p:cNvPr id="12" name="Rectángulo 11"/>
          <p:cNvSpPr/>
          <p:nvPr/>
        </p:nvSpPr>
        <p:spPr>
          <a:xfrm>
            <a:off x="303196" y="1544473"/>
            <a:ext cx="8763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" sz="2400" b="1" dirty="0">
                <a:latin typeface="Candara" panose="020E0502030303020204" pitchFamily="34" charset="0"/>
                <a:cs typeface="Arial" panose="020B0604020202020204" pitchFamily="34" charset="0"/>
              </a:rPr>
              <a:t>Algunos comentarios sobre la ventana de comandos</a:t>
            </a:r>
            <a:endParaRPr lang="es-CO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076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4CE4-94A3-4D8F-AE52-0A849C42568A}" type="slidenum">
              <a:rPr lang="es-CO" sz="1200" smtClean="0">
                <a:uFillTx/>
              </a:rPr>
              <a:pPr/>
              <a:t>8</a:t>
            </a:fld>
            <a:endParaRPr lang="es-CO" sz="1200" dirty="0">
              <a:uFillTx/>
            </a:endParaRPr>
          </a:p>
        </p:txBody>
      </p:sp>
      <p:cxnSp>
        <p:nvCxnSpPr>
          <p:cNvPr id="14" name="Conector recto 13"/>
          <p:cNvCxnSpPr/>
          <p:nvPr/>
        </p:nvCxnSpPr>
        <p:spPr>
          <a:xfrm flipH="1">
            <a:off x="8763000" y="1066799"/>
            <a:ext cx="45810" cy="5791201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H="1">
            <a:off x="0" y="6356351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 flipH="1">
            <a:off x="0" y="6705600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H="1">
            <a:off x="152400" y="685800"/>
            <a:ext cx="69342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226996" y="158503"/>
            <a:ext cx="8915400" cy="633489"/>
          </a:xfrm>
        </p:spPr>
        <p:txBody>
          <a:bodyPr>
            <a:normAutofit/>
          </a:bodyPr>
          <a:lstStyle/>
          <a:p>
            <a:pPr lvl="0"/>
            <a:r>
              <a:rPr lang="es-CO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Introducción. </a:t>
            </a:r>
            <a:endParaRPr lang="es-CO" sz="3200" dirty="0">
              <a:solidFill>
                <a:srgbClr val="CC0000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88494" y="1422225"/>
            <a:ext cx="8497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s-ES" sz="2400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  <p:pic>
        <p:nvPicPr>
          <p:cNvPr id="23" name="Picture 8" descr="Resultado de imagen para universidad autonoma de manizal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810" y="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ángulo 24"/>
          <p:cNvSpPr/>
          <p:nvPr/>
        </p:nvSpPr>
        <p:spPr>
          <a:xfrm>
            <a:off x="0" y="6356350"/>
            <a:ext cx="8686800" cy="309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400" dirty="0"/>
              <a:t>Métodos</a:t>
            </a:r>
            <a:r>
              <a:rPr lang="en-US" sz="1400" dirty="0"/>
              <a:t> </a:t>
            </a:r>
            <a:r>
              <a:rPr lang="en-US" sz="1400" dirty="0" err="1"/>
              <a:t>Numéricos</a:t>
            </a:r>
            <a:r>
              <a:rPr lang="en-US" sz="1400" dirty="0"/>
              <a:t>  - </a:t>
            </a:r>
            <a:r>
              <a:rPr lang="en-US" sz="1400" dirty="0" err="1"/>
              <a:t>Ingeniería</a:t>
            </a:r>
            <a:r>
              <a:rPr lang="en-US" sz="1400" dirty="0"/>
              <a:t> </a:t>
            </a:r>
            <a:r>
              <a:rPr lang="en-US" sz="1400" dirty="0" err="1"/>
              <a:t>Electrónica</a:t>
            </a:r>
            <a:endParaRPr lang="es-CO" sz="1400" dirty="0"/>
          </a:p>
        </p:txBody>
      </p:sp>
      <p:sp>
        <p:nvSpPr>
          <p:cNvPr id="12" name="Rectángulo 11"/>
          <p:cNvSpPr/>
          <p:nvPr/>
        </p:nvSpPr>
        <p:spPr>
          <a:xfrm>
            <a:off x="201895" y="848712"/>
            <a:ext cx="8763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" sz="2400" b="1" dirty="0">
                <a:latin typeface="Candara" panose="020E0502030303020204" pitchFamily="34" charset="0"/>
                <a:cs typeface="Arial" panose="020B0604020202020204" pitchFamily="34" charset="0"/>
              </a:rPr>
              <a:t>Tipos de datos:</a:t>
            </a:r>
            <a:endParaRPr lang="es-CO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330D02FD-5603-4114-BA2F-F98F5B3E4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299445"/>
              </p:ext>
            </p:extLst>
          </p:nvPr>
        </p:nvGraphicFramePr>
        <p:xfrm>
          <a:off x="226996" y="1447781"/>
          <a:ext cx="7731862" cy="483213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94849">
                  <a:extLst>
                    <a:ext uri="{9D8B030D-6E8A-4147-A177-3AD203B41FA5}">
                      <a16:colId xmlns:a16="http://schemas.microsoft.com/office/drawing/2014/main" val="1305967634"/>
                    </a:ext>
                  </a:extLst>
                </a:gridCol>
                <a:gridCol w="6837013">
                  <a:extLst>
                    <a:ext uri="{9D8B030D-6E8A-4147-A177-3AD203B41FA5}">
                      <a16:colId xmlns:a16="http://schemas.microsoft.com/office/drawing/2014/main" val="2346397617"/>
                    </a:ext>
                  </a:extLst>
                </a:gridCol>
              </a:tblGrid>
              <a:tr h="253473">
                <a:tc>
                  <a:txBody>
                    <a:bodyPr/>
                    <a:lstStyle/>
                    <a:p>
                      <a:pPr algn="ctr" fontAlgn="t"/>
                      <a:r>
                        <a:rPr lang="es-CO" sz="1500" dirty="0">
                          <a:effectLst/>
                        </a:rPr>
                        <a:t>Data </a:t>
                      </a:r>
                      <a:r>
                        <a:rPr lang="es-CO" sz="1500" dirty="0" err="1">
                          <a:effectLst/>
                        </a:rPr>
                        <a:t>Type</a:t>
                      </a:r>
                      <a:endParaRPr lang="es-CO" sz="1500" b="1" dirty="0">
                        <a:effectLst/>
                      </a:endParaRPr>
                    </a:p>
                  </a:txBody>
                  <a:tcPr marL="31531" marR="31531" marT="31531" marB="3153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CO" sz="1500" dirty="0" err="1">
                          <a:effectLst/>
                        </a:rPr>
                        <a:t>Description</a:t>
                      </a:r>
                      <a:endParaRPr lang="es-CO" sz="1500" b="1" dirty="0">
                        <a:effectLst/>
                      </a:endParaRPr>
                    </a:p>
                  </a:txBody>
                  <a:tcPr marL="31531" marR="31531" marT="31531" marB="31531"/>
                </a:tc>
                <a:extLst>
                  <a:ext uri="{0D108BD9-81ED-4DB2-BD59-A6C34878D82A}">
                    <a16:rowId xmlns:a16="http://schemas.microsoft.com/office/drawing/2014/main" val="2800382999"/>
                  </a:ext>
                </a:extLst>
              </a:tr>
              <a:tr h="253473">
                <a:tc>
                  <a:txBody>
                    <a:bodyPr/>
                    <a:lstStyle/>
                    <a:p>
                      <a:pPr algn="ctr" fontAlgn="t"/>
                      <a:r>
                        <a:rPr lang="es-CO" sz="1500">
                          <a:effectLst/>
                        </a:rPr>
                        <a:t>int8</a:t>
                      </a:r>
                    </a:p>
                  </a:txBody>
                  <a:tcPr marL="31531" marR="31531" marT="31531" marB="3153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O" sz="1500">
                          <a:effectLst/>
                        </a:rPr>
                        <a:t>8-bit signed integer</a:t>
                      </a:r>
                    </a:p>
                  </a:txBody>
                  <a:tcPr marL="31531" marR="31531" marT="31531" marB="31531"/>
                </a:tc>
                <a:extLst>
                  <a:ext uri="{0D108BD9-81ED-4DB2-BD59-A6C34878D82A}">
                    <a16:rowId xmlns:a16="http://schemas.microsoft.com/office/drawing/2014/main" val="610802858"/>
                  </a:ext>
                </a:extLst>
              </a:tr>
              <a:tr h="253473">
                <a:tc>
                  <a:txBody>
                    <a:bodyPr/>
                    <a:lstStyle/>
                    <a:p>
                      <a:pPr algn="ctr" fontAlgn="t"/>
                      <a:r>
                        <a:rPr lang="es-CO" sz="1500">
                          <a:effectLst/>
                        </a:rPr>
                        <a:t>uint8</a:t>
                      </a:r>
                    </a:p>
                  </a:txBody>
                  <a:tcPr marL="31531" marR="31531" marT="31531" marB="3153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O" sz="1500" dirty="0">
                          <a:effectLst/>
                        </a:rPr>
                        <a:t>8-bit </a:t>
                      </a:r>
                      <a:r>
                        <a:rPr lang="es-CO" sz="1500" dirty="0" err="1">
                          <a:effectLst/>
                        </a:rPr>
                        <a:t>unsigned</a:t>
                      </a:r>
                      <a:r>
                        <a:rPr lang="es-CO" sz="1500" dirty="0">
                          <a:effectLst/>
                        </a:rPr>
                        <a:t> </a:t>
                      </a:r>
                      <a:r>
                        <a:rPr lang="es-CO" sz="1500" dirty="0" err="1">
                          <a:effectLst/>
                        </a:rPr>
                        <a:t>integer</a:t>
                      </a:r>
                      <a:endParaRPr lang="es-CO" sz="1500" dirty="0">
                        <a:effectLst/>
                      </a:endParaRPr>
                    </a:p>
                  </a:txBody>
                  <a:tcPr marL="31531" marR="31531" marT="31531" marB="31531"/>
                </a:tc>
                <a:extLst>
                  <a:ext uri="{0D108BD9-81ED-4DB2-BD59-A6C34878D82A}">
                    <a16:rowId xmlns:a16="http://schemas.microsoft.com/office/drawing/2014/main" val="2624030690"/>
                  </a:ext>
                </a:extLst>
              </a:tr>
              <a:tr h="253473">
                <a:tc>
                  <a:txBody>
                    <a:bodyPr/>
                    <a:lstStyle/>
                    <a:p>
                      <a:pPr algn="ctr" fontAlgn="t"/>
                      <a:r>
                        <a:rPr lang="es-CO" sz="1500">
                          <a:effectLst/>
                        </a:rPr>
                        <a:t>int16</a:t>
                      </a:r>
                    </a:p>
                  </a:txBody>
                  <a:tcPr marL="31531" marR="31531" marT="31531" marB="3153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O" sz="1500" dirty="0">
                          <a:effectLst/>
                        </a:rPr>
                        <a:t>16-bit </a:t>
                      </a:r>
                      <a:r>
                        <a:rPr lang="es-CO" sz="1500" dirty="0" err="1">
                          <a:effectLst/>
                        </a:rPr>
                        <a:t>signed</a:t>
                      </a:r>
                      <a:r>
                        <a:rPr lang="es-CO" sz="1500" dirty="0">
                          <a:effectLst/>
                        </a:rPr>
                        <a:t> </a:t>
                      </a:r>
                      <a:r>
                        <a:rPr lang="es-CO" sz="1500" dirty="0" err="1">
                          <a:effectLst/>
                        </a:rPr>
                        <a:t>integer</a:t>
                      </a:r>
                      <a:endParaRPr lang="es-CO" sz="1500" dirty="0">
                        <a:effectLst/>
                      </a:endParaRPr>
                    </a:p>
                  </a:txBody>
                  <a:tcPr marL="31531" marR="31531" marT="31531" marB="31531"/>
                </a:tc>
                <a:extLst>
                  <a:ext uri="{0D108BD9-81ED-4DB2-BD59-A6C34878D82A}">
                    <a16:rowId xmlns:a16="http://schemas.microsoft.com/office/drawing/2014/main" val="3774122701"/>
                  </a:ext>
                </a:extLst>
              </a:tr>
              <a:tr h="253473">
                <a:tc>
                  <a:txBody>
                    <a:bodyPr/>
                    <a:lstStyle/>
                    <a:p>
                      <a:pPr algn="ctr" fontAlgn="t"/>
                      <a:r>
                        <a:rPr lang="es-CO" sz="1500">
                          <a:effectLst/>
                        </a:rPr>
                        <a:t>uint16</a:t>
                      </a:r>
                    </a:p>
                  </a:txBody>
                  <a:tcPr marL="31531" marR="31531" marT="31531" marB="3153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O" sz="1500">
                          <a:effectLst/>
                        </a:rPr>
                        <a:t>16-bit unsigned integer</a:t>
                      </a:r>
                    </a:p>
                  </a:txBody>
                  <a:tcPr marL="31531" marR="31531" marT="31531" marB="31531"/>
                </a:tc>
                <a:extLst>
                  <a:ext uri="{0D108BD9-81ED-4DB2-BD59-A6C34878D82A}">
                    <a16:rowId xmlns:a16="http://schemas.microsoft.com/office/drawing/2014/main" val="39992476"/>
                  </a:ext>
                </a:extLst>
              </a:tr>
              <a:tr h="253473">
                <a:tc>
                  <a:txBody>
                    <a:bodyPr/>
                    <a:lstStyle/>
                    <a:p>
                      <a:pPr algn="ctr" fontAlgn="t"/>
                      <a:r>
                        <a:rPr lang="es-CO" sz="1500">
                          <a:effectLst/>
                        </a:rPr>
                        <a:t>int32</a:t>
                      </a:r>
                    </a:p>
                  </a:txBody>
                  <a:tcPr marL="31531" marR="31531" marT="31531" marB="3153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O" sz="1500">
                          <a:effectLst/>
                        </a:rPr>
                        <a:t>32-bit signed integer</a:t>
                      </a:r>
                    </a:p>
                  </a:txBody>
                  <a:tcPr marL="31531" marR="31531" marT="31531" marB="31531"/>
                </a:tc>
                <a:extLst>
                  <a:ext uri="{0D108BD9-81ED-4DB2-BD59-A6C34878D82A}">
                    <a16:rowId xmlns:a16="http://schemas.microsoft.com/office/drawing/2014/main" val="2691710014"/>
                  </a:ext>
                </a:extLst>
              </a:tr>
              <a:tr h="253473">
                <a:tc>
                  <a:txBody>
                    <a:bodyPr/>
                    <a:lstStyle/>
                    <a:p>
                      <a:pPr algn="ctr" fontAlgn="t"/>
                      <a:r>
                        <a:rPr lang="es-CO" sz="1500">
                          <a:effectLst/>
                        </a:rPr>
                        <a:t>uint32</a:t>
                      </a:r>
                    </a:p>
                  </a:txBody>
                  <a:tcPr marL="31531" marR="31531" marT="31531" marB="3153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O" sz="1500" dirty="0">
                          <a:effectLst/>
                        </a:rPr>
                        <a:t>32-bit </a:t>
                      </a:r>
                      <a:r>
                        <a:rPr lang="es-CO" sz="1500" dirty="0" err="1">
                          <a:effectLst/>
                        </a:rPr>
                        <a:t>unsigned</a:t>
                      </a:r>
                      <a:r>
                        <a:rPr lang="es-CO" sz="1500" dirty="0">
                          <a:effectLst/>
                        </a:rPr>
                        <a:t> </a:t>
                      </a:r>
                      <a:r>
                        <a:rPr lang="es-CO" sz="1500" dirty="0" err="1">
                          <a:effectLst/>
                        </a:rPr>
                        <a:t>integer</a:t>
                      </a:r>
                      <a:endParaRPr lang="es-CO" sz="1500" dirty="0">
                        <a:effectLst/>
                      </a:endParaRPr>
                    </a:p>
                  </a:txBody>
                  <a:tcPr marL="31531" marR="31531" marT="31531" marB="31531"/>
                </a:tc>
                <a:extLst>
                  <a:ext uri="{0D108BD9-81ED-4DB2-BD59-A6C34878D82A}">
                    <a16:rowId xmlns:a16="http://schemas.microsoft.com/office/drawing/2014/main" val="969810666"/>
                  </a:ext>
                </a:extLst>
              </a:tr>
              <a:tr h="253473">
                <a:tc>
                  <a:txBody>
                    <a:bodyPr/>
                    <a:lstStyle/>
                    <a:p>
                      <a:pPr algn="ctr" fontAlgn="t"/>
                      <a:r>
                        <a:rPr lang="es-CO" sz="1500">
                          <a:effectLst/>
                        </a:rPr>
                        <a:t>int64</a:t>
                      </a:r>
                    </a:p>
                  </a:txBody>
                  <a:tcPr marL="31531" marR="31531" marT="31531" marB="3153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O" sz="1500">
                          <a:effectLst/>
                        </a:rPr>
                        <a:t>64-bit signed integer</a:t>
                      </a:r>
                    </a:p>
                  </a:txBody>
                  <a:tcPr marL="31531" marR="31531" marT="31531" marB="31531"/>
                </a:tc>
                <a:extLst>
                  <a:ext uri="{0D108BD9-81ED-4DB2-BD59-A6C34878D82A}">
                    <a16:rowId xmlns:a16="http://schemas.microsoft.com/office/drawing/2014/main" val="2265158345"/>
                  </a:ext>
                </a:extLst>
              </a:tr>
              <a:tr h="253473">
                <a:tc>
                  <a:txBody>
                    <a:bodyPr/>
                    <a:lstStyle/>
                    <a:p>
                      <a:pPr algn="ctr" fontAlgn="t"/>
                      <a:r>
                        <a:rPr lang="es-CO" sz="1500">
                          <a:effectLst/>
                        </a:rPr>
                        <a:t>uint64</a:t>
                      </a:r>
                    </a:p>
                  </a:txBody>
                  <a:tcPr marL="31531" marR="31531" marT="31531" marB="3153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O" sz="1500">
                          <a:effectLst/>
                        </a:rPr>
                        <a:t>64-bit unsigned integer</a:t>
                      </a:r>
                    </a:p>
                  </a:txBody>
                  <a:tcPr marL="31531" marR="31531" marT="31531" marB="31531"/>
                </a:tc>
                <a:extLst>
                  <a:ext uri="{0D108BD9-81ED-4DB2-BD59-A6C34878D82A}">
                    <a16:rowId xmlns:a16="http://schemas.microsoft.com/office/drawing/2014/main" val="23425109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s-CO" sz="1500">
                          <a:effectLst/>
                        </a:rPr>
                        <a:t>single</a:t>
                      </a:r>
                    </a:p>
                  </a:txBody>
                  <a:tcPr marL="31531" marR="31531" marT="31531" marB="3153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O" sz="1500" dirty="0">
                          <a:effectLst/>
                        </a:rPr>
                        <a:t>single </a:t>
                      </a:r>
                      <a:r>
                        <a:rPr lang="es-CO" sz="1500" dirty="0" err="1">
                          <a:effectLst/>
                        </a:rPr>
                        <a:t>precision</a:t>
                      </a:r>
                      <a:r>
                        <a:rPr lang="es-CO" sz="1500" dirty="0">
                          <a:effectLst/>
                        </a:rPr>
                        <a:t> </a:t>
                      </a:r>
                      <a:r>
                        <a:rPr lang="es-CO" sz="1500" dirty="0" err="1">
                          <a:effectLst/>
                        </a:rPr>
                        <a:t>numerical</a:t>
                      </a:r>
                      <a:r>
                        <a:rPr lang="es-CO" sz="1500" dirty="0">
                          <a:effectLst/>
                        </a:rPr>
                        <a:t> data 32-bit</a:t>
                      </a:r>
                    </a:p>
                  </a:txBody>
                  <a:tcPr marL="31531" marR="31531" marT="31531" marB="31531"/>
                </a:tc>
                <a:extLst>
                  <a:ext uri="{0D108BD9-81ED-4DB2-BD59-A6C34878D82A}">
                    <a16:rowId xmlns:a16="http://schemas.microsoft.com/office/drawing/2014/main" val="3306708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s-CO" sz="1500">
                          <a:effectLst/>
                        </a:rPr>
                        <a:t>double</a:t>
                      </a:r>
                    </a:p>
                  </a:txBody>
                  <a:tcPr marL="31531" marR="31531" marT="31531" marB="3153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CO" sz="1500" dirty="0" err="1">
                          <a:effectLst/>
                        </a:rPr>
                        <a:t>double</a:t>
                      </a:r>
                      <a:r>
                        <a:rPr lang="es-CO" sz="1500" dirty="0">
                          <a:effectLst/>
                        </a:rPr>
                        <a:t> </a:t>
                      </a:r>
                      <a:r>
                        <a:rPr lang="es-CO" sz="1500" dirty="0" err="1">
                          <a:effectLst/>
                        </a:rPr>
                        <a:t>precision</a:t>
                      </a:r>
                      <a:r>
                        <a:rPr lang="es-CO" sz="1500" dirty="0">
                          <a:effectLst/>
                        </a:rPr>
                        <a:t> </a:t>
                      </a:r>
                      <a:r>
                        <a:rPr lang="es-CO" sz="1500" dirty="0" err="1">
                          <a:effectLst/>
                        </a:rPr>
                        <a:t>numerical</a:t>
                      </a:r>
                      <a:r>
                        <a:rPr lang="es-CO" sz="1500" dirty="0">
                          <a:effectLst/>
                        </a:rPr>
                        <a:t> data 64-bit</a:t>
                      </a:r>
                    </a:p>
                  </a:txBody>
                  <a:tcPr marL="31531" marR="31531" marT="31531" marB="31531"/>
                </a:tc>
                <a:extLst>
                  <a:ext uri="{0D108BD9-81ED-4DB2-BD59-A6C34878D82A}">
                    <a16:rowId xmlns:a16="http://schemas.microsoft.com/office/drawing/2014/main" val="15493285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s-CO" sz="1500">
                          <a:effectLst/>
                        </a:rPr>
                        <a:t>logical</a:t>
                      </a:r>
                    </a:p>
                  </a:txBody>
                  <a:tcPr marL="31531" marR="31531" marT="31531" marB="3153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dirty="0">
                          <a:effectLst/>
                        </a:rPr>
                        <a:t>logical values of 1 or 0, represent true and false respectively</a:t>
                      </a:r>
                    </a:p>
                  </a:txBody>
                  <a:tcPr marL="31531" marR="31531" marT="31531" marB="31531"/>
                </a:tc>
                <a:extLst>
                  <a:ext uri="{0D108BD9-81ED-4DB2-BD59-A6C34878D82A}">
                    <a16:rowId xmlns:a16="http://schemas.microsoft.com/office/drawing/2014/main" val="155524046"/>
                  </a:ext>
                </a:extLst>
              </a:tr>
              <a:tr h="93181">
                <a:tc>
                  <a:txBody>
                    <a:bodyPr/>
                    <a:lstStyle/>
                    <a:p>
                      <a:pPr algn="ctr" fontAlgn="t"/>
                      <a:r>
                        <a:rPr lang="es-CO" sz="1500">
                          <a:effectLst/>
                        </a:rPr>
                        <a:t>char</a:t>
                      </a:r>
                    </a:p>
                  </a:txBody>
                  <a:tcPr marL="31531" marR="31531" marT="31531" marB="3153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character data (strings are stored as vector of characters)</a:t>
                      </a:r>
                    </a:p>
                  </a:txBody>
                  <a:tcPr marL="31531" marR="31531" marT="31531" marB="31531"/>
                </a:tc>
                <a:extLst>
                  <a:ext uri="{0D108BD9-81ED-4DB2-BD59-A6C34878D82A}">
                    <a16:rowId xmlns:a16="http://schemas.microsoft.com/office/drawing/2014/main" val="4180012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s-CO" sz="1500">
                          <a:effectLst/>
                        </a:rPr>
                        <a:t>cell array</a:t>
                      </a:r>
                    </a:p>
                  </a:txBody>
                  <a:tcPr marL="31531" marR="31531" marT="31531" marB="3153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array of indexed cells, each capable of storing an array of a different dimension and data type</a:t>
                      </a:r>
                    </a:p>
                  </a:txBody>
                  <a:tcPr marL="31531" marR="31531" marT="31531" marB="31531"/>
                </a:tc>
                <a:extLst>
                  <a:ext uri="{0D108BD9-81ED-4DB2-BD59-A6C34878D82A}">
                    <a16:rowId xmlns:a16="http://schemas.microsoft.com/office/drawing/2014/main" val="504551424"/>
                  </a:ext>
                </a:extLst>
              </a:tr>
              <a:tr h="277480">
                <a:tc>
                  <a:txBody>
                    <a:bodyPr/>
                    <a:lstStyle/>
                    <a:p>
                      <a:pPr algn="ctr" fontAlgn="t"/>
                      <a:r>
                        <a:rPr lang="es-CO" sz="1500" dirty="0" err="1">
                          <a:effectLst/>
                        </a:rPr>
                        <a:t>structure</a:t>
                      </a:r>
                      <a:endParaRPr lang="es-CO" sz="1500" dirty="0">
                        <a:effectLst/>
                      </a:endParaRPr>
                    </a:p>
                  </a:txBody>
                  <a:tcPr marL="31531" marR="31531" marT="31531" marB="3153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dirty="0">
                          <a:effectLst/>
                        </a:rPr>
                        <a:t>C-like structures, each structure having named fields capable of storing an array of a different dimension and data type</a:t>
                      </a:r>
                    </a:p>
                  </a:txBody>
                  <a:tcPr marL="31531" marR="31531" marT="31531" marB="31531"/>
                </a:tc>
                <a:extLst>
                  <a:ext uri="{0D108BD9-81ED-4DB2-BD59-A6C34878D82A}">
                    <a16:rowId xmlns:a16="http://schemas.microsoft.com/office/drawing/2014/main" val="2246689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472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4CE4-94A3-4D8F-AE52-0A849C42568A}" type="slidenum">
              <a:rPr lang="es-CO" sz="1200" smtClean="0">
                <a:uFillTx/>
              </a:rPr>
              <a:pPr/>
              <a:t>9</a:t>
            </a:fld>
            <a:endParaRPr lang="es-CO" sz="1200" dirty="0">
              <a:uFillTx/>
            </a:endParaRPr>
          </a:p>
        </p:txBody>
      </p:sp>
      <p:cxnSp>
        <p:nvCxnSpPr>
          <p:cNvPr id="14" name="Conector recto 13"/>
          <p:cNvCxnSpPr/>
          <p:nvPr/>
        </p:nvCxnSpPr>
        <p:spPr>
          <a:xfrm flipH="1">
            <a:off x="8763000" y="1066799"/>
            <a:ext cx="45810" cy="5791201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H="1">
            <a:off x="0" y="6356351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 flipH="1">
            <a:off x="0" y="6705600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H="1">
            <a:off x="152400" y="685800"/>
            <a:ext cx="69342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226996" y="158503"/>
            <a:ext cx="8915400" cy="633489"/>
          </a:xfrm>
        </p:spPr>
        <p:txBody>
          <a:bodyPr>
            <a:normAutofit/>
          </a:bodyPr>
          <a:lstStyle/>
          <a:p>
            <a:pPr lvl="0"/>
            <a:r>
              <a:rPr lang="es-CO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Arial" panose="020B0604020202020204" pitchFamily="34" charset="0"/>
              </a:rPr>
              <a:t>Introducción. </a:t>
            </a:r>
            <a:endParaRPr lang="es-CO" sz="3200" dirty="0">
              <a:solidFill>
                <a:srgbClr val="CC0000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88494" y="1422225"/>
            <a:ext cx="8497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s-ES" sz="2400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  <p:pic>
        <p:nvPicPr>
          <p:cNvPr id="23" name="Picture 8" descr="Resultado de imagen para universidad autonoma de manizal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0"/>
            <a:ext cx="1722210" cy="172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ángulo 24"/>
          <p:cNvSpPr/>
          <p:nvPr/>
        </p:nvSpPr>
        <p:spPr>
          <a:xfrm>
            <a:off x="0" y="6356350"/>
            <a:ext cx="8686800" cy="309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400" dirty="0"/>
              <a:t>Métodos</a:t>
            </a:r>
            <a:r>
              <a:rPr lang="en-US" sz="1400" dirty="0"/>
              <a:t> </a:t>
            </a:r>
            <a:r>
              <a:rPr lang="en-US" sz="1400" dirty="0" err="1"/>
              <a:t>Numéricos</a:t>
            </a:r>
            <a:r>
              <a:rPr lang="en-US" sz="1400" dirty="0"/>
              <a:t>  - </a:t>
            </a:r>
            <a:r>
              <a:rPr lang="en-US" sz="1400" dirty="0" err="1"/>
              <a:t>Ingeniería</a:t>
            </a:r>
            <a:r>
              <a:rPr lang="en-US" sz="1400" dirty="0"/>
              <a:t> </a:t>
            </a:r>
            <a:r>
              <a:rPr lang="en-US" sz="1400" dirty="0" err="1"/>
              <a:t>Electrónica</a:t>
            </a:r>
            <a:endParaRPr lang="es-CO" sz="1400" dirty="0"/>
          </a:p>
        </p:txBody>
      </p:sp>
      <p:sp>
        <p:nvSpPr>
          <p:cNvPr id="12" name="Rectángulo 11"/>
          <p:cNvSpPr/>
          <p:nvPr/>
        </p:nvSpPr>
        <p:spPr>
          <a:xfrm>
            <a:off x="196975" y="611312"/>
            <a:ext cx="8763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" sz="2400" b="1" dirty="0">
                <a:latin typeface="Candara" panose="020E0502030303020204" pitchFamily="34" charset="0"/>
                <a:cs typeface="Arial" panose="020B0604020202020204" pitchFamily="34" charset="0"/>
              </a:rPr>
              <a:t>Ejemplo:</a:t>
            </a:r>
            <a:endParaRPr lang="es-CO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0987F0A-8E71-4998-92E3-3C83FEFEA2DE}"/>
              </a:ext>
            </a:extLst>
          </p:cNvPr>
          <p:cNvSpPr/>
          <p:nvPr/>
        </p:nvSpPr>
        <p:spPr>
          <a:xfrm>
            <a:off x="190241" y="950495"/>
            <a:ext cx="8550347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600" dirty="0">
                <a:solidFill>
                  <a:srgbClr val="000000"/>
                </a:solidFill>
                <a:latin typeface="Courier New" panose="02070309020205020404" pitchFamily="49" charset="0"/>
              </a:rPr>
              <a:t>&gt;&gt; en8=int8(10);</a:t>
            </a:r>
          </a:p>
          <a:p>
            <a:r>
              <a:rPr lang="es-CO" sz="1600" dirty="0">
                <a:solidFill>
                  <a:srgbClr val="000000"/>
                </a:solidFill>
                <a:latin typeface="Courier New" panose="02070309020205020404" pitchFamily="49" charset="0"/>
              </a:rPr>
              <a:t>&gt;&gt; en8s=uint8(10);</a:t>
            </a:r>
          </a:p>
          <a:p>
            <a:r>
              <a:rPr lang="es-CO" sz="1600" dirty="0">
                <a:solidFill>
                  <a:srgbClr val="000000"/>
                </a:solidFill>
                <a:latin typeface="Courier New" panose="02070309020205020404" pitchFamily="49" charset="0"/>
              </a:rPr>
              <a:t>&gt;&gt; en16=int16(10);</a:t>
            </a:r>
          </a:p>
          <a:p>
            <a:r>
              <a:rPr lang="es-CO" sz="1600" dirty="0">
                <a:solidFill>
                  <a:srgbClr val="000000"/>
                </a:solidFill>
                <a:latin typeface="Courier New" panose="02070309020205020404" pitchFamily="49" charset="0"/>
              </a:rPr>
              <a:t>&gt;&gt; en16s=uint16(10);</a:t>
            </a:r>
          </a:p>
          <a:p>
            <a:r>
              <a:rPr lang="es-CO" sz="1600" dirty="0">
                <a:solidFill>
                  <a:srgbClr val="000000"/>
                </a:solidFill>
                <a:latin typeface="Courier New" panose="02070309020205020404" pitchFamily="49" charset="0"/>
              </a:rPr>
              <a:t>&gt;&gt; en32=int32(10);</a:t>
            </a:r>
          </a:p>
          <a:p>
            <a:r>
              <a:rPr lang="es-CO" sz="1600" dirty="0">
                <a:solidFill>
                  <a:srgbClr val="000000"/>
                </a:solidFill>
                <a:latin typeface="Courier New" panose="02070309020205020404" pitchFamily="49" charset="0"/>
              </a:rPr>
              <a:t>&gt;&gt; en32s=uint32(10);</a:t>
            </a:r>
          </a:p>
          <a:p>
            <a:r>
              <a:rPr lang="es-CO" sz="1600" dirty="0">
                <a:solidFill>
                  <a:srgbClr val="000000"/>
                </a:solidFill>
                <a:latin typeface="Courier New" panose="02070309020205020404" pitchFamily="49" charset="0"/>
              </a:rPr>
              <a:t>&gt;&gt; en64=int64(10);</a:t>
            </a:r>
          </a:p>
          <a:p>
            <a:r>
              <a:rPr lang="es-CO" sz="1600" dirty="0">
                <a:solidFill>
                  <a:srgbClr val="000000"/>
                </a:solidFill>
                <a:latin typeface="Courier New" panose="02070309020205020404" pitchFamily="49" charset="0"/>
              </a:rPr>
              <a:t>&gt;&gt; en64s=uint64(10);</a:t>
            </a:r>
          </a:p>
          <a:p>
            <a:r>
              <a:rPr lang="es-CO" sz="1600" dirty="0">
                <a:solidFill>
                  <a:srgbClr val="000000"/>
                </a:solidFill>
                <a:latin typeface="Courier New" panose="02070309020205020404" pitchFamily="49" charset="0"/>
              </a:rPr>
              <a:t>&gt;&gt; </a:t>
            </a:r>
            <a:r>
              <a:rPr lang="es-CO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ps</a:t>
            </a:r>
            <a:r>
              <a:rPr lang="es-CO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=single(3.2);</a:t>
            </a:r>
          </a:p>
          <a:p>
            <a:r>
              <a:rPr lang="es-CO" sz="1600" dirty="0">
                <a:solidFill>
                  <a:srgbClr val="000000"/>
                </a:solidFill>
                <a:latin typeface="Courier New" panose="02070309020205020404" pitchFamily="49" charset="0"/>
              </a:rPr>
              <a:t>&gt;&gt; </a:t>
            </a:r>
            <a:r>
              <a:rPr lang="es-CO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ps</a:t>
            </a:r>
            <a:r>
              <a:rPr lang="es-CO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s-CO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double</a:t>
            </a:r>
            <a:r>
              <a:rPr lang="es-CO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(3.2);</a:t>
            </a:r>
          </a:p>
          <a:p>
            <a:r>
              <a:rPr lang="es-CO" sz="1600" dirty="0">
                <a:solidFill>
                  <a:srgbClr val="000000"/>
                </a:solidFill>
                <a:latin typeface="Courier New" panose="02070309020205020404" pitchFamily="49" charset="0"/>
              </a:rPr>
              <a:t>&gt;&gt; ch=</a:t>
            </a:r>
            <a:r>
              <a:rPr lang="es-CO" sz="1600" dirty="0">
                <a:solidFill>
                  <a:srgbClr val="A020F0"/>
                </a:solidFill>
                <a:latin typeface="Courier New" panose="02070309020205020404" pitchFamily="49" charset="0"/>
              </a:rPr>
              <a:t>'s'</a:t>
            </a:r>
            <a:r>
              <a:rPr lang="es-CO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s-CO" sz="1600" dirty="0">
                <a:solidFill>
                  <a:srgbClr val="000000"/>
                </a:solidFill>
                <a:latin typeface="Courier New" panose="02070309020205020404" pitchFamily="49" charset="0"/>
              </a:rPr>
              <a:t>&gt;&gt; </a:t>
            </a:r>
            <a:r>
              <a:rPr lang="es-CO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</a:t>
            </a:r>
            <a:r>
              <a:rPr lang="es-CO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s-CO" sz="1600" dirty="0">
                <a:solidFill>
                  <a:srgbClr val="A020F0"/>
                </a:solidFill>
                <a:latin typeface="Courier New" panose="02070309020205020404" pitchFamily="49" charset="0"/>
              </a:rPr>
              <a:t>'hola’</a:t>
            </a:r>
            <a:r>
              <a:rPr lang="es-CO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s-CO" sz="1600" dirty="0">
                <a:solidFill>
                  <a:srgbClr val="000000"/>
                </a:solidFill>
                <a:latin typeface="Courier New" panose="02070309020205020404" pitchFamily="49" charset="0"/>
              </a:rPr>
              <a:t>&gt;&gt; m = </a:t>
            </a:r>
            <a:r>
              <a:rPr lang="es-CO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strcat</a:t>
            </a:r>
            <a:r>
              <a:rPr lang="es-CO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CO" sz="1600" dirty="0">
                <a:solidFill>
                  <a:srgbClr val="A020F0"/>
                </a:solidFill>
                <a:latin typeface="Courier New" panose="02070309020205020404" pitchFamily="49" charset="0"/>
              </a:rPr>
              <a:t>‘Buenas’</a:t>
            </a:r>
            <a:r>
              <a:rPr lang="es-CO" sz="1600" dirty="0">
                <a:latin typeface="Courier New" panose="02070309020205020404" pitchFamily="49" charset="0"/>
              </a:rPr>
              <a:t>,</a:t>
            </a:r>
            <a:r>
              <a:rPr lang="es-CO" sz="1600" dirty="0">
                <a:solidFill>
                  <a:srgbClr val="A020F0"/>
                </a:solidFill>
                <a:latin typeface="Courier New" panose="02070309020205020404" pitchFamily="49" charset="0"/>
              </a:rPr>
              <a:t> ‘tardes’</a:t>
            </a:r>
            <a:r>
              <a:rPr lang="es-CO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s-ES" sz="1600" dirty="0">
                <a:solidFill>
                  <a:srgbClr val="228B22"/>
                </a:solidFill>
                <a:latin typeface="Courier New" panose="02070309020205020404" pitchFamily="49" charset="0"/>
              </a:rPr>
              <a:t> %concatenar </a:t>
            </a:r>
            <a:r>
              <a:rPr lang="es-ES" sz="1600" dirty="0" err="1">
                <a:solidFill>
                  <a:srgbClr val="228B22"/>
                </a:solidFill>
                <a:latin typeface="Courier New" panose="02070309020205020404" pitchFamily="49" charset="0"/>
              </a:rPr>
              <a:t>Strings</a:t>
            </a:r>
            <a:endParaRPr lang="es-ES" sz="160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s-CO" sz="1600" dirty="0">
                <a:solidFill>
                  <a:srgbClr val="000000"/>
                </a:solidFill>
                <a:latin typeface="Courier New" panose="02070309020205020404" pitchFamily="49" charset="0"/>
              </a:rPr>
              <a:t>&gt;&gt; </a:t>
            </a:r>
            <a:r>
              <a:rPr lang="es-CO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vect</a:t>
            </a:r>
            <a:r>
              <a:rPr lang="es-CO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=[1 2 3]; </a:t>
            </a:r>
            <a:r>
              <a:rPr lang="es-ES" sz="1600" dirty="0">
                <a:solidFill>
                  <a:srgbClr val="228B22"/>
                </a:solidFill>
                <a:latin typeface="Courier New" panose="02070309020205020404" pitchFamily="49" charset="0"/>
              </a:rPr>
              <a:t>% vector fila</a:t>
            </a:r>
            <a:endParaRPr lang="es-CO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CO" sz="1600" dirty="0">
                <a:solidFill>
                  <a:srgbClr val="000000"/>
                </a:solidFill>
                <a:latin typeface="Courier New" panose="02070309020205020404" pitchFamily="49" charset="0"/>
              </a:rPr>
              <a:t>&gt;&gt; persona=</a:t>
            </a:r>
            <a:r>
              <a:rPr lang="es-CO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struct</a:t>
            </a:r>
            <a:r>
              <a:rPr lang="es-CO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CO" sz="1600" dirty="0">
                <a:solidFill>
                  <a:srgbClr val="A020F0"/>
                </a:solidFill>
                <a:latin typeface="Courier New" panose="02070309020205020404" pitchFamily="49" charset="0"/>
              </a:rPr>
              <a:t>'nombre’</a:t>
            </a:r>
            <a:r>
              <a:rPr lang="es-CO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,{</a:t>
            </a:r>
            <a:r>
              <a:rPr lang="es-CO" sz="1600" dirty="0">
                <a:solidFill>
                  <a:srgbClr val="A020F0"/>
                </a:solidFill>
                <a:latin typeface="Courier New" panose="02070309020205020404" pitchFamily="49" charset="0"/>
              </a:rPr>
              <a:t>‘</a:t>
            </a:r>
            <a:r>
              <a:rPr lang="es-CO" sz="1600">
                <a:solidFill>
                  <a:srgbClr val="A020F0"/>
                </a:solidFill>
                <a:latin typeface="Courier New" panose="02070309020205020404" pitchFamily="49" charset="0"/>
              </a:rPr>
              <a:t>ana'</a:t>
            </a:r>
            <a:r>
              <a:rPr lang="es-CO" sz="160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s-CO" sz="1600" dirty="0" err="1">
                <a:solidFill>
                  <a:srgbClr val="A020F0"/>
                </a:solidFill>
                <a:latin typeface="Courier New" panose="02070309020205020404" pitchFamily="49" charset="0"/>
              </a:rPr>
              <a:t>'juan'</a:t>
            </a:r>
            <a:r>
              <a:rPr lang="es-CO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s-CO" sz="1600" dirty="0" err="1">
                <a:solidFill>
                  <a:srgbClr val="A020F0"/>
                </a:solidFill>
                <a:latin typeface="Courier New" panose="02070309020205020404" pitchFamily="49" charset="0"/>
              </a:rPr>
              <a:t>'cris</a:t>
            </a:r>
            <a:r>
              <a:rPr lang="es-CO" sz="16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s-CO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},</a:t>
            </a:r>
            <a:r>
              <a:rPr lang="es-CO" sz="1600" dirty="0">
                <a:solidFill>
                  <a:srgbClr val="A020F0"/>
                </a:solidFill>
                <a:latin typeface="Courier New" panose="02070309020205020404" pitchFamily="49" charset="0"/>
              </a:rPr>
              <a:t>'edad'</a:t>
            </a:r>
            <a:r>
              <a:rPr lang="es-CO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,{15,17,18});</a:t>
            </a:r>
          </a:p>
          <a:p>
            <a:r>
              <a:rPr lang="es-E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&gt;&gt; </a:t>
            </a:r>
            <a:r>
              <a:rPr lang="es-E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realmin</a:t>
            </a:r>
            <a:r>
              <a:rPr lang="es-E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CO" sz="1600" dirty="0">
                <a:solidFill>
                  <a:srgbClr val="A020F0"/>
                </a:solidFill>
                <a:latin typeface="Courier New" panose="02070309020205020404" pitchFamily="49" charset="0"/>
              </a:rPr>
              <a:t>‘</a:t>
            </a:r>
            <a:r>
              <a:rPr lang="es-CO" sz="1600" dirty="0" err="1">
                <a:solidFill>
                  <a:srgbClr val="A020F0"/>
                </a:solidFill>
                <a:latin typeface="Courier New" panose="02070309020205020404" pitchFamily="49" charset="0"/>
              </a:rPr>
              <a:t>double</a:t>
            </a:r>
            <a:r>
              <a:rPr lang="es-CO" sz="1600" dirty="0">
                <a:solidFill>
                  <a:srgbClr val="A020F0"/>
                </a:solidFill>
                <a:latin typeface="Courier New" panose="02070309020205020404" pitchFamily="49" charset="0"/>
              </a:rPr>
              <a:t>’</a:t>
            </a:r>
            <a:r>
              <a:rPr lang="es-E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s-ES" sz="1600" dirty="0">
                <a:solidFill>
                  <a:srgbClr val="228B22"/>
                </a:solidFill>
                <a:latin typeface="Courier New" panose="02070309020205020404" pitchFamily="49" charset="0"/>
              </a:rPr>
              <a:t>%valor más </a:t>
            </a:r>
            <a:r>
              <a:rPr lang="es-ES" sz="1600" dirty="0" err="1">
                <a:solidFill>
                  <a:srgbClr val="228B22"/>
                </a:solidFill>
                <a:latin typeface="Courier New" panose="02070309020205020404" pitchFamily="49" charset="0"/>
              </a:rPr>
              <a:t>peq</a:t>
            </a:r>
            <a:r>
              <a:rPr lang="es-CO" sz="1600" dirty="0" err="1">
                <a:solidFill>
                  <a:srgbClr val="228B22"/>
                </a:solidFill>
                <a:latin typeface="Courier New" panose="02070309020205020404" pitchFamily="49" charset="0"/>
              </a:rPr>
              <a:t>ueño</a:t>
            </a:r>
            <a:r>
              <a:rPr lang="es-CO" sz="1600" dirty="0">
                <a:solidFill>
                  <a:srgbClr val="228B22"/>
                </a:solidFill>
                <a:latin typeface="Courier New" panose="02070309020205020404" pitchFamily="49" charset="0"/>
              </a:rPr>
              <a:t> en </a:t>
            </a:r>
            <a:r>
              <a:rPr lang="es-CO" sz="1600" dirty="0" err="1">
                <a:solidFill>
                  <a:srgbClr val="228B22"/>
                </a:solidFill>
                <a:latin typeface="Courier New" panose="02070309020205020404" pitchFamily="49" charset="0"/>
              </a:rPr>
              <a:t>double</a:t>
            </a:r>
            <a:endParaRPr lang="es-ES" sz="160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s-E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&gt;&gt; </a:t>
            </a:r>
            <a:r>
              <a:rPr lang="es-E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realmax</a:t>
            </a:r>
            <a:r>
              <a:rPr lang="es-E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CO" sz="1600" dirty="0">
                <a:solidFill>
                  <a:srgbClr val="A020F0"/>
                </a:solidFill>
                <a:latin typeface="Courier New" panose="02070309020205020404" pitchFamily="49" charset="0"/>
              </a:rPr>
              <a:t>‘single’</a:t>
            </a:r>
            <a:r>
              <a:rPr lang="es-E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s-ES" sz="1600" dirty="0">
                <a:solidFill>
                  <a:srgbClr val="228B22"/>
                </a:solidFill>
                <a:latin typeface="Courier New" panose="02070309020205020404" pitchFamily="49" charset="0"/>
              </a:rPr>
              <a:t>%valor m</a:t>
            </a:r>
            <a:r>
              <a:rPr lang="es-CO" sz="1600" dirty="0" err="1">
                <a:solidFill>
                  <a:srgbClr val="228B22"/>
                </a:solidFill>
                <a:latin typeface="Courier New" panose="02070309020205020404" pitchFamily="49" charset="0"/>
              </a:rPr>
              <a:t>ás</a:t>
            </a:r>
            <a:r>
              <a:rPr lang="es-CO" sz="1600" dirty="0">
                <a:solidFill>
                  <a:srgbClr val="228B22"/>
                </a:solidFill>
                <a:latin typeface="Courier New" panose="02070309020205020404" pitchFamily="49" charset="0"/>
              </a:rPr>
              <a:t> grande en simple</a:t>
            </a:r>
            <a:endParaRPr lang="es-ES" sz="160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s-E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&gt;&gt; </a:t>
            </a:r>
            <a:r>
              <a:rPr lang="es-E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intmin</a:t>
            </a:r>
            <a:r>
              <a:rPr lang="es-E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sz="1600" dirty="0">
                <a:solidFill>
                  <a:srgbClr val="A020F0"/>
                </a:solidFill>
                <a:latin typeface="Courier New" panose="02070309020205020404" pitchFamily="49" charset="0"/>
              </a:rPr>
              <a:t>'int32'</a:t>
            </a:r>
            <a:r>
              <a:rPr lang="es-E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s-ES" sz="1600" dirty="0">
                <a:solidFill>
                  <a:srgbClr val="228B22"/>
                </a:solidFill>
                <a:latin typeface="Courier New" panose="02070309020205020404" pitchFamily="49" charset="0"/>
              </a:rPr>
              <a:t>% valor más pequeño en int32</a:t>
            </a:r>
          </a:p>
          <a:p>
            <a:r>
              <a:rPr lang="es-E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&gt;&gt; </a:t>
            </a:r>
            <a:r>
              <a:rPr lang="es-E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intmax</a:t>
            </a:r>
            <a:r>
              <a:rPr lang="es-E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sz="1600" dirty="0">
                <a:solidFill>
                  <a:srgbClr val="A020F0"/>
                </a:solidFill>
                <a:latin typeface="Courier New" panose="02070309020205020404" pitchFamily="49" charset="0"/>
              </a:rPr>
              <a:t>'int32'</a:t>
            </a:r>
            <a:r>
              <a:rPr lang="es-E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s-ES" sz="1600" dirty="0">
                <a:solidFill>
                  <a:srgbClr val="228B22"/>
                </a:solidFill>
                <a:latin typeface="Courier New" panose="02070309020205020404" pitchFamily="49" charset="0"/>
              </a:rPr>
              <a:t>% valor más grande en int32</a:t>
            </a:r>
          </a:p>
          <a:p>
            <a:r>
              <a:rPr lang="es-E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&gt;&gt; </a:t>
            </a:r>
            <a:r>
              <a:rPr lang="es-E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ischar</a:t>
            </a:r>
            <a:r>
              <a:rPr lang="es-E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(ch)</a:t>
            </a:r>
            <a:r>
              <a:rPr lang="es-ES" sz="1600" dirty="0">
                <a:solidFill>
                  <a:srgbClr val="228B22"/>
                </a:solidFill>
                <a:latin typeface="Courier New" panose="02070309020205020404" pitchFamily="49" charset="0"/>
              </a:rPr>
              <a:t>% Determina si es </a:t>
            </a:r>
            <a:r>
              <a:rPr lang="es-ES" sz="1600" dirty="0" err="1">
                <a:solidFill>
                  <a:srgbClr val="228B22"/>
                </a:solidFill>
                <a:latin typeface="Courier New" panose="02070309020205020404" pitchFamily="49" charset="0"/>
              </a:rPr>
              <a:t>char</a:t>
            </a:r>
            <a:r>
              <a:rPr lang="es-ES" sz="1600" dirty="0">
                <a:solidFill>
                  <a:srgbClr val="228B22"/>
                </a:solidFill>
                <a:latin typeface="Courier New" panose="02070309020205020404" pitchFamily="49" charset="0"/>
              </a:rPr>
              <a:t>, devuelve un valor l</a:t>
            </a:r>
            <a:r>
              <a:rPr lang="es-CO" sz="1600" dirty="0" err="1">
                <a:solidFill>
                  <a:srgbClr val="228B22"/>
                </a:solidFill>
                <a:latin typeface="Courier New" panose="02070309020205020404" pitchFamily="49" charset="0"/>
              </a:rPr>
              <a:t>ógico</a:t>
            </a:r>
            <a:endParaRPr lang="es-ES" sz="160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s-E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&gt;&gt; </a:t>
            </a:r>
            <a:r>
              <a:rPr lang="es-E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isfloat</a:t>
            </a:r>
            <a:r>
              <a:rPr lang="es-E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ps</a:t>
            </a:r>
            <a:r>
              <a:rPr lang="es-E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s-ES" sz="1600" dirty="0">
                <a:solidFill>
                  <a:srgbClr val="228B22"/>
                </a:solidFill>
                <a:latin typeface="Courier New" panose="02070309020205020404" pitchFamily="49" charset="0"/>
              </a:rPr>
              <a:t>% Determina si el valor es flotante</a:t>
            </a:r>
          </a:p>
          <a:p>
            <a:r>
              <a:rPr lang="es-E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&gt;&gt; </a:t>
            </a:r>
            <a:r>
              <a:rPr lang="es-E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isinteger</a:t>
            </a:r>
            <a:r>
              <a:rPr lang="es-E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(en8)</a:t>
            </a:r>
            <a:r>
              <a:rPr lang="es-ES" sz="1600" dirty="0">
                <a:solidFill>
                  <a:srgbClr val="228B22"/>
                </a:solidFill>
                <a:latin typeface="Courier New" panose="02070309020205020404" pitchFamily="49" charset="0"/>
              </a:rPr>
              <a:t>%Determina si el valor es entero</a:t>
            </a:r>
          </a:p>
        </p:txBody>
      </p:sp>
    </p:spTree>
    <p:extLst>
      <p:ext uri="{BB962C8B-B14F-4D97-AF65-F5344CB8AC3E}">
        <p14:creationId xmlns:p14="http://schemas.microsoft.com/office/powerpoint/2010/main" val="134611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7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64167</TotalTime>
  <Words>6549</Words>
  <Application>Microsoft Office PowerPoint</Application>
  <PresentationFormat>Presentación en pantalla (4:3)</PresentationFormat>
  <Paragraphs>903</Paragraphs>
  <Slides>57</Slides>
  <Notes>57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5</vt:i4>
      </vt:variant>
      <vt:variant>
        <vt:lpstr>Títulos de diapositiva</vt:lpstr>
      </vt:variant>
      <vt:variant>
        <vt:i4>57</vt:i4>
      </vt:variant>
    </vt:vector>
  </HeadingPairs>
  <TitlesOfParts>
    <vt:vector size="71" baseType="lpstr">
      <vt:lpstr>Arial</vt:lpstr>
      <vt:lpstr>Calibri</vt:lpstr>
      <vt:lpstr>Calibri Light</vt:lpstr>
      <vt:lpstr>Cambria Math</vt:lpstr>
      <vt:lpstr>Candara</vt:lpstr>
      <vt:lpstr>Courier New</vt:lpstr>
      <vt:lpstr>Menlo</vt:lpstr>
      <vt:lpstr>Wingdings</vt:lpstr>
      <vt:lpstr>Wingdings 2</vt:lpstr>
      <vt:lpstr>HDOfficeLightV0</vt:lpstr>
      <vt:lpstr>1_HDOfficeLightV0</vt:lpstr>
      <vt:lpstr>2_HDOfficeLightV0</vt:lpstr>
      <vt:lpstr>3_HDOfficeLightV0</vt:lpstr>
      <vt:lpstr>Tema de Office</vt:lpstr>
      <vt:lpstr>Métodos Numéricos.</vt:lpstr>
      <vt:lpstr>Presentación de PowerPoint</vt:lpstr>
      <vt:lpstr>Introducción. </vt:lpstr>
      <vt:lpstr>Introducción. </vt:lpstr>
      <vt:lpstr>Introducción. </vt:lpstr>
      <vt:lpstr>Introducción. </vt:lpstr>
      <vt:lpstr>Introducción. </vt:lpstr>
      <vt:lpstr>Introducción. </vt:lpstr>
      <vt:lpstr>Introducción. </vt:lpstr>
      <vt:lpstr>Introducción. </vt:lpstr>
      <vt:lpstr>Introducción. </vt:lpstr>
      <vt:lpstr>Números y operaciones. </vt:lpstr>
      <vt:lpstr>Números y operaciones. </vt:lpstr>
      <vt:lpstr>Números y operaciones. </vt:lpstr>
      <vt:lpstr>Números y operaciones. </vt:lpstr>
      <vt:lpstr>Vectores. </vt:lpstr>
      <vt:lpstr>Vectores. </vt:lpstr>
      <vt:lpstr>Vectores. </vt:lpstr>
      <vt:lpstr>Matrices. </vt:lpstr>
      <vt:lpstr>Matrices. </vt:lpstr>
      <vt:lpstr>Matrices. </vt:lpstr>
      <vt:lpstr>Matrices. </vt:lpstr>
      <vt:lpstr>Matrices. </vt:lpstr>
      <vt:lpstr>Lectura y escritura de datos. </vt:lpstr>
      <vt:lpstr>Manejo de archivos. </vt:lpstr>
      <vt:lpstr>Manejo de archivos. </vt:lpstr>
      <vt:lpstr>Manejo de archivos. </vt:lpstr>
      <vt:lpstr>Manejo de archivos. </vt:lpstr>
      <vt:lpstr>Manejo de archivos. </vt:lpstr>
      <vt:lpstr>Manejo de archivos. </vt:lpstr>
      <vt:lpstr>Manejo de archivos. </vt:lpstr>
      <vt:lpstr>Manejo de archivos. </vt:lpstr>
      <vt:lpstr>Polinomios. </vt:lpstr>
      <vt:lpstr>Polinomios. </vt:lpstr>
      <vt:lpstr>Variables simbólicas. </vt:lpstr>
      <vt:lpstr>Variables simbólicas. </vt:lpstr>
      <vt:lpstr>Cálculo vectorial. </vt:lpstr>
      <vt:lpstr>Solución de sistemas de ecuaciones No lineales. </vt:lpstr>
      <vt:lpstr>Solución de sistemas de ecuaciones No lineales. </vt:lpstr>
      <vt:lpstr>Algunas funciones para  optimización. </vt:lpstr>
      <vt:lpstr>Gráficos en 2D y 3D. </vt:lpstr>
      <vt:lpstr>Gráficos en 2D y 3D. </vt:lpstr>
      <vt:lpstr>Gráficos en 2D y 3D. </vt:lpstr>
      <vt:lpstr>Gráficos en 2D y 3D. </vt:lpstr>
      <vt:lpstr>Gráficos en 2D y 3D. </vt:lpstr>
      <vt:lpstr>Gráficos en 2D y 3D. </vt:lpstr>
      <vt:lpstr>Gráficos en 2D y 3D. </vt:lpstr>
      <vt:lpstr>Gráficos en 2D y 3D. </vt:lpstr>
      <vt:lpstr>Gráficos en 2D y 3D. </vt:lpstr>
      <vt:lpstr>Gráficos en 2D y 3D. </vt:lpstr>
      <vt:lpstr>Estructuras de control. </vt:lpstr>
      <vt:lpstr>Datos de entrada y salida,  ficheros y funciones. </vt:lpstr>
      <vt:lpstr>Análisis numérico. </vt:lpstr>
      <vt:lpstr>Análisis numérico. </vt:lpstr>
      <vt:lpstr>Guide. </vt:lpstr>
      <vt:lpstr>Guide. </vt:lpstr>
      <vt:lpstr>Gracias por su atención.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INFORMACIÓN GEOGRÁFICO</dc:title>
  <dc:creator>Juan David</dc:creator>
  <cp:lastModifiedBy>Efrain Grisales Ramirez</cp:lastModifiedBy>
  <cp:revision>854</cp:revision>
  <dcterms:created xsi:type="dcterms:W3CDTF">2012-10-25T03:21:01Z</dcterms:created>
  <dcterms:modified xsi:type="dcterms:W3CDTF">2020-02-04T00:28:36Z</dcterms:modified>
</cp:coreProperties>
</file>