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95" r:id="rId4"/>
    <p:sldId id="312" r:id="rId5"/>
    <p:sldId id="289" r:id="rId6"/>
    <p:sldId id="313" r:id="rId7"/>
    <p:sldId id="311" r:id="rId8"/>
    <p:sldId id="314" r:id="rId9"/>
    <p:sldId id="290" r:id="rId10"/>
    <p:sldId id="316" r:id="rId11"/>
    <p:sldId id="317" r:id="rId12"/>
    <p:sldId id="306" r:id="rId13"/>
    <p:sldId id="308" r:id="rId14"/>
    <p:sldId id="309" r:id="rId15"/>
    <p:sldId id="310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a1d65d75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a1d65d75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9a1d65d75_6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9a1d65d75_6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273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9a1d65d75_6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9a1d65d75_6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16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9a1d65d75_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9a1d65d75_6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96134d2c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96134d2c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9df3d5b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9df3d5b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9a1d65d75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9a1d65d75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a1d65d75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9a1d65d75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9a1d65d75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9a1d65d75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9a1d65d75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9a1d65d75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84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a1d65d75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9a1d65d75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a1d65d75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9a1d65d75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4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a1d65d75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9a1d65d75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80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a1d65d75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9a1d65d75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7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9a1d65d75_6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9a1d65d75_6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" TargetMode="External"/><Relationship Id="rId7" Type="http://schemas.openxmlformats.org/officeDocument/2006/relationships/hyperlink" Target="https://mva.microsoft.com/en-US/training-courses/microsoft-blockchain-as-a-service-1710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cademy.bit2me.com/que-es-poa/" TargetMode="External"/><Relationship Id="rId5" Type="http://schemas.openxmlformats.org/officeDocument/2006/relationships/hyperlink" Target="BLOCKCHAIN.pptx" TargetMode="External"/><Relationship Id="rId4" Type="http://schemas.openxmlformats.org/officeDocument/2006/relationships/hyperlink" Target="https://bitcoin.org/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CONSORCIO ETHERIUM BLOCKCHAIN</a:t>
            </a:r>
            <a:endParaRPr dirty="0"/>
          </a:p>
        </p:txBody>
      </p:sp>
      <p:sp>
        <p:nvSpPr>
          <p:cNvPr id="190" name="Google Shape;190;p12"/>
          <p:cNvSpPr txBox="1"/>
          <p:nvPr/>
        </p:nvSpPr>
        <p:spPr>
          <a:xfrm>
            <a:off x="55600" y="4051005"/>
            <a:ext cx="3365100" cy="100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/>
              <a:t>Diego Andrés Baquero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Ingeniería de Sistemas y Computación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Facultad de Ingeniería</a:t>
            </a:r>
            <a:endParaRPr sz="1200" dirty="0"/>
          </a:p>
        </p:txBody>
      </p:sp>
      <p:pic>
        <p:nvPicPr>
          <p:cNvPr id="191" name="Google Shape;1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5583851" cy="11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5087575" y="4193475"/>
            <a:ext cx="50475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Profesor: Jorge Eliecer Camargo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Authority</a:t>
            </a:r>
            <a:r>
              <a:rPr lang="es-CO" dirty="0"/>
              <a:t> (</a:t>
            </a:r>
            <a:r>
              <a:rPr lang="es-CO" dirty="0" err="1"/>
              <a:t>PoA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82" name="Google Shape;482;p46"/>
          <p:cNvSpPr txBox="1">
            <a:spLocks noGrp="1"/>
          </p:cNvSpPr>
          <p:nvPr>
            <p:ph type="body" idx="1"/>
          </p:nvPr>
        </p:nvSpPr>
        <p:spPr>
          <a:xfrm>
            <a:off x="3500625" y="1327350"/>
            <a:ext cx="52332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s-CO" sz="1600" dirty="0"/>
              <a:t>La Prueba de Autoridad, está diseñada para ser una solución práctica y eficiente, especialmente dirigida a cadenas de bloques privadas.</a:t>
            </a:r>
          </a:p>
          <a:p>
            <a:pPr marL="342900" indent="-342900"/>
            <a:r>
              <a:rPr lang="es-ES" sz="1600" dirty="0" err="1"/>
              <a:t>PoA</a:t>
            </a:r>
            <a:r>
              <a:rPr lang="es-ES" sz="1600" dirty="0"/>
              <a:t> se aprovecha de las identidades reales para permitir la validación dentro de una </a:t>
            </a:r>
            <a:r>
              <a:rPr lang="es-ES" sz="1600" dirty="0" err="1"/>
              <a:t>blockchain</a:t>
            </a:r>
            <a:r>
              <a:rPr lang="es-ES" sz="1600" dirty="0"/>
              <a:t>. Esto significa, que los validadores ponen su identidad real y reputación como garantía de transparencia. </a:t>
            </a:r>
          </a:p>
          <a:p>
            <a:pPr marL="342900" indent="-342900"/>
            <a:r>
              <a:rPr lang="es-ES" sz="1600" dirty="0"/>
              <a:t>Para que el sistema funcione se deben elegir de forma aleatoria los validadores.</a:t>
            </a:r>
          </a:p>
          <a:p>
            <a:pPr marL="342900" indent="-342900"/>
            <a:r>
              <a:rPr lang="es-ES" sz="1600" dirty="0"/>
              <a:t>Sistema de votación de otros nodos ya previamente autorizados.</a:t>
            </a:r>
            <a:endParaRPr sz="1600" dirty="0"/>
          </a:p>
        </p:txBody>
      </p:sp>
      <p:sp>
        <p:nvSpPr>
          <p:cNvPr id="484" name="Google Shape;484;p46"/>
          <p:cNvSpPr txBox="1"/>
          <p:nvPr/>
        </p:nvSpPr>
        <p:spPr>
          <a:xfrm>
            <a:off x="253958" y="3968250"/>
            <a:ext cx="2659362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  <a:r>
              <a:rPr lang="es-CO" sz="800" dirty="0">
                <a:solidFill>
                  <a:schemeClr val="dk1"/>
                </a:solidFill>
              </a:rPr>
              <a:t>http://blogchain.space/files/resized/614440/760;704;bb7afc7f3535acea8933f902f473c0e4ba239e5f.png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0C67279-F5C2-4CF2-AD8A-44728E2E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8" y="1446028"/>
            <a:ext cx="2659363" cy="24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Authority</a:t>
            </a:r>
            <a:r>
              <a:rPr lang="es-CO" dirty="0"/>
              <a:t> (</a:t>
            </a:r>
            <a:r>
              <a:rPr lang="es-CO" dirty="0" err="1"/>
              <a:t>PoA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82" name="Google Shape;482;p46"/>
          <p:cNvSpPr txBox="1">
            <a:spLocks noGrp="1"/>
          </p:cNvSpPr>
          <p:nvPr>
            <p:ph type="body" idx="1"/>
          </p:nvPr>
        </p:nvSpPr>
        <p:spPr>
          <a:xfrm>
            <a:off x="168898" y="3676638"/>
            <a:ext cx="8840151" cy="1217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s-ES" sz="1600" dirty="0"/>
              <a:t>Cada validador puede firmar como máximo uno de una serie de bloques consecutivos durante su turno de validación.</a:t>
            </a:r>
          </a:p>
          <a:p>
            <a:pPr marL="342900" indent="-342900"/>
            <a:r>
              <a:rPr lang="es-ES" sz="1600" dirty="0"/>
              <a:t>Ideal para cadenas de bloques privadas.</a:t>
            </a:r>
          </a:p>
          <a:p>
            <a:pPr marL="342900" indent="-342900"/>
            <a:endParaRPr sz="1600" dirty="0"/>
          </a:p>
        </p:txBody>
      </p:sp>
      <p:sp>
        <p:nvSpPr>
          <p:cNvPr id="484" name="Google Shape;484;p46"/>
          <p:cNvSpPr txBox="1"/>
          <p:nvPr/>
        </p:nvSpPr>
        <p:spPr>
          <a:xfrm>
            <a:off x="2242246" y="3067368"/>
            <a:ext cx="5158015" cy="6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  <a:r>
              <a:rPr lang="es-CO" sz="800" dirty="0">
                <a:solidFill>
                  <a:schemeClr val="dk1"/>
                </a:solidFill>
              </a:rPr>
              <a:t>https://cdn-images-1.medium.com/max/1600/0*tt7si90R3WpqWBd5.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44FD54-03CC-4574-81C3-0F15DE6B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82" y="1380578"/>
            <a:ext cx="5039833" cy="18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1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Tendencias</a:t>
            </a:r>
            <a:endParaRPr/>
          </a:p>
        </p:txBody>
      </p:sp>
      <p:pic>
        <p:nvPicPr>
          <p:cNvPr id="595" name="Google Shape;5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75" y="1158775"/>
            <a:ext cx="4703397" cy="398472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2"/>
          <p:cNvSpPr txBox="1"/>
          <p:nvPr/>
        </p:nvSpPr>
        <p:spPr>
          <a:xfrm>
            <a:off x="7409700" y="4583325"/>
            <a:ext cx="1734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FFFFF"/>
                </a:solidFill>
              </a:rPr>
              <a:t>Gartner (Julio 2017)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 - Ethereum Blockchain</a:t>
            </a:r>
            <a:endParaRPr dirty="0"/>
          </a:p>
        </p:txBody>
      </p:sp>
      <p:sp>
        <p:nvSpPr>
          <p:cNvPr id="609" name="Google Shape;609;p64"/>
          <p:cNvSpPr txBox="1"/>
          <p:nvPr/>
        </p:nvSpPr>
        <p:spPr>
          <a:xfrm>
            <a:off x="7486075" y="4583325"/>
            <a:ext cx="1438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</a:rPr>
              <a:t>Ethereum [5]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10" name="Google Shape;610;p64"/>
          <p:cNvSpPr txBox="1">
            <a:spLocks noGrp="1"/>
          </p:cNvSpPr>
          <p:nvPr>
            <p:ph type="body" idx="1"/>
          </p:nvPr>
        </p:nvSpPr>
        <p:spPr>
          <a:xfrm>
            <a:off x="254100" y="1327350"/>
            <a:ext cx="8199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"/>
              <a:t>“El Consorcio Ethereum es una red privada de Ethereum completamente operativa y con varios miembros. </a:t>
            </a:r>
            <a:br>
              <a:rPr lang="es"/>
            </a:br>
            <a:r>
              <a:rPr lang="es"/>
              <a:t>Consiste en un conjunto de nodos de transacciones con equilibrio de carga con el que una aplicación o un usuario pueden interactuar para enviar transacciones. Además, consiste en un conjunto de nodos de minería (mineros) que realizan el procesamiento real de la transacción.”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 - Ethereum Blockchain</a:t>
            </a:r>
            <a:endParaRPr dirty="0"/>
          </a:p>
        </p:txBody>
      </p:sp>
      <p:sp>
        <p:nvSpPr>
          <p:cNvPr id="616" name="Google Shape;616;p65"/>
          <p:cNvSpPr txBox="1"/>
          <p:nvPr/>
        </p:nvSpPr>
        <p:spPr>
          <a:xfrm>
            <a:off x="7486075" y="4583325"/>
            <a:ext cx="1438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</a:rPr>
              <a:t>Ethereum [5]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9E8363A-CA40-4CCB-8EE6-AC8EB564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5" y="1380404"/>
            <a:ext cx="6306675" cy="36646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623" name="Google Shape;623;p66"/>
          <p:cNvSpPr txBox="1">
            <a:spLocks noGrp="1"/>
          </p:cNvSpPr>
          <p:nvPr>
            <p:ph type="body" idx="1"/>
          </p:nvPr>
        </p:nvSpPr>
        <p:spPr>
          <a:xfrm>
            <a:off x="244350" y="2158408"/>
            <a:ext cx="8768100" cy="2692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Font typeface="Roboto Condensed Light"/>
              <a:buChar char="●"/>
            </a:pPr>
            <a:r>
              <a:rPr lang="pt-BR" sz="1400" dirty="0"/>
              <a:t>[1] </a:t>
            </a:r>
            <a:r>
              <a:rPr lang="pt-BR" sz="1400" dirty="0" err="1"/>
              <a:t>Ethereum</a:t>
            </a:r>
            <a:r>
              <a:rPr lang="pt-BR" sz="1400" dirty="0"/>
              <a:t>, 2015. </a:t>
            </a:r>
            <a:r>
              <a:rPr lang="pt-BR" sz="1400" dirty="0" err="1"/>
              <a:t>Ethereum</a:t>
            </a:r>
            <a:r>
              <a:rPr lang="pt-BR" sz="1400" dirty="0"/>
              <a:t>. Recuperado de: </a:t>
            </a:r>
            <a:r>
              <a:rPr lang="pt-BR" sz="1400" u="sng" dirty="0">
                <a:solidFill>
                  <a:schemeClr val="hlink"/>
                </a:solidFill>
                <a:hlinkClick r:id="rId3"/>
              </a:rPr>
              <a:t>https://www.ethereum.org/</a:t>
            </a:r>
            <a:endParaRPr lang="pt-BR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[2] Bitcoin, 2009. Bitcoin. Recuperado de:  </a:t>
            </a:r>
            <a:r>
              <a:rPr lang="es" sz="1400" u="sng" dirty="0">
                <a:solidFill>
                  <a:schemeClr val="hlink"/>
                </a:solidFill>
                <a:hlinkClick r:id="rId4"/>
              </a:rPr>
              <a:t>https://bitcoin.org/es/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  <a:buChar char="●"/>
            </a:pPr>
            <a:r>
              <a:rPr lang="es" sz="1400" dirty="0"/>
              <a:t>[3] </a:t>
            </a:r>
            <a:r>
              <a:rPr lang="es-CO" sz="1400" dirty="0"/>
              <a:t>Prueba de Participación, 2019. Recuperado de: </a:t>
            </a:r>
            <a:r>
              <a:rPr lang="es-CO" sz="1400" dirty="0">
                <a:hlinkClick r:id="rId5" action="ppaction://hlinkpres?slideindex=1&amp;slidetitle="/>
              </a:rPr>
              <a:t>https://es.wikipedia.org/wiki/Prueba_de_participaci%C3%B3n</a:t>
            </a:r>
            <a:endParaRPr lang="es" sz="1400" dirty="0"/>
          </a:p>
          <a:p>
            <a:pPr lvl="0" indent="-317500">
              <a:spcBef>
                <a:spcPts val="0"/>
              </a:spcBef>
              <a:buSzPts val="1400"/>
              <a:buChar char="●"/>
            </a:pPr>
            <a:r>
              <a:rPr lang="es" sz="1400" dirty="0"/>
              <a:t>[4] </a:t>
            </a:r>
            <a:r>
              <a:rPr lang="es-CO" sz="1400" dirty="0" err="1"/>
              <a:t>Academy</a:t>
            </a:r>
            <a:r>
              <a:rPr lang="es" sz="1400" dirty="0"/>
              <a:t>, 2018.</a:t>
            </a:r>
            <a:r>
              <a:rPr lang="es-ES" sz="1400" dirty="0"/>
              <a:t> Qué es </a:t>
            </a:r>
            <a:r>
              <a:rPr lang="es-ES" sz="1400" dirty="0" err="1"/>
              <a:t>PoA</a:t>
            </a:r>
            <a:r>
              <a:rPr lang="es-ES" sz="1400" dirty="0"/>
              <a:t> (</a:t>
            </a:r>
            <a:r>
              <a:rPr lang="es-ES" sz="1400" dirty="0" err="1"/>
              <a:t>Proof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Authority</a:t>
            </a:r>
            <a:r>
              <a:rPr lang="es-ES" sz="1400" dirty="0"/>
              <a:t> – Prueba de Autoridad)</a:t>
            </a:r>
            <a:r>
              <a:rPr lang="es" sz="1400" dirty="0"/>
              <a:t> . Recuperdado de: </a:t>
            </a:r>
            <a:r>
              <a:rPr lang="es-CO" sz="1400" u="sng" dirty="0">
                <a:solidFill>
                  <a:schemeClr val="hlink"/>
                </a:solidFill>
                <a:hlinkClick r:id="rId6"/>
              </a:rPr>
              <a:t>https://academy.bit2me.com/que-es-poa/</a:t>
            </a:r>
            <a:endParaRPr lang="es-CO" sz="1400" u="sng"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[5] Microsoft Virtual Academy, 2017. Microsoft Blockchain as a Service. Recuperado de: </a:t>
            </a:r>
            <a:r>
              <a:rPr lang="es" sz="1400" u="sng" dirty="0">
                <a:solidFill>
                  <a:schemeClr val="hlink"/>
                </a:solidFill>
                <a:hlinkClick r:id="rId7"/>
              </a:rPr>
              <a:t>https://mva.microsoft.com/en-US/training-courses/microsoft-blockchain-as-a-service-17104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Contenido</a:t>
            </a:r>
            <a:endParaRPr dirty="0"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s-CO" sz="1800" dirty="0"/>
              <a:t>Ethereum </a:t>
            </a:r>
            <a:r>
              <a:rPr lang="es-CO" sz="1800" dirty="0" err="1"/>
              <a:t>Blockchain</a:t>
            </a:r>
            <a:endParaRPr sz="1800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s-CO" sz="1800" dirty="0" err="1"/>
              <a:t>Proof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Work</a:t>
            </a:r>
            <a:r>
              <a:rPr lang="es-CO" sz="1800" dirty="0"/>
              <a:t>, </a:t>
            </a:r>
            <a:r>
              <a:rPr lang="es-CO" sz="1800" dirty="0" err="1"/>
              <a:t>Proof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Authority</a:t>
            </a:r>
            <a:r>
              <a:rPr lang="es-CO" sz="1800" dirty="0"/>
              <a:t>, </a:t>
            </a:r>
            <a:r>
              <a:rPr lang="es-CO" sz="1800" dirty="0" err="1"/>
              <a:t>Proof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Stake</a:t>
            </a:r>
            <a:r>
              <a:rPr lang="es-CO" sz="1800" dirty="0"/>
              <a:t>.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s-CO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O" sz="1800" dirty="0"/>
              <a:t>Implementación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O" sz="1800" dirty="0"/>
              <a:t>Consorcio Ethereum </a:t>
            </a:r>
            <a:r>
              <a:rPr lang="es-CO" sz="1800" dirty="0" err="1"/>
              <a:t>Blockchain</a:t>
            </a:r>
            <a:r>
              <a:rPr lang="es-CO" sz="1800" dirty="0"/>
              <a:t> en Azure.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CO" sz="1800" dirty="0"/>
              <a:t>API y Aplicación Móvil.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Ethereum</a:t>
            </a:r>
            <a:endParaRPr/>
          </a:p>
        </p:txBody>
      </p:sp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455425" y="1327350"/>
            <a:ext cx="50319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" dirty="0"/>
              <a:t>Ethereum es una plataforma descentralizada que ejecuta contratos inteligentes: aplicaciones que se ejecutan exactamente como se programaron sin posibilidad de tiempo de inactividad, censura, fraude o interferencia de terceros.[1]</a:t>
            </a:r>
            <a:endParaRPr dirty="0"/>
          </a:p>
        </p:txBody>
      </p:sp>
      <p:pic>
        <p:nvPicPr>
          <p:cNvPr id="522" name="Google Shape;5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25" y="895800"/>
            <a:ext cx="3351900" cy="33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1"/>
          <p:cNvSpPr txBox="1"/>
          <p:nvPr/>
        </p:nvSpPr>
        <p:spPr>
          <a:xfrm>
            <a:off x="5508125" y="4120950"/>
            <a:ext cx="3157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</a:rPr>
              <a:t>Tomada de:</a:t>
            </a:r>
            <a:r>
              <a:rPr lang="es" sz="800">
                <a:solidFill>
                  <a:schemeClr val="dk1"/>
                </a:solidFill>
              </a:rPr>
              <a:t> https://png.icons8.com/color/1600/ethereum.png8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Ethereum</a:t>
            </a:r>
            <a:endParaRPr/>
          </a:p>
        </p:txBody>
      </p:sp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455425" y="1327349"/>
            <a:ext cx="5031900" cy="3680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000"/>
              </a:spcAft>
              <a:buNone/>
            </a:pPr>
            <a:r>
              <a:rPr lang="es-ES" dirty="0"/>
              <a:t>El propósito inicial del proyecto Ethereum es el de descentralizar la web: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</a:pPr>
            <a:r>
              <a:rPr lang="es-CO" dirty="0"/>
              <a:t>Publicación de contenido estático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</a:pPr>
            <a:r>
              <a:rPr lang="es-CO" dirty="0"/>
              <a:t>Mensajes dinámicos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</a:pPr>
            <a:r>
              <a:rPr lang="es-CO" dirty="0"/>
              <a:t>Transacciones confiables</a:t>
            </a:r>
          </a:p>
          <a:p>
            <a:pPr marL="342900" indent="-342900" algn="just">
              <a:spcBef>
                <a:spcPts val="100"/>
              </a:spcBef>
              <a:spcAft>
                <a:spcPts val="100"/>
              </a:spcAft>
            </a:pPr>
            <a:r>
              <a:rPr lang="es-CO" dirty="0"/>
              <a:t>Interfaz de usuario integrada y funcional</a:t>
            </a:r>
            <a:endParaRPr dirty="0"/>
          </a:p>
        </p:txBody>
      </p:sp>
      <p:pic>
        <p:nvPicPr>
          <p:cNvPr id="522" name="Google Shape;5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25" y="895800"/>
            <a:ext cx="3351900" cy="33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1"/>
          <p:cNvSpPr txBox="1"/>
          <p:nvPr/>
        </p:nvSpPr>
        <p:spPr>
          <a:xfrm>
            <a:off x="5508125" y="4120950"/>
            <a:ext cx="3157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</a:rPr>
              <a:t>Tomada de:</a:t>
            </a:r>
            <a:r>
              <a:rPr lang="es" sz="800">
                <a:solidFill>
                  <a:schemeClr val="dk1"/>
                </a:solidFill>
              </a:rPr>
              <a:t> https://png.icons8.com/color/1600/ethereum.png8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156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(</a:t>
            </a:r>
            <a:r>
              <a:rPr lang="es-CO" dirty="0" err="1"/>
              <a:t>PoW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1"/>
          </p:nvPr>
        </p:nvSpPr>
        <p:spPr>
          <a:xfrm>
            <a:off x="254100" y="1327350"/>
            <a:ext cx="52332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Es el algoritmo de consenso original en una cadena de bloques. Se usa para confirmar transacciones y producir nuevos bloques en la cadena.</a:t>
            </a:r>
          </a:p>
          <a:p>
            <a:pPr lvl="0"/>
            <a:r>
              <a:rPr lang="es-ES" dirty="0"/>
              <a:t> En </a:t>
            </a:r>
            <a:r>
              <a:rPr lang="es-ES" dirty="0" err="1"/>
              <a:t>PoW</a:t>
            </a:r>
            <a:r>
              <a:rPr lang="es-ES" dirty="0"/>
              <a:t> los mineros compiten para completar las transacciones y obtener una recompensa.</a:t>
            </a:r>
            <a:endParaRPr dirty="0"/>
          </a:p>
        </p:txBody>
      </p:sp>
      <p:sp>
        <p:nvSpPr>
          <p:cNvPr id="476" name="Google Shape;476;p45"/>
          <p:cNvSpPr txBox="1"/>
          <p:nvPr/>
        </p:nvSpPr>
        <p:spPr>
          <a:xfrm>
            <a:off x="5992886" y="3508373"/>
            <a:ext cx="2219325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</a:p>
          <a:p>
            <a:pPr lvl="0"/>
            <a:r>
              <a:rPr lang="es-CO" sz="800" dirty="0">
                <a:solidFill>
                  <a:schemeClr val="dk1"/>
                </a:solidFill>
              </a:rPr>
              <a:t>http://www.ingenesist.com/wp-content/uploads/2014/10/POW_POP.png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 descr="Imagen que contiene imágenes prediseñadas, señal&#10;&#10;Descripción generada automáticamente">
            <a:extLst>
              <a:ext uri="{FF2B5EF4-FFF2-40B4-BE49-F238E27FC236}">
                <a16:creationId xmlns:a16="http://schemas.microsoft.com/office/drawing/2014/main" id="{E02D6604-672E-4CFF-8B48-D92FE28D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86" y="1551725"/>
            <a:ext cx="221932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(</a:t>
            </a:r>
            <a:r>
              <a:rPr lang="es-CO" dirty="0" err="1"/>
              <a:t>PoW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1"/>
          </p:nvPr>
        </p:nvSpPr>
        <p:spPr>
          <a:xfrm>
            <a:off x="254100" y="1327350"/>
            <a:ext cx="52332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Los principales beneficios son la defensa contra ataques DoS y el bajo impacto de la participación en las posibilidades de minería.</a:t>
            </a:r>
          </a:p>
          <a:p>
            <a:pPr lvl="0"/>
            <a:r>
              <a:rPr lang="es-ES" dirty="0"/>
              <a:t>Las principales desventajas son los grandes gastos, la "inutilidad" de los cálculos y el 51 por ciento de ataques.[2]</a:t>
            </a:r>
          </a:p>
        </p:txBody>
      </p:sp>
      <p:sp>
        <p:nvSpPr>
          <p:cNvPr id="476" name="Google Shape;476;p45"/>
          <p:cNvSpPr txBox="1"/>
          <p:nvPr/>
        </p:nvSpPr>
        <p:spPr>
          <a:xfrm>
            <a:off x="5992886" y="3508373"/>
            <a:ext cx="2219325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</a:p>
          <a:p>
            <a:pPr lvl="0"/>
            <a:r>
              <a:rPr lang="es-CO" sz="800" dirty="0">
                <a:solidFill>
                  <a:schemeClr val="dk1"/>
                </a:solidFill>
              </a:rPr>
              <a:t>http://www.ingenesist.com/wp-content/uploads/2014/10/POW_POP.png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 descr="Imagen que contiene imágenes prediseñadas, señal&#10;&#10;Descripción generada automáticamente">
            <a:extLst>
              <a:ext uri="{FF2B5EF4-FFF2-40B4-BE49-F238E27FC236}">
                <a16:creationId xmlns:a16="http://schemas.microsoft.com/office/drawing/2014/main" id="{E02D6604-672E-4CFF-8B48-D92FE28D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86" y="1551725"/>
            <a:ext cx="2219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Stake</a:t>
            </a:r>
            <a:r>
              <a:rPr lang="es-CO" dirty="0"/>
              <a:t> (</a:t>
            </a:r>
            <a:r>
              <a:rPr lang="es-CO" dirty="0" err="1"/>
              <a:t>PoS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1"/>
          </p:nvPr>
        </p:nvSpPr>
        <p:spPr>
          <a:xfrm>
            <a:off x="137137" y="1454941"/>
            <a:ext cx="559353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es-CO" dirty="0"/>
              <a:t>Es un protocolo de consenso </a:t>
            </a:r>
            <a:r>
              <a:rPr lang="es-ES" dirty="0"/>
              <a:t>para redes distribuidas que asegura una red de una criptomoneda mediante la petición de pruebas de posesión de dichas monedas. </a:t>
            </a:r>
          </a:p>
          <a:p>
            <a:pPr marL="76200" lvl="0" indent="0">
              <a:buNone/>
            </a:pPr>
            <a:endParaRPr lang="es-ES" dirty="0"/>
          </a:p>
          <a:p>
            <a:r>
              <a:rPr lang="es-CO" dirty="0"/>
              <a:t>La probabilidad de encontrar un bloque de transacciones es directamente proporcional a la cantidad de monedas.</a:t>
            </a:r>
            <a:endParaRPr dirty="0"/>
          </a:p>
        </p:txBody>
      </p:sp>
      <p:sp>
        <p:nvSpPr>
          <p:cNvPr id="476" name="Google Shape;476;p45"/>
          <p:cNvSpPr txBox="1"/>
          <p:nvPr/>
        </p:nvSpPr>
        <p:spPr>
          <a:xfrm>
            <a:off x="5891744" y="3722863"/>
            <a:ext cx="2804512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  <a:r>
              <a:rPr lang="es-CO" sz="800" dirty="0">
                <a:solidFill>
                  <a:schemeClr val="dk1"/>
                </a:solidFill>
              </a:rPr>
              <a:t>https://image.flaticon.com/icons/png/512/671/671661.png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846191-D895-49EB-98BD-1222F6B1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30" y="1234567"/>
            <a:ext cx="2488296" cy="24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Stake</a:t>
            </a:r>
            <a:r>
              <a:rPr lang="es-CO" dirty="0"/>
              <a:t> (</a:t>
            </a:r>
            <a:r>
              <a:rPr lang="es-CO" dirty="0" err="1"/>
              <a:t>PoS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1"/>
          </p:nvPr>
        </p:nvSpPr>
        <p:spPr>
          <a:xfrm>
            <a:off x="137137" y="1454941"/>
            <a:ext cx="559353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es-CO" dirty="0"/>
              <a:t>“Se basan en la suposición de que quienes poseen más unidades de una moneda basada en </a:t>
            </a:r>
            <a:r>
              <a:rPr lang="es-CO" dirty="0" err="1"/>
              <a:t>PoS</a:t>
            </a:r>
            <a:r>
              <a:rPr lang="es-CO" dirty="0"/>
              <a:t> están especialmente interesados en la supervivencia y el buen funcionamiento de la red que otorga valor a dichas monedas y por tanto son ellos los más indicados para cargar con la responsabilidad de proteger al sistema de posibles ataques.”</a:t>
            </a:r>
            <a:endParaRPr dirty="0"/>
          </a:p>
        </p:txBody>
      </p:sp>
      <p:sp>
        <p:nvSpPr>
          <p:cNvPr id="476" name="Google Shape;476;p45"/>
          <p:cNvSpPr txBox="1"/>
          <p:nvPr/>
        </p:nvSpPr>
        <p:spPr>
          <a:xfrm>
            <a:off x="5891744" y="3722863"/>
            <a:ext cx="2804512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  <a:r>
              <a:rPr lang="es-CO" sz="800" dirty="0">
                <a:solidFill>
                  <a:schemeClr val="dk1"/>
                </a:solidFill>
              </a:rPr>
              <a:t>https://image.flaticon.com/icons/png/512/671/671661.png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846191-D895-49EB-98BD-1222F6B1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30" y="1234567"/>
            <a:ext cx="2488296" cy="24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 err="1"/>
              <a:t>Proof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Authority</a:t>
            </a:r>
            <a:r>
              <a:rPr lang="es-CO" dirty="0"/>
              <a:t> (</a:t>
            </a:r>
            <a:r>
              <a:rPr lang="es-CO" dirty="0" err="1"/>
              <a:t>PoA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82" name="Google Shape;482;p46"/>
          <p:cNvSpPr txBox="1">
            <a:spLocks noGrp="1"/>
          </p:cNvSpPr>
          <p:nvPr>
            <p:ph type="body" idx="1"/>
          </p:nvPr>
        </p:nvSpPr>
        <p:spPr>
          <a:xfrm>
            <a:off x="3500625" y="1327350"/>
            <a:ext cx="52332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dirty="0" err="1">
                <a:latin typeface="Roboto Condensed"/>
                <a:ea typeface="Roboto Condensed"/>
                <a:cs typeface="Roboto Condensed"/>
                <a:sym typeface="Roboto Condensed"/>
              </a:rPr>
              <a:t>Proof</a:t>
            </a:r>
            <a:r>
              <a:rPr lang="es-ES" dirty="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-ES" dirty="0" err="1">
                <a:latin typeface="Roboto Condensed"/>
                <a:ea typeface="Roboto Condensed"/>
                <a:cs typeface="Roboto Condensed"/>
                <a:sym typeface="Roboto Condensed"/>
              </a:rPr>
              <a:t>of</a:t>
            </a:r>
            <a:r>
              <a:rPr lang="es-ES" dirty="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-ES" dirty="0" err="1">
                <a:latin typeface="Roboto Condensed"/>
                <a:ea typeface="Roboto Condensed"/>
                <a:cs typeface="Roboto Condensed"/>
                <a:sym typeface="Roboto Condensed"/>
              </a:rPr>
              <a:t>Authority</a:t>
            </a:r>
            <a:r>
              <a:rPr lang="es-ES" dirty="0">
                <a:latin typeface="Roboto Condensed"/>
                <a:ea typeface="Roboto Condensed"/>
                <a:cs typeface="Roboto Condensed"/>
                <a:sym typeface="Roboto Condensed"/>
              </a:rPr>
              <a:t>, es un nuevo protocolo de consenso utilizado en </a:t>
            </a:r>
            <a:r>
              <a:rPr lang="es-ES" dirty="0" err="1">
                <a:latin typeface="Roboto Condensed"/>
                <a:ea typeface="Roboto Condensed"/>
                <a:cs typeface="Roboto Condensed"/>
                <a:sym typeface="Roboto Condensed"/>
              </a:rPr>
              <a:t>blockchain</a:t>
            </a:r>
            <a:r>
              <a:rPr lang="es-ES" dirty="0">
                <a:latin typeface="Roboto Condensed"/>
                <a:ea typeface="Roboto Condensed"/>
                <a:cs typeface="Roboto Condensed"/>
                <a:sym typeface="Roboto Condensed"/>
              </a:rPr>
              <a:t>. Dicho protocolo está basado en la reputación de los representantes elegidos que participan la cadena de bloques.</a:t>
            </a:r>
            <a:endParaRPr dirty="0"/>
          </a:p>
        </p:txBody>
      </p:sp>
      <p:sp>
        <p:nvSpPr>
          <p:cNvPr id="484" name="Google Shape;484;p46"/>
          <p:cNvSpPr txBox="1"/>
          <p:nvPr/>
        </p:nvSpPr>
        <p:spPr>
          <a:xfrm>
            <a:off x="253958" y="3968250"/>
            <a:ext cx="2659362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800" b="1" dirty="0">
                <a:solidFill>
                  <a:schemeClr val="dk1"/>
                </a:solidFill>
              </a:rPr>
              <a:t>Tomada de:</a:t>
            </a:r>
            <a:r>
              <a:rPr lang="es" sz="800" dirty="0">
                <a:solidFill>
                  <a:schemeClr val="dk1"/>
                </a:solidFill>
              </a:rPr>
              <a:t> </a:t>
            </a:r>
            <a:r>
              <a:rPr lang="es-CO" sz="800" dirty="0">
                <a:solidFill>
                  <a:schemeClr val="dk1"/>
                </a:solidFill>
              </a:rPr>
              <a:t>http://blogchain.space/files/resized/614440/760;704;bb7afc7f3535acea8933f902f473c0e4ba239e5f.png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0C67279-F5C2-4CF2-AD8A-44728E2E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8" y="1446028"/>
            <a:ext cx="2659363" cy="2463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822</Words>
  <Application>Microsoft Office PowerPoint</Application>
  <PresentationFormat>Presentación en pantalla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Roboto Condensed</vt:lpstr>
      <vt:lpstr>Roboto Condensed Light</vt:lpstr>
      <vt:lpstr>Arvo</vt:lpstr>
      <vt:lpstr>Arial</vt:lpstr>
      <vt:lpstr>Salerio template</vt:lpstr>
      <vt:lpstr>CONSORCIO ETHERIUM BLOCKCHAIN</vt:lpstr>
      <vt:lpstr>Contenido</vt:lpstr>
      <vt:lpstr>Ethereum</vt:lpstr>
      <vt:lpstr>Ethereum</vt:lpstr>
      <vt:lpstr>Proof of Work (PoW)</vt:lpstr>
      <vt:lpstr>Proof of Work (PoW)</vt:lpstr>
      <vt:lpstr>Proof of Stake (PoS)</vt:lpstr>
      <vt:lpstr>Proof of Stake (PoS)</vt:lpstr>
      <vt:lpstr>Proof of Authority (PoA)</vt:lpstr>
      <vt:lpstr>Proof of Authority (PoA)</vt:lpstr>
      <vt:lpstr>Proof of Authority (PoA)</vt:lpstr>
      <vt:lpstr>Tendencias</vt:lpstr>
      <vt:lpstr>Demo - Ethereum Blockchain</vt:lpstr>
      <vt:lpstr>Demo - Ethereum Blockchain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CONSORCIO ETHERIUM BLOCKCHAIN</dc:title>
  <cp:lastModifiedBy>Diego Andrés Baquero</cp:lastModifiedBy>
  <cp:revision>10</cp:revision>
  <dcterms:modified xsi:type="dcterms:W3CDTF">2019-04-30T05:43:46Z</dcterms:modified>
</cp:coreProperties>
</file>