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75" r:id="rId9"/>
    <p:sldId id="276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D7B71C-6F42-49FB-97FF-04799B1E85E0}" type="datetimeFigureOut">
              <a:rPr lang="es-CO" smtClean="0"/>
              <a:t>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52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330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51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952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6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95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083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430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1/08/2020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731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33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72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D7B71C-6F42-49FB-97FF-04799B1E85E0}" type="datetimeFigureOut">
              <a:rPr lang="es-CO" smtClean="0"/>
              <a:t>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1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Árboles </a:t>
            </a:r>
            <a:r>
              <a:rPr lang="es-CO" dirty="0" smtClean="0"/>
              <a:t>B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11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de inserción (I)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8818" cy="819101"/>
          </a:xfrm>
        </p:spPr>
        <p:txBody>
          <a:bodyPr>
            <a:normAutofit fontScale="92500" lnSpcReduction="20000"/>
          </a:bodyPr>
          <a:lstStyle/>
          <a:p>
            <a:r>
              <a:rPr lang="es-CO" sz="3200" dirty="0" smtClean="0"/>
              <a:t>Se tiene el árbol B </a:t>
            </a:r>
            <a:r>
              <a:rPr lang="es-CO" sz="3200" dirty="0" smtClean="0"/>
              <a:t>de orden </a:t>
            </a:r>
            <a:r>
              <a:rPr lang="es-CO" sz="3200" dirty="0" smtClean="0"/>
              <a:t>d=3 </a:t>
            </a:r>
            <a:r>
              <a:rPr lang="es-CO" sz="3200" dirty="0" smtClean="0"/>
              <a:t>(</a:t>
            </a:r>
            <a:r>
              <a:rPr lang="es-CO" sz="3200" dirty="0" err="1" smtClean="0"/>
              <a:t>max</a:t>
            </a:r>
            <a:r>
              <a:rPr lang="es-CO" sz="3200" dirty="0" smtClean="0"/>
              <a:t>. 5 claves</a:t>
            </a:r>
            <a:r>
              <a:rPr lang="es-CO" sz="3200" dirty="0" smtClean="0"/>
              <a:t>) de la imagen y se intenta insertar la clave 41</a:t>
            </a:r>
            <a:endParaRPr lang="es-CO" sz="32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66873" y="5602938"/>
            <a:ext cx="5919727" cy="582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3000" dirty="0"/>
              <a:t>Las claves se insertan en orden</a:t>
            </a:r>
            <a:r>
              <a:rPr lang="es-CO" sz="3200" dirty="0" smtClean="0"/>
              <a:t>.</a:t>
            </a:r>
            <a:endParaRPr lang="es-CO" sz="32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225" y="3245852"/>
            <a:ext cx="4724548" cy="8858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8110"/>
            <a:ext cx="10844273" cy="8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9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68046"/>
            <a:ext cx="9720072" cy="943345"/>
          </a:xfrm>
        </p:spPr>
        <p:txBody>
          <a:bodyPr/>
          <a:lstStyle/>
          <a:p>
            <a:r>
              <a:rPr lang="es-CO" dirty="0" smtClean="0"/>
              <a:t>Ejemplo de Inserción (II)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7879"/>
            <a:ext cx="10515600" cy="1411081"/>
          </a:xfrm>
        </p:spPr>
        <p:txBody>
          <a:bodyPr>
            <a:normAutofit fontScale="92500" lnSpcReduction="10000"/>
          </a:bodyPr>
          <a:lstStyle/>
          <a:p>
            <a:r>
              <a:rPr lang="es-CO" sz="3200" dirty="0" smtClean="0"/>
              <a:t>Si un nodo se desborda, </a:t>
            </a:r>
            <a:r>
              <a:rPr lang="es-ES" sz="3200" dirty="0"/>
              <a:t>primero se divide el nodo lleno y posteriormente se realiza la inserción</a:t>
            </a:r>
            <a:r>
              <a:rPr lang="es-CO" sz="3200" dirty="0" smtClean="0"/>
              <a:t>. </a:t>
            </a:r>
          </a:p>
          <a:p>
            <a:r>
              <a:rPr lang="es-CO" sz="3200" dirty="0" smtClean="0"/>
              <a:t>Nuevamente d=3 y se desea insertar la clave 41</a:t>
            </a:r>
            <a:endParaRPr lang="es-CO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16620" y="3383487"/>
            <a:ext cx="144299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48" y="3817611"/>
            <a:ext cx="4452006" cy="7898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32" y="3429206"/>
            <a:ext cx="9418438" cy="18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de Inserción </a:t>
            </a:r>
            <a:r>
              <a:rPr lang="es-CO" dirty="0" smtClean="0"/>
              <a:t>(III): el </a:t>
            </a:r>
            <a:r>
              <a:rPr lang="es-CO" dirty="0" smtClean="0"/>
              <a:t>árbol más de un nodo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9856" y="1913305"/>
            <a:ext cx="10515600" cy="579950"/>
          </a:xfrm>
        </p:spPr>
        <p:txBody>
          <a:bodyPr>
            <a:normAutofit/>
          </a:bodyPr>
          <a:lstStyle/>
          <a:p>
            <a:r>
              <a:rPr lang="es-CO" sz="3200" dirty="0" smtClean="0"/>
              <a:t>Nuevamente se quiere insertar la clave 41</a:t>
            </a:r>
            <a:endParaRPr lang="es-CO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16620" y="3383487"/>
            <a:ext cx="144299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677" y="3360627"/>
            <a:ext cx="11933958" cy="4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125"/>
          <a:stretch/>
        </p:blipFill>
        <p:spPr>
          <a:xfrm>
            <a:off x="2725714" y="2869935"/>
            <a:ext cx="7596510" cy="21100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841" y="2768969"/>
            <a:ext cx="7653383" cy="23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7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0060" y="186200"/>
            <a:ext cx="9720072" cy="1499616"/>
          </a:xfrm>
        </p:spPr>
        <p:txBody>
          <a:bodyPr/>
          <a:lstStyle/>
          <a:p>
            <a:r>
              <a:rPr lang="es-CO" dirty="0" smtClean="0"/>
              <a:t>Ejemplo de Inserción </a:t>
            </a:r>
            <a:r>
              <a:rPr lang="es-CO" dirty="0" smtClean="0"/>
              <a:t>(IV): el padre está lleno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9856" y="1668326"/>
            <a:ext cx="10515600" cy="956604"/>
          </a:xfrm>
        </p:spPr>
        <p:txBody>
          <a:bodyPr>
            <a:normAutofit lnSpcReduction="10000"/>
          </a:bodyPr>
          <a:lstStyle/>
          <a:p>
            <a:r>
              <a:rPr lang="es-CO" sz="3200" dirty="0" smtClean="0"/>
              <a:t>Cuando se inserta la clave 41, sube la clave central, pero el nodo padre está lleno.</a:t>
            </a:r>
            <a:endParaRPr lang="es-CO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677" y="3360627"/>
            <a:ext cx="11933958" cy="4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8979" y="3189030"/>
            <a:ext cx="155414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21" y="3056845"/>
            <a:ext cx="11663014" cy="18527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9" y="2526609"/>
            <a:ext cx="11262147" cy="316089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83" y="2590907"/>
            <a:ext cx="11455352" cy="30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6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de inserción: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9480" y="1769960"/>
            <a:ext cx="10515600" cy="836708"/>
          </a:xfrm>
        </p:spPr>
        <p:txBody>
          <a:bodyPr>
            <a:normAutofit/>
          </a:bodyPr>
          <a:lstStyle/>
          <a:p>
            <a:r>
              <a:rPr lang="es-CO" sz="2400" dirty="0" smtClean="0"/>
              <a:t>Se tiene un árbol </a:t>
            </a:r>
            <a:r>
              <a:rPr lang="es-CO" sz="2400" dirty="0" smtClean="0"/>
              <a:t>B </a:t>
            </a:r>
            <a:r>
              <a:rPr lang="es-CO" sz="2400" dirty="0" smtClean="0"/>
              <a:t>vacío de orden d=2 y se insertan en orden las siguientes claves: </a:t>
            </a:r>
            <a:r>
              <a:rPr lang="es-ES" sz="2400" dirty="0"/>
              <a:t>46, 57, 42, 34, 73, 32, 82, 30, 95, 91, 38, 27, </a:t>
            </a:r>
            <a:r>
              <a:rPr lang="es-ES" sz="2400" dirty="0" smtClean="0"/>
              <a:t>85. Dibuje el árbol final.</a:t>
            </a:r>
            <a:endParaRPr lang="es-CO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rot="1405416">
            <a:off x="7894663" y="6319232"/>
            <a:ext cx="169680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rot="1405416">
            <a:off x="3123027" y="26837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-237603" y="-90982"/>
            <a:ext cx="156993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1" y="3516210"/>
            <a:ext cx="2333633" cy="64547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044" y="2760822"/>
            <a:ext cx="5188805" cy="173812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184" y="2916231"/>
            <a:ext cx="5022524" cy="153843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654" y="2786782"/>
            <a:ext cx="6528462" cy="159825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757" y="2786782"/>
            <a:ext cx="7869378" cy="1552821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742" y="2825914"/>
            <a:ext cx="7068286" cy="23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4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Borrado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333767"/>
            <a:ext cx="10699299" cy="3975593"/>
          </a:xfrm>
        </p:spPr>
        <p:txBody>
          <a:bodyPr>
            <a:normAutofit/>
          </a:bodyPr>
          <a:lstStyle/>
          <a:p>
            <a:r>
              <a:rPr lang="es-ES" sz="3200" dirty="0"/>
              <a:t>Los árboles B decrecen de arriba hacia </a:t>
            </a:r>
            <a:r>
              <a:rPr lang="es-ES" sz="3200" dirty="0"/>
              <a:t>abajo</a:t>
            </a:r>
          </a:p>
          <a:p>
            <a:r>
              <a:rPr lang="es-ES" sz="3200" dirty="0"/>
              <a:t>No </a:t>
            </a:r>
            <a:r>
              <a:rPr lang="es-ES" sz="3200" dirty="0"/>
              <a:t>siempre se elimina una clave que se encuentra en las </a:t>
            </a:r>
            <a:r>
              <a:rPr lang="es-ES" sz="3200" dirty="0" smtClean="0"/>
              <a:t>hojas, es decir, </a:t>
            </a:r>
            <a:r>
              <a:rPr lang="es-ES" sz="3200" dirty="0"/>
              <a:t>se pueden presentar dos </a:t>
            </a:r>
            <a:r>
              <a:rPr lang="es-ES" sz="3200" dirty="0" smtClean="0"/>
              <a:t>casos: </a:t>
            </a:r>
            <a:r>
              <a:rPr lang="es-ES" sz="3200" dirty="0"/>
              <a:t>en un nodo hoja o en un nodo interno</a:t>
            </a:r>
            <a:r>
              <a:rPr lang="es-ES" sz="3200" dirty="0" smtClean="0"/>
              <a:t> </a:t>
            </a:r>
            <a:endParaRPr lang="es-ES" sz="3200" dirty="0"/>
          </a:p>
          <a:p>
            <a:r>
              <a:rPr lang="es-ES" sz="3200" dirty="0"/>
              <a:t>Debe </a:t>
            </a:r>
            <a:r>
              <a:rPr lang="es-ES" sz="3200" dirty="0"/>
              <a:t>garantizarse, que después de la eliminación de la clave, el árbol continuará cumpliendo las características del un árbol B</a:t>
            </a:r>
            <a:r>
              <a:rPr lang="es-ES" sz="3200" dirty="0"/>
              <a:t>.</a:t>
            </a:r>
          </a:p>
          <a:p>
            <a:r>
              <a:rPr lang="es-ES" sz="3200" dirty="0"/>
              <a:t>Debe </a:t>
            </a:r>
            <a:r>
              <a:rPr lang="es-ES" sz="3200" dirty="0"/>
              <a:t>controlarse que no se superen los límites mínimos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8738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Borrado caso 1: </a:t>
            </a:r>
            <a:r>
              <a:rPr lang="es-CO" dirty="0" smtClean="0"/>
              <a:t>Borrado de una clave en un nodo hoja con más de d claves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933202"/>
            <a:ext cx="10515600" cy="496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smtClean="0"/>
              <a:t>Suponga que se tiene un árbol B con d=3 y se elimina la clave 55</a:t>
            </a:r>
            <a:endParaRPr lang="es-CO" sz="2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15" y="3004507"/>
            <a:ext cx="9891626" cy="26183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004507"/>
            <a:ext cx="10203613" cy="28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3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3528"/>
            <a:ext cx="11353800" cy="1325563"/>
          </a:xfrm>
        </p:spPr>
        <p:txBody>
          <a:bodyPr>
            <a:noAutofit/>
          </a:bodyPr>
          <a:lstStyle/>
          <a:p>
            <a:r>
              <a:rPr lang="es-CO" sz="4000" dirty="0" smtClean="0"/>
              <a:t>Borrado caso 2.1: </a:t>
            </a:r>
            <a:r>
              <a:rPr lang="es-ES" sz="4000" dirty="0"/>
              <a:t>en un nodo </a:t>
            </a:r>
            <a:r>
              <a:rPr lang="es-ES" sz="4000" dirty="0" smtClean="0"/>
              <a:t>con </a:t>
            </a:r>
            <a:r>
              <a:rPr lang="es-ES" sz="4000" dirty="0" smtClean="0"/>
              <a:t>d-1 </a:t>
            </a:r>
            <a:r>
              <a:rPr lang="es-ES" sz="4000" dirty="0" smtClean="0"/>
              <a:t>claves pero </a:t>
            </a:r>
            <a:r>
              <a:rPr lang="es-CO" sz="4000" dirty="0"/>
              <a:t>El hermano derecho o el hermano izquierdo del nodo tienen más de d-1 claves</a:t>
            </a:r>
            <a:endParaRPr lang="es-CO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79091"/>
            <a:ext cx="11072568" cy="1295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 smtClean="0"/>
              <a:t>la </a:t>
            </a:r>
            <a:r>
              <a:rPr lang="es-ES" sz="2800" dirty="0"/>
              <a:t>clave padre del nodo </a:t>
            </a:r>
            <a:r>
              <a:rPr lang="es-ES" sz="2800" b="1" i="1" dirty="0"/>
              <a:t>X,</a:t>
            </a:r>
            <a:r>
              <a:rPr lang="es-ES" sz="2800" b="1" dirty="0"/>
              <a:t> </a:t>
            </a:r>
            <a:r>
              <a:rPr lang="es-ES" sz="2800" dirty="0"/>
              <a:t>baja a hacer parte de este nodo 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la </a:t>
            </a:r>
            <a:r>
              <a:rPr lang="es-ES" sz="2800" dirty="0"/>
              <a:t>clave que está más a la derecha del hermano izquierdo o más a la izquierda del hermano derecho de </a:t>
            </a:r>
            <a:r>
              <a:rPr lang="es-ES" sz="2800" b="1" i="1" dirty="0"/>
              <a:t>X,</a:t>
            </a:r>
            <a:r>
              <a:rPr lang="es-ES" sz="2800" b="1" dirty="0"/>
              <a:t> </a:t>
            </a:r>
            <a:r>
              <a:rPr lang="es-ES" sz="2800" dirty="0"/>
              <a:t>pasa a reemplazar a la clave </a:t>
            </a:r>
            <a:r>
              <a:rPr lang="es-ES" sz="2800" dirty="0" smtClean="0"/>
              <a:t>padre.</a:t>
            </a:r>
          </a:p>
          <a:p>
            <a:pPr marL="0" indent="0">
              <a:buNone/>
            </a:pPr>
            <a:r>
              <a:rPr lang="es-ES" sz="2800" dirty="0" smtClean="0"/>
              <a:t>En el árbol d=3 se desea eliminar la clave 47</a:t>
            </a:r>
            <a:endParaRPr lang="es-CO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94" y="3698543"/>
            <a:ext cx="10105787" cy="277857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92" y="3698543"/>
            <a:ext cx="10125389" cy="277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05093"/>
            <a:ext cx="11072568" cy="1325563"/>
          </a:xfrm>
        </p:spPr>
        <p:txBody>
          <a:bodyPr>
            <a:noAutofit/>
          </a:bodyPr>
          <a:lstStyle/>
          <a:p>
            <a:r>
              <a:rPr lang="es-CO" sz="4000" dirty="0" smtClean="0"/>
              <a:t>Borrado caso 2.2: </a:t>
            </a:r>
            <a:r>
              <a:rPr lang="es-ES" sz="4000" dirty="0"/>
              <a:t>en un nodo </a:t>
            </a:r>
            <a:r>
              <a:rPr lang="es-ES" sz="4000" dirty="0" smtClean="0"/>
              <a:t>con menos </a:t>
            </a:r>
            <a:r>
              <a:rPr lang="es-ES" sz="4000" dirty="0"/>
              <a:t>de d-1 </a:t>
            </a:r>
            <a:r>
              <a:rPr lang="es-ES" sz="4000" dirty="0" smtClean="0"/>
              <a:t>claves pero </a:t>
            </a:r>
            <a:r>
              <a:rPr lang="es-CO" sz="4000" dirty="0"/>
              <a:t>Tanto el hermano derecho como el hermano izquierdo del nodo, tienen exactamente d-1 claves</a:t>
            </a:r>
            <a:endParaRPr lang="es-CO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204" y="1661851"/>
            <a:ext cx="11428557" cy="1268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 smtClean="0"/>
              <a:t>Se baja la clave padre más cercana a la clave </a:t>
            </a:r>
            <a:r>
              <a:rPr lang="es-ES" sz="2400" b="1" i="1" dirty="0" smtClean="0"/>
              <a:t>k</a:t>
            </a:r>
            <a:r>
              <a:rPr lang="es-ES" sz="2400" dirty="0" smtClean="0"/>
              <a:t> eliminada </a:t>
            </a:r>
          </a:p>
          <a:p>
            <a:pPr marL="0" indent="0">
              <a:buNone/>
            </a:pPr>
            <a:r>
              <a:rPr lang="es-ES" sz="2400" dirty="0" smtClean="0"/>
              <a:t>Se une el nodo </a:t>
            </a:r>
            <a:r>
              <a:rPr lang="es-ES" sz="2400" b="1" i="1" dirty="0" smtClean="0"/>
              <a:t>X</a:t>
            </a:r>
            <a:r>
              <a:rPr lang="es-ES" sz="2400" dirty="0" smtClean="0"/>
              <a:t> con la clave que baja </a:t>
            </a:r>
            <a:r>
              <a:rPr lang="es-ES" sz="2400" dirty="0"/>
              <a:t>y el hermano con el cual </a:t>
            </a:r>
            <a:r>
              <a:rPr lang="es-ES" sz="2400" b="1" i="1" dirty="0"/>
              <a:t>X </a:t>
            </a:r>
            <a:r>
              <a:rPr lang="es-ES" sz="2400" dirty="0"/>
              <a:t>comparte dicho padre</a:t>
            </a:r>
            <a:r>
              <a:rPr lang="es-ES" sz="2400" dirty="0" smtClean="0"/>
              <a:t>.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Ejemplo, Árbol </a:t>
            </a:r>
            <a:r>
              <a:rPr lang="es-ES" sz="2400" dirty="0" smtClean="0"/>
              <a:t>B </a:t>
            </a:r>
            <a:r>
              <a:rPr lang="es-ES" sz="2400" dirty="0" smtClean="0"/>
              <a:t>d=3,  se elimina la clave </a:t>
            </a:r>
            <a:r>
              <a:rPr lang="es-ES" sz="2400" dirty="0" smtClean="0"/>
              <a:t>25</a:t>
            </a:r>
            <a:endParaRPr lang="es-CO" sz="24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838199" y="3270831"/>
            <a:ext cx="10567548" cy="2897957"/>
            <a:chOff x="838199" y="3270831"/>
            <a:chExt cx="10567548" cy="2897957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270831"/>
              <a:ext cx="10567548" cy="2897957"/>
            </a:xfrm>
            <a:prstGeom prst="rect">
              <a:avLst/>
            </a:prstGeom>
          </p:spPr>
        </p:pic>
        <p:sp>
          <p:nvSpPr>
            <p:cNvPr id="10" name="Rectángulo 9"/>
            <p:cNvSpPr/>
            <p:nvPr/>
          </p:nvSpPr>
          <p:spPr>
            <a:xfrm>
              <a:off x="7683690" y="5022376"/>
              <a:ext cx="204716" cy="573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047739">
              <a:off x="8122374" y="4961971"/>
              <a:ext cx="197516" cy="767324"/>
            </a:xfrm>
            <a:prstGeom prst="rect">
              <a:avLst/>
            </a:prstGeom>
          </p:spPr>
        </p:pic>
      </p:grp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70831"/>
            <a:ext cx="9803340" cy="298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1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3528"/>
            <a:ext cx="11072568" cy="1325563"/>
          </a:xfrm>
        </p:spPr>
        <p:txBody>
          <a:bodyPr>
            <a:normAutofit/>
          </a:bodyPr>
          <a:lstStyle/>
          <a:p>
            <a:r>
              <a:rPr lang="es-CO" dirty="0" smtClean="0"/>
              <a:t>Borrado caso </a:t>
            </a:r>
            <a:r>
              <a:rPr lang="es-CO" dirty="0" smtClean="0"/>
              <a:t>3</a:t>
            </a:r>
            <a:r>
              <a:rPr lang="es-CO" dirty="0" smtClean="0"/>
              <a:t>: </a:t>
            </a:r>
            <a:r>
              <a:rPr lang="es-CO" dirty="0" smtClean="0"/>
              <a:t>la </a:t>
            </a:r>
            <a:r>
              <a:rPr lang="es-CO" dirty="0"/>
              <a:t>clave </a:t>
            </a:r>
            <a:r>
              <a:rPr lang="es-CO" dirty="0" smtClean="0"/>
              <a:t>está en </a:t>
            </a:r>
            <a:r>
              <a:rPr lang="es-CO" dirty="0"/>
              <a:t>un nodo interno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79091"/>
            <a:ext cx="10721454" cy="1518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 smtClean="0"/>
              <a:t>Se reemplaza con la clave de la derecha más a la izquierda, así el problema se lleva a las hojas y se resuelve como caso 1 o caso 2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Ejemplo, Árbol </a:t>
            </a:r>
            <a:r>
              <a:rPr lang="es-ES" sz="2800" dirty="0" smtClean="0"/>
              <a:t>B </a:t>
            </a:r>
            <a:r>
              <a:rPr lang="es-ES" sz="2800" dirty="0" smtClean="0"/>
              <a:t>d=3,  se elimina la clave </a:t>
            </a:r>
            <a:r>
              <a:rPr lang="es-ES" sz="2800" dirty="0" smtClean="0"/>
              <a:t>32</a:t>
            </a:r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18" y="3250165"/>
            <a:ext cx="9875293" cy="3009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17" y="3250165"/>
            <a:ext cx="9628694" cy="28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Características generales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Almacenan </a:t>
            </a:r>
            <a:r>
              <a:rPr lang="es-ES" sz="2800" dirty="0"/>
              <a:t>la información de manera similar a los árboles binarios </a:t>
            </a:r>
            <a:r>
              <a:rPr lang="es-ES" sz="2800" dirty="0" smtClean="0"/>
              <a:t>ordenados: </a:t>
            </a:r>
            <a:r>
              <a:rPr lang="es-ES" sz="2800" dirty="0"/>
              <a:t>los nodos con claves menores a una clave X, se almacenan a la izquierda de dicha clave, los mayores, a la derecha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También </a:t>
            </a:r>
            <a:r>
              <a:rPr lang="es-ES" sz="2800" dirty="0"/>
              <a:t>son similares a los árboles AVL y rojinegros pues tienen como objetivo mantener el árbol </a:t>
            </a:r>
            <a:r>
              <a:rPr lang="es-ES" sz="2800" dirty="0" smtClean="0"/>
              <a:t>equilibrado.</a:t>
            </a:r>
          </a:p>
          <a:p>
            <a:r>
              <a:rPr lang="es-ES" sz="2800" dirty="0" smtClean="0"/>
              <a:t>Están </a:t>
            </a:r>
            <a:r>
              <a:rPr lang="es-ES" sz="2800" dirty="0"/>
              <a:t>orientados especialmente a ser almacenados en memoria </a:t>
            </a:r>
            <a:r>
              <a:rPr lang="es-ES" sz="2800" dirty="0" smtClean="0"/>
              <a:t>secundaria, </a:t>
            </a:r>
            <a:r>
              <a:rPr lang="es-ES" sz="2800" dirty="0"/>
              <a:t>de forma que se minimice el número de accesos que se realizan sobre esta memoria</a:t>
            </a:r>
            <a:endParaRPr lang="es-ES" sz="2800" dirty="0" smtClean="0"/>
          </a:p>
          <a:p>
            <a:endParaRPr lang="es-ES" sz="2800" dirty="0" smtClean="0"/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54343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9537" y="216726"/>
            <a:ext cx="10753890" cy="1034843"/>
          </a:xfrm>
        </p:spPr>
        <p:txBody>
          <a:bodyPr/>
          <a:lstStyle/>
          <a:p>
            <a:r>
              <a:rPr lang="es-CO" dirty="0" smtClean="0"/>
              <a:t>Ejercicio de eliminación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9537" y="1251569"/>
            <a:ext cx="11137470" cy="835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 smtClean="0"/>
              <a:t>Dado el siguiente árbol con d=2 elimine las siguientes claves en orden: </a:t>
            </a:r>
            <a:r>
              <a:rPr lang="es-ES" sz="2400" dirty="0"/>
              <a:t>27, 85, 38, 91, 42, 73, </a:t>
            </a:r>
            <a:r>
              <a:rPr lang="es-ES" sz="2400" dirty="0" smtClean="0"/>
              <a:t>32, </a:t>
            </a:r>
            <a:r>
              <a:rPr lang="es-ES" sz="2400" dirty="0" smtClean="0"/>
              <a:t>82</a:t>
            </a:r>
            <a:endParaRPr lang="es-CO" sz="24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30" y="2702257"/>
            <a:ext cx="10302396" cy="346653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16" y="2702257"/>
            <a:ext cx="9977910" cy="335734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16" y="2667040"/>
            <a:ext cx="9362870" cy="346653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43" y="2520704"/>
            <a:ext cx="9985683" cy="382963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022" y="2616987"/>
            <a:ext cx="8531812" cy="363706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6265" y="2570756"/>
            <a:ext cx="5298810" cy="232464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3177" y="2392496"/>
            <a:ext cx="5054202" cy="237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0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Características de cada nodo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3048" y="2232212"/>
            <a:ext cx="10515600" cy="3729598"/>
          </a:xfrm>
        </p:spPr>
        <p:txBody>
          <a:bodyPr>
            <a:noAutofit/>
          </a:bodyPr>
          <a:lstStyle/>
          <a:p>
            <a:pPr lvl="0"/>
            <a:r>
              <a:rPr lang="es-ES" sz="3600" dirty="0" smtClean="0"/>
              <a:t>Puede </a:t>
            </a:r>
            <a:r>
              <a:rPr lang="es-ES" sz="3600" dirty="0"/>
              <a:t>almacenar más de una clave y debe cumplir que:</a:t>
            </a:r>
            <a:endParaRPr lang="es-CO" sz="3600" dirty="0"/>
          </a:p>
          <a:p>
            <a:pPr lvl="2"/>
            <a:r>
              <a:rPr lang="es-ES" sz="3200" dirty="0"/>
              <a:t>Se guarde el número </a:t>
            </a:r>
            <a:r>
              <a:rPr lang="es-ES" sz="3200" b="1" i="1" dirty="0"/>
              <a:t>X</a:t>
            </a:r>
            <a:r>
              <a:rPr lang="es-ES" sz="3200" dirty="0"/>
              <a:t> de claves almacenadas en el nodo.</a:t>
            </a:r>
            <a:endParaRPr lang="es-CO" sz="3200" dirty="0"/>
          </a:p>
          <a:p>
            <a:pPr lvl="2"/>
            <a:r>
              <a:rPr lang="es-ES" sz="3200" dirty="0"/>
              <a:t>Las claves estén ordenadas de manera ascendente.</a:t>
            </a:r>
            <a:endParaRPr lang="es-CO" sz="3200" dirty="0"/>
          </a:p>
          <a:p>
            <a:pPr lvl="2"/>
            <a:r>
              <a:rPr lang="es-ES" sz="3200" dirty="0"/>
              <a:t>Tenga un campo para verificar si es un nodo hoja o no.</a:t>
            </a:r>
            <a:endParaRPr lang="es-CO" sz="3200" dirty="0"/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3453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Características del árbol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ES" sz="2800" dirty="0"/>
              <a:t>Cada nodo interno contiene </a:t>
            </a:r>
            <a:r>
              <a:rPr lang="es-ES" sz="2800" b="1" i="1" dirty="0"/>
              <a:t>X+1</a:t>
            </a:r>
            <a:r>
              <a:rPr lang="es-ES" sz="2800" dirty="0"/>
              <a:t> apuntadores a sus hijos. Los nodos hoja no tienen hijos</a:t>
            </a:r>
            <a:endParaRPr lang="es-CO" sz="2800" dirty="0"/>
          </a:p>
          <a:p>
            <a:pPr lvl="0"/>
            <a:r>
              <a:rPr lang="es-ES" sz="2800" dirty="0"/>
              <a:t>Las claves de un nodo separan el rango de claves almacenadas en cada sub árbol.</a:t>
            </a:r>
            <a:endParaRPr lang="es-CO" sz="2800" dirty="0"/>
          </a:p>
          <a:p>
            <a:pPr lvl="0"/>
            <a:r>
              <a:rPr lang="es-ES" sz="2800" dirty="0"/>
              <a:t>Todas las hojas tienen la misma profundidad, en otras palabras están a la misma altura del árbol.</a:t>
            </a:r>
            <a:endParaRPr lang="es-CO" sz="2800" dirty="0"/>
          </a:p>
          <a:p>
            <a:r>
              <a:rPr lang="es-ES" sz="2800" dirty="0"/>
              <a:t>Hay un número máximo y mínimo de claves que puede almacenar un nodo. Estos límites pueden ser expresados en términos de un entero </a:t>
            </a:r>
            <a:r>
              <a:rPr lang="es-ES" sz="2800" b="1" i="1" dirty="0"/>
              <a:t>d</a:t>
            </a:r>
            <a:r>
              <a:rPr lang="es-ES" sz="2800" dirty="0"/>
              <a:t> &gt;= 2 que corresponde al grado del árbol B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9630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Características de Max y Min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3200" dirty="0"/>
              <a:t>Cada nodo diferente de la raíz debe tener mínimo </a:t>
            </a:r>
            <a:r>
              <a:rPr lang="es-ES" sz="3200" b="1" i="1" dirty="0"/>
              <a:t>d-1</a:t>
            </a:r>
            <a:r>
              <a:rPr lang="es-ES" sz="3200" dirty="0"/>
              <a:t> claves, por lo tanto, si es un nodo interno tendrá al menos </a:t>
            </a:r>
            <a:r>
              <a:rPr lang="es-ES" sz="3200" b="1" i="1" dirty="0"/>
              <a:t>d</a:t>
            </a:r>
            <a:r>
              <a:rPr lang="es-ES" sz="3200" dirty="0"/>
              <a:t> hijos. </a:t>
            </a:r>
            <a:endParaRPr lang="es-CO" sz="3200" dirty="0"/>
          </a:p>
          <a:p>
            <a:r>
              <a:rPr lang="es-ES" sz="3200" dirty="0"/>
              <a:t>La raíz es el único nodo que puede tener menos de </a:t>
            </a:r>
            <a:r>
              <a:rPr lang="es-ES" sz="3200" b="1" i="1" dirty="0"/>
              <a:t>d-1</a:t>
            </a:r>
            <a:r>
              <a:rPr lang="es-ES" sz="3200" dirty="0"/>
              <a:t> claves y si se trata de un árbol no vacío, esta raíz debe tener al menos una clave.</a:t>
            </a:r>
            <a:endParaRPr lang="es-CO" sz="3200" dirty="0"/>
          </a:p>
          <a:p>
            <a:r>
              <a:rPr lang="es-ES" sz="3200" dirty="0"/>
              <a:t>Cada nodo diferente de la raíz, debe tener máximo </a:t>
            </a:r>
            <a:r>
              <a:rPr lang="es-ES" sz="3200" b="1" i="1" dirty="0"/>
              <a:t>2d-1</a:t>
            </a:r>
            <a:r>
              <a:rPr lang="es-ES" sz="3200" dirty="0"/>
              <a:t> claves, por tanto, si es un nodo interno tendrá máximo </a:t>
            </a:r>
            <a:r>
              <a:rPr lang="es-ES" sz="3200" b="1" i="1" dirty="0"/>
              <a:t>2d </a:t>
            </a:r>
            <a:r>
              <a:rPr lang="es-ES" sz="3200" dirty="0"/>
              <a:t> hijos. Se dice que un nodo está lleno si tiene </a:t>
            </a:r>
            <a:r>
              <a:rPr lang="es-ES" sz="3200" dirty="0" smtClean="0"/>
              <a:t>exactamente </a:t>
            </a:r>
            <a:r>
              <a:rPr lang="es-ES" sz="3200" b="1" i="1" dirty="0" smtClean="0"/>
              <a:t>2d-1</a:t>
            </a:r>
            <a:r>
              <a:rPr lang="es-ES" sz="3200" dirty="0" smtClean="0"/>
              <a:t> </a:t>
            </a:r>
            <a:r>
              <a:rPr lang="es-ES" sz="3200" dirty="0"/>
              <a:t>claves.</a:t>
            </a:r>
            <a:endParaRPr lang="es-CO" sz="3200" dirty="0"/>
          </a:p>
        </p:txBody>
      </p:sp>
      <p:sp>
        <p:nvSpPr>
          <p:cNvPr id="4" name="Flecha derecha 3">
            <a:hlinkClick r:id="rId2" action="ppaction://hlinksldjump"/>
          </p:cNvPr>
          <p:cNvSpPr/>
          <p:nvPr/>
        </p:nvSpPr>
        <p:spPr>
          <a:xfrm>
            <a:off x="10972800" y="6212541"/>
            <a:ext cx="847165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72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Características de los </a:t>
            </a:r>
            <a:r>
              <a:rPr lang="es-CO" dirty="0" smtClean="0"/>
              <a:t>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8847" y="2084831"/>
            <a:ext cx="8951259" cy="4172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Si </a:t>
            </a:r>
            <a:r>
              <a:rPr lang="es-ES" sz="3200" b="1" i="1" dirty="0"/>
              <a:t>d =2</a:t>
            </a:r>
            <a:r>
              <a:rPr lang="es-ES" sz="3200" dirty="0"/>
              <a:t> se tiene el árbol B más pequeño </a:t>
            </a:r>
            <a:r>
              <a:rPr lang="es-ES" sz="3200" dirty="0" smtClean="0"/>
              <a:t>posible, esos árboles son llamados </a:t>
            </a:r>
            <a:r>
              <a:rPr lang="es-ES" sz="3200" dirty="0"/>
              <a:t>árboles </a:t>
            </a:r>
            <a:r>
              <a:rPr lang="es-ES" sz="3200" dirty="0" smtClean="0"/>
              <a:t>2-3-4. </a:t>
            </a:r>
          </a:p>
          <a:p>
            <a:pPr marL="0" indent="0">
              <a:buNone/>
            </a:pPr>
            <a:r>
              <a:rPr lang="es-ES" sz="3200" dirty="0" smtClean="0"/>
              <a:t>Es </a:t>
            </a:r>
            <a:r>
              <a:rPr lang="es-ES" sz="3200" dirty="0"/>
              <a:t>más común encontrar árboles cuyos nodos tienen cientos o miles de </a:t>
            </a:r>
            <a:r>
              <a:rPr lang="es-ES" sz="3200" dirty="0" smtClean="0"/>
              <a:t>claves.</a:t>
            </a:r>
          </a:p>
          <a:p>
            <a:pPr marL="0" indent="0">
              <a:buNone/>
            </a:pPr>
            <a:r>
              <a:rPr lang="es-ES" sz="3200" dirty="0" smtClean="0"/>
              <a:t>Por </a:t>
            </a:r>
            <a:r>
              <a:rPr lang="es-ES" sz="3200" dirty="0"/>
              <a:t>ejemplo, un árbol B de altura 3 donde todos los nodos tienen 1000 claves, </a:t>
            </a:r>
            <a:r>
              <a:rPr lang="es-ES" sz="3200" dirty="0" smtClean="0"/>
              <a:t>implica </a:t>
            </a:r>
            <a:r>
              <a:rPr lang="es-ES" sz="3200" dirty="0"/>
              <a:t>que cada </a:t>
            </a:r>
            <a:r>
              <a:rPr lang="es-ES" sz="3200" dirty="0" smtClean="0"/>
              <a:t>uno </a:t>
            </a:r>
            <a:r>
              <a:rPr lang="es-ES" sz="3200" dirty="0"/>
              <a:t>tendría 1001 hijos, </a:t>
            </a:r>
            <a:r>
              <a:rPr lang="es-ES" sz="3200" dirty="0" smtClean="0"/>
              <a:t>el </a:t>
            </a:r>
            <a:r>
              <a:rPr lang="es-ES" sz="3200" dirty="0"/>
              <a:t>total de claves en el árbol sería de alrededor de un </a:t>
            </a:r>
            <a:r>
              <a:rPr lang="es-ES" sz="3200" dirty="0" smtClean="0"/>
              <a:t>billón.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2937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de árbol </a:t>
            </a:r>
            <a:r>
              <a:rPr lang="es-CO" dirty="0" smtClean="0"/>
              <a:t>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/>
          </a:bodyPr>
          <a:lstStyle/>
          <a:p>
            <a:r>
              <a:rPr lang="es-CO" sz="2400" dirty="0" smtClean="0"/>
              <a:t>Altura 2, orden 3</a:t>
            </a:r>
            <a:endParaRPr lang="es-CO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0235" y="2286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36" y="1849911"/>
            <a:ext cx="10891455" cy="3352995"/>
          </a:xfrm>
          <a:prstGeom prst="rect">
            <a:avLst/>
          </a:prstGeom>
        </p:spPr>
      </p:pic>
      <p:sp>
        <p:nvSpPr>
          <p:cNvPr id="7" name="Flecha izquierda 6">
            <a:hlinkClick r:id="rId3" action="ppaction://hlinksldjump"/>
          </p:cNvPr>
          <p:cNvSpPr/>
          <p:nvPr/>
        </p:nvSpPr>
        <p:spPr>
          <a:xfrm>
            <a:off x="11329891" y="5834365"/>
            <a:ext cx="632012" cy="5513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08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Estructura del nodo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761564"/>
            <a:ext cx="9720073" cy="4908177"/>
          </a:xfrm>
        </p:spPr>
        <p:txBody>
          <a:bodyPr>
            <a:normAutofit/>
          </a:bodyPr>
          <a:lstStyle/>
          <a:p>
            <a:r>
              <a:rPr lang="es-ES" sz="2800" dirty="0" smtClean="0"/>
              <a:t>Además </a:t>
            </a:r>
            <a:r>
              <a:rPr lang="es-ES" sz="2800" dirty="0"/>
              <a:t>de requerir un arreglo para almacenar las claves, es necesario otro arreglo donde se almacenan las direcciones de los </a:t>
            </a:r>
            <a:r>
              <a:rPr lang="es-ES" sz="2800" dirty="0" smtClean="0"/>
              <a:t>hijos.</a:t>
            </a:r>
          </a:p>
          <a:p>
            <a:r>
              <a:rPr lang="es-ES" sz="2800" dirty="0" smtClean="0"/>
              <a:t>También </a:t>
            </a:r>
            <a:r>
              <a:rPr lang="es-ES" sz="2800" dirty="0"/>
              <a:t>debe guardarse el número de claves que contiene el </a:t>
            </a:r>
            <a:r>
              <a:rPr lang="es-ES" sz="2800" dirty="0" smtClean="0"/>
              <a:t>nodo.</a:t>
            </a:r>
          </a:p>
          <a:p>
            <a:r>
              <a:rPr lang="es-ES" sz="2800" dirty="0" smtClean="0"/>
              <a:t>Adicionalmente </a:t>
            </a:r>
            <a:r>
              <a:rPr lang="es-ES" sz="2800" dirty="0"/>
              <a:t>si es o no </a:t>
            </a:r>
            <a:r>
              <a:rPr lang="es-ES" sz="2800" dirty="0" smtClean="0"/>
              <a:t>un </a:t>
            </a:r>
            <a:r>
              <a:rPr lang="es-ES" sz="2800" dirty="0"/>
              <a:t>nodo </a:t>
            </a:r>
            <a:r>
              <a:rPr lang="es-ES" sz="2800" dirty="0" smtClean="0"/>
              <a:t>hoja. </a:t>
            </a:r>
          </a:p>
          <a:p>
            <a:r>
              <a:rPr lang="es-ES" sz="2800" dirty="0" smtClean="0"/>
              <a:t>	</a:t>
            </a:r>
          </a:p>
          <a:p>
            <a:pPr marL="310896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i="1" dirty="0" smtClean="0"/>
              <a:t>			</a:t>
            </a:r>
            <a:r>
              <a:rPr lang="es-ES" sz="2200" i="1" dirty="0" err="1" smtClean="0"/>
              <a:t>struct</a:t>
            </a:r>
            <a:r>
              <a:rPr lang="es-ES" sz="2200" i="1" dirty="0" smtClean="0"/>
              <a:t> </a:t>
            </a:r>
            <a:r>
              <a:rPr lang="es-ES" sz="2200" i="1" dirty="0"/>
              <a:t>nodo{</a:t>
            </a:r>
            <a:r>
              <a:rPr lang="es-ES" sz="2200" i="1" dirty="0" err="1"/>
              <a:t>int</a:t>
            </a:r>
            <a:r>
              <a:rPr lang="es-ES" sz="2200" i="1" dirty="0"/>
              <a:t> *claves;</a:t>
            </a:r>
            <a:endParaRPr lang="es-CO" sz="2200" dirty="0"/>
          </a:p>
          <a:p>
            <a:pPr marL="1225296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i="1" dirty="0" smtClean="0"/>
              <a:t>    			nodo </a:t>
            </a:r>
            <a:r>
              <a:rPr lang="es-ES" sz="2200" i="1" dirty="0"/>
              <a:t>**hijos;</a:t>
            </a:r>
            <a:endParaRPr lang="es-CO" sz="2200" dirty="0"/>
          </a:p>
          <a:p>
            <a:pPr marL="1271016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i="1" dirty="0"/>
              <a:t>  </a:t>
            </a:r>
            <a:r>
              <a:rPr lang="es-ES" sz="2200" i="1" dirty="0" smtClean="0"/>
              <a:t>			 </a:t>
            </a:r>
            <a:r>
              <a:rPr lang="es-ES" sz="2200" i="1" dirty="0" err="1" smtClean="0"/>
              <a:t>int</a:t>
            </a:r>
            <a:r>
              <a:rPr lang="es-ES" sz="2200" i="1" dirty="0" smtClean="0"/>
              <a:t> </a:t>
            </a:r>
            <a:r>
              <a:rPr lang="es-ES" sz="2200" i="1" dirty="0" err="1"/>
              <a:t>Nclaves</a:t>
            </a:r>
            <a:r>
              <a:rPr lang="es-ES" sz="2200" i="1" dirty="0"/>
              <a:t>;</a:t>
            </a:r>
            <a:endParaRPr lang="es-CO" sz="2200" dirty="0"/>
          </a:p>
          <a:p>
            <a:pPr marL="1271016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i="1" dirty="0"/>
              <a:t>  </a:t>
            </a:r>
            <a:r>
              <a:rPr lang="es-ES" sz="2200" i="1" dirty="0" smtClean="0"/>
              <a:t> 			</a:t>
            </a:r>
            <a:r>
              <a:rPr lang="es-ES" sz="2200" i="1" dirty="0" err="1" smtClean="0"/>
              <a:t>bool</a:t>
            </a:r>
            <a:r>
              <a:rPr lang="es-ES" sz="2200" i="1" dirty="0" smtClean="0"/>
              <a:t> </a:t>
            </a:r>
            <a:r>
              <a:rPr lang="es-ES" sz="2200" i="1" dirty="0"/>
              <a:t>hoja;}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2924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3787" y="208160"/>
            <a:ext cx="9720072" cy="1499616"/>
          </a:xfrm>
        </p:spPr>
        <p:txBody>
          <a:bodyPr/>
          <a:lstStyle/>
          <a:p>
            <a:r>
              <a:rPr lang="es-CO" dirty="0" smtClean="0"/>
              <a:t>Inserción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634" y="1707776"/>
            <a:ext cx="11024437" cy="4023360"/>
          </a:xfrm>
        </p:spPr>
        <p:txBody>
          <a:bodyPr>
            <a:noAutofit/>
          </a:bodyPr>
          <a:lstStyle/>
          <a:p>
            <a:r>
              <a:rPr lang="es-ES" sz="2400" dirty="0"/>
              <a:t>Los árboles B crecen de abajo hacia </a:t>
            </a:r>
            <a:r>
              <a:rPr lang="es-ES" sz="2400" dirty="0" smtClean="0"/>
              <a:t>arriba, se inserta en las hojas.</a:t>
            </a:r>
          </a:p>
          <a:p>
            <a:r>
              <a:rPr lang="es-ES" sz="2400" dirty="0" smtClean="0"/>
              <a:t>Se agrega la clave a un nodo existente.</a:t>
            </a:r>
          </a:p>
          <a:p>
            <a:r>
              <a:rPr lang="es-ES" sz="2400" dirty="0" smtClean="0"/>
              <a:t>Si </a:t>
            </a:r>
            <a:r>
              <a:rPr lang="es-ES" sz="2400" dirty="0"/>
              <a:t>el nodo </a:t>
            </a:r>
            <a:r>
              <a:rPr lang="es-ES" sz="2400" dirty="0" smtClean="0"/>
              <a:t>está </a:t>
            </a:r>
            <a:r>
              <a:rPr lang="es-ES" sz="2400" dirty="0"/>
              <a:t>lleno, debe realizarse una partición </a:t>
            </a:r>
            <a:r>
              <a:rPr lang="es-ES" sz="2400" dirty="0" smtClean="0"/>
              <a:t>sobre </a:t>
            </a:r>
            <a:r>
              <a:rPr lang="es-ES" sz="2400" dirty="0"/>
              <a:t>la clave central, antes de insertar la clave </a:t>
            </a:r>
            <a:r>
              <a:rPr lang="es-ES" sz="2400" dirty="0" smtClean="0"/>
              <a:t>nueva.</a:t>
            </a:r>
          </a:p>
          <a:p>
            <a:r>
              <a:rPr lang="es-ES" sz="2400" dirty="0"/>
              <a:t>Esta partición, divide el nodo en otros dos, cada uno de los cuales quedará con </a:t>
            </a:r>
            <a:r>
              <a:rPr lang="es-ES" sz="2400" b="1" i="1" dirty="0"/>
              <a:t>d-1</a:t>
            </a:r>
            <a:r>
              <a:rPr lang="es-ES" sz="2400" dirty="0"/>
              <a:t> </a:t>
            </a:r>
            <a:r>
              <a:rPr lang="es-ES" sz="2400" dirty="0" smtClean="0"/>
              <a:t>claves.</a:t>
            </a:r>
          </a:p>
          <a:p>
            <a:r>
              <a:rPr lang="es-ES" sz="2400" dirty="0"/>
              <a:t>La clave central sube al nodo </a:t>
            </a:r>
            <a:r>
              <a:rPr lang="es-ES" sz="2400" dirty="0" smtClean="0"/>
              <a:t>padre. </a:t>
            </a:r>
          </a:p>
          <a:p>
            <a:r>
              <a:rPr lang="es-ES" sz="2400" dirty="0"/>
              <a:t>Si no existe </a:t>
            </a:r>
            <a:r>
              <a:rPr lang="es-ES" sz="2400" dirty="0" smtClean="0"/>
              <a:t>nodo padre, </a:t>
            </a:r>
            <a:r>
              <a:rPr lang="es-ES" sz="2400" dirty="0"/>
              <a:t>la clave que sube se ubica en un nuevo nodo que </a:t>
            </a:r>
            <a:r>
              <a:rPr lang="es-ES" sz="2400" dirty="0" smtClean="0"/>
              <a:t>será </a:t>
            </a:r>
            <a:r>
              <a:rPr lang="es-ES" sz="2400" dirty="0"/>
              <a:t>la raíz del </a:t>
            </a:r>
            <a:r>
              <a:rPr lang="es-ES" sz="2400" dirty="0" smtClean="0"/>
              <a:t>árbol.</a:t>
            </a:r>
          </a:p>
          <a:p>
            <a:r>
              <a:rPr lang="es-ES" sz="2400" dirty="0" smtClean="0"/>
              <a:t>Si </a:t>
            </a:r>
            <a:r>
              <a:rPr lang="es-ES" sz="2400" dirty="0"/>
              <a:t>el nodo padre </a:t>
            </a:r>
            <a:r>
              <a:rPr lang="es-ES" sz="2400" dirty="0" smtClean="0"/>
              <a:t>está </a:t>
            </a:r>
            <a:r>
              <a:rPr lang="es-ES" sz="2400" dirty="0"/>
              <a:t>lleno, debe </a:t>
            </a:r>
            <a:r>
              <a:rPr lang="es-ES" sz="2400" dirty="0" smtClean="0"/>
              <a:t>partirse antes </a:t>
            </a:r>
            <a:r>
              <a:rPr lang="es-ES" sz="2400" dirty="0"/>
              <a:t>de incluir la clave que acaba de </a:t>
            </a:r>
            <a:r>
              <a:rPr lang="es-ES" sz="2400" dirty="0" smtClean="0"/>
              <a:t>subir.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5987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439</TotalTime>
  <Words>1084</Words>
  <Application>Microsoft Office PowerPoint</Application>
  <PresentationFormat>Panorámica</PresentationFormat>
  <Paragraphs>74</Paragraphs>
  <Slides>20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Tw Cen MT</vt:lpstr>
      <vt:lpstr>Tw Cen MT Condensed</vt:lpstr>
      <vt:lpstr>Wingdings 3</vt:lpstr>
      <vt:lpstr>Integral</vt:lpstr>
      <vt:lpstr>CorelDRAW.Graphic.13</vt:lpstr>
      <vt:lpstr>Árboles B</vt:lpstr>
      <vt:lpstr>Características generales</vt:lpstr>
      <vt:lpstr>Características de cada nodo</vt:lpstr>
      <vt:lpstr>Características del árbol</vt:lpstr>
      <vt:lpstr>Características de Max y Min</vt:lpstr>
      <vt:lpstr>Características de los B</vt:lpstr>
      <vt:lpstr>Ejemplo de árbol B</vt:lpstr>
      <vt:lpstr>Estructura del nodo</vt:lpstr>
      <vt:lpstr>Inserción</vt:lpstr>
      <vt:lpstr>Ejemplo de inserción (I)</vt:lpstr>
      <vt:lpstr>Ejemplo de Inserción (II)</vt:lpstr>
      <vt:lpstr>Ejemplo de Inserción (III): el árbol más de un nodo</vt:lpstr>
      <vt:lpstr>Ejemplo de Inserción (IV): el padre está lleno</vt:lpstr>
      <vt:lpstr>Ejercicio de inserción:</vt:lpstr>
      <vt:lpstr>Borrado</vt:lpstr>
      <vt:lpstr>Borrado caso 1: Borrado de una clave en un nodo hoja con más de d claves</vt:lpstr>
      <vt:lpstr>Borrado caso 2.1: en un nodo con d-1 claves pero El hermano derecho o el hermano izquierdo del nodo tienen más de d-1 claves</vt:lpstr>
      <vt:lpstr>Borrado caso 2.2: en un nodo con menos de d-1 claves pero Tanto el hermano derecho como el hermano izquierdo del nodo, tienen exactamente d-1 claves</vt:lpstr>
      <vt:lpstr>Borrado caso 3: la clave está en un nodo interno</vt:lpstr>
      <vt:lpstr>Ejercicio de eliminación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B+</dc:title>
  <dc:creator>Revisor</dc:creator>
  <cp:lastModifiedBy>Revisor</cp:lastModifiedBy>
  <cp:revision>40</cp:revision>
  <dcterms:created xsi:type="dcterms:W3CDTF">2020-03-16T03:18:44Z</dcterms:created>
  <dcterms:modified xsi:type="dcterms:W3CDTF">2020-08-02T06:51:36Z</dcterms:modified>
</cp:coreProperties>
</file>