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30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5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6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9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8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3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3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3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D7B71C-6F42-49FB-97FF-04799B1E85E0}" type="datetimeFigureOut">
              <a:rPr lang="es-CO" smtClean="0"/>
              <a:t>16/03/2020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5C8FE7-9DA6-4314-9497-2183111FC91F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1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Árboles B+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Inserción (IV): el padre está lleno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856" y="1606530"/>
            <a:ext cx="10515600" cy="956604"/>
          </a:xfrm>
        </p:spPr>
        <p:txBody>
          <a:bodyPr>
            <a:normAutofit lnSpcReduction="10000"/>
          </a:bodyPr>
          <a:lstStyle/>
          <a:p>
            <a:r>
              <a:rPr lang="es-CO" sz="3200" dirty="0" smtClean="0"/>
              <a:t>Cuando se inserta la clave 41, sube la clave central, pero el nodo padre está lleno.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677" y="3360627"/>
            <a:ext cx="11933958" cy="4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979" y="3189030"/>
            <a:ext cx="155414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95862"/>
              </p:ext>
            </p:extLst>
          </p:nvPr>
        </p:nvGraphicFramePr>
        <p:xfrm>
          <a:off x="618978" y="3189031"/>
          <a:ext cx="11216751" cy="184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5174640" imgH="847080" progId="CorelDRAW.Graphic.13">
                  <p:embed/>
                </p:oleObj>
              </mc:Choice>
              <mc:Fallback>
                <p:oleObj r:id="rId3" imgW="5174640" imgH="847080" progId="CorelDRAW.Graphic.1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78" y="3189031"/>
                        <a:ext cx="11216751" cy="1847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2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Inserción (IV): el padre está lleno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856" y="1726902"/>
            <a:ext cx="10515600" cy="665636"/>
          </a:xfrm>
        </p:spPr>
        <p:txBody>
          <a:bodyPr>
            <a:normAutofit/>
          </a:bodyPr>
          <a:lstStyle/>
          <a:p>
            <a:r>
              <a:rPr lang="es-CO" sz="3200" dirty="0" smtClean="0"/>
              <a:t>Desde un nivel arriba de las hojas, se comporta como B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677" y="3360627"/>
            <a:ext cx="11933958" cy="4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979" y="3189030"/>
            <a:ext cx="155414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677" y="2240486"/>
            <a:ext cx="175210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7589"/>
              </p:ext>
            </p:extLst>
          </p:nvPr>
        </p:nvGraphicFramePr>
        <p:xfrm>
          <a:off x="140677" y="2774535"/>
          <a:ext cx="11776091" cy="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3" imgW="5348880" imgH="1447200" progId="CorelDRAW.Graphic.13">
                  <p:embed/>
                </p:oleObj>
              </mc:Choice>
              <mc:Fallback>
                <p:oleObj r:id="rId3" imgW="5348880" imgH="14472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77" y="2774535"/>
                        <a:ext cx="11776091" cy="317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6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de inserción: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480" y="1769960"/>
            <a:ext cx="10515600" cy="83670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Se tiene un árbol B+ vacío de orden d=2 y se insertan en orden las siguientes claves: </a:t>
            </a:r>
            <a:r>
              <a:rPr lang="es-ES" sz="2400" dirty="0"/>
              <a:t>46, 57, 42, 34, 73, 32, 82, 30, 95, 91, 38, 27, </a:t>
            </a:r>
            <a:r>
              <a:rPr lang="es-ES" sz="2400" dirty="0" smtClean="0"/>
              <a:t>85. Dibuje el árbol final.</a:t>
            </a:r>
            <a:endParaRPr lang="es-CO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405416">
            <a:off x="7894663" y="6319232"/>
            <a:ext cx="169680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405416">
            <a:off x="3123027" y="26837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237603" y="-90982"/>
            <a:ext cx="156993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76" y="3356918"/>
            <a:ext cx="2136663" cy="7367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80" y="3091162"/>
            <a:ext cx="9102335" cy="150853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256" y="3045444"/>
            <a:ext cx="6533771" cy="207892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02" y="3617287"/>
            <a:ext cx="10825878" cy="153626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166" y="3045444"/>
            <a:ext cx="9115949" cy="229586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080" y="2937367"/>
            <a:ext cx="9957300" cy="335041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153" y="3327517"/>
            <a:ext cx="11563820" cy="29059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167" y="3139560"/>
            <a:ext cx="12015125" cy="30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Borrado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sz="3200" dirty="0" smtClean="0"/>
              <a:t>En todos los casos las claves a borrar están en las hojas</a:t>
            </a:r>
          </a:p>
          <a:p>
            <a:r>
              <a:rPr lang="es-ES" sz="3200" dirty="0" smtClean="0"/>
              <a:t>Después </a:t>
            </a:r>
            <a:r>
              <a:rPr lang="es-ES" sz="3200" dirty="0"/>
              <a:t>de eliminar una clave</a:t>
            </a:r>
            <a:r>
              <a:rPr lang="es-ES" sz="3200" dirty="0" smtClean="0"/>
              <a:t>, debe garantizarse que </a:t>
            </a:r>
            <a:r>
              <a:rPr lang="es-ES" sz="3200" dirty="0"/>
              <a:t>el árbol B+ siga cumpliendo las características de estos </a:t>
            </a:r>
            <a:r>
              <a:rPr lang="es-ES" sz="3200" dirty="0" smtClean="0"/>
              <a:t>árboles.</a:t>
            </a:r>
          </a:p>
          <a:p>
            <a:r>
              <a:rPr lang="es-ES" sz="3200" dirty="0"/>
              <a:t>caso debe controlarse </a:t>
            </a:r>
            <a:r>
              <a:rPr lang="es-ES" sz="3200" dirty="0" smtClean="0"/>
              <a:t>que </a:t>
            </a:r>
            <a:r>
              <a:rPr lang="es-ES" sz="3200" dirty="0"/>
              <a:t>ningún nodo tenga menos de </a:t>
            </a:r>
            <a:r>
              <a:rPr lang="es-ES" sz="3200" i="1" dirty="0"/>
              <a:t>d-1</a:t>
            </a:r>
            <a:r>
              <a:rPr lang="es-ES" sz="3200" dirty="0"/>
              <a:t> </a:t>
            </a:r>
            <a:r>
              <a:rPr lang="es-ES" sz="3200" dirty="0" smtClean="0"/>
              <a:t>claves</a:t>
            </a:r>
          </a:p>
          <a:p>
            <a:r>
              <a:rPr lang="es-ES" sz="3200" dirty="0"/>
              <a:t>el proceso de unión de los nodos, cuando sea necesario, hará desaparecer algunos índices, disminuir el nivel del árbol, o dejar índices cuyas claves no existen.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738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Borrado caso 1: </a:t>
            </a:r>
            <a:r>
              <a:rPr lang="es-ES" dirty="0"/>
              <a:t>en un nodo que tiene más de d-1 </a:t>
            </a:r>
            <a:r>
              <a:rPr lang="es-ES" dirty="0" smtClean="0"/>
              <a:t>elementos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33202"/>
            <a:ext cx="10515600" cy="958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Simplemente </a:t>
            </a:r>
            <a:r>
              <a:rPr lang="es-ES" sz="2400" dirty="0"/>
              <a:t>se elimina la clave y </a:t>
            </a:r>
            <a:r>
              <a:rPr lang="es-ES" sz="2400" dirty="0" smtClean="0"/>
              <a:t>se </a:t>
            </a:r>
            <a:r>
              <a:rPr lang="es-ES" sz="2400" dirty="0"/>
              <a:t>reorganizan las </a:t>
            </a:r>
            <a:r>
              <a:rPr lang="es-ES" sz="2400" dirty="0" smtClean="0"/>
              <a:t>demás.  </a:t>
            </a:r>
          </a:p>
          <a:p>
            <a:pPr marL="0" indent="0">
              <a:buNone/>
            </a:pPr>
            <a:r>
              <a:rPr lang="es-ES" sz="2400" dirty="0" smtClean="0"/>
              <a:t>Ejemplo, se tiene el siguiente árbol con d=3 y se elimina la clave 37: 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67" y="3277211"/>
            <a:ext cx="8770756" cy="23047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67" y="3277211"/>
            <a:ext cx="7942997" cy="24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3528"/>
            <a:ext cx="11072568" cy="1325563"/>
          </a:xfrm>
        </p:spPr>
        <p:txBody>
          <a:bodyPr>
            <a:normAutofit/>
          </a:bodyPr>
          <a:lstStyle/>
          <a:p>
            <a:r>
              <a:rPr lang="es-CO" dirty="0" smtClean="0"/>
              <a:t>Borrado caso 2.1: </a:t>
            </a:r>
            <a:r>
              <a:rPr lang="es-ES" dirty="0"/>
              <a:t>en un nodo </a:t>
            </a:r>
            <a:r>
              <a:rPr lang="es-ES" dirty="0" smtClean="0"/>
              <a:t>con menos </a:t>
            </a:r>
            <a:r>
              <a:rPr lang="es-ES" dirty="0"/>
              <a:t>de d-1 </a:t>
            </a:r>
            <a:r>
              <a:rPr lang="es-ES" dirty="0" smtClean="0"/>
              <a:t>claves pero el hermano izq. Con más de d-1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30090"/>
            <a:ext cx="10515600" cy="1295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El hermano izquierdo le puede ayudar: La última clave del hermano se copia como padre y se le pasa al nodo del que se eliminó.</a:t>
            </a:r>
          </a:p>
          <a:p>
            <a:pPr marL="0" indent="0">
              <a:buNone/>
            </a:pPr>
            <a:r>
              <a:rPr lang="es-ES" sz="2400" dirty="0" smtClean="0"/>
              <a:t>Ejemplo, Árbol B+ d=3,  se elimina la clave 45</a:t>
            </a:r>
            <a:endParaRPr lang="es-CO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9" y="3522458"/>
            <a:ext cx="11704249" cy="14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3528"/>
            <a:ext cx="11072568" cy="1325563"/>
          </a:xfrm>
        </p:spPr>
        <p:txBody>
          <a:bodyPr>
            <a:normAutofit/>
          </a:bodyPr>
          <a:lstStyle/>
          <a:p>
            <a:r>
              <a:rPr lang="es-CO" dirty="0" smtClean="0"/>
              <a:t>Borrado caso 2.2: </a:t>
            </a:r>
            <a:r>
              <a:rPr lang="es-ES" dirty="0"/>
              <a:t>en un nodo </a:t>
            </a:r>
            <a:r>
              <a:rPr lang="es-ES" dirty="0" smtClean="0"/>
              <a:t>con menos </a:t>
            </a:r>
            <a:r>
              <a:rPr lang="es-ES" dirty="0"/>
              <a:t>de d-1 </a:t>
            </a:r>
            <a:r>
              <a:rPr lang="es-ES" dirty="0" smtClean="0"/>
              <a:t>claves pero el hermano der. Con más de d-1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30090"/>
            <a:ext cx="10515600" cy="1268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El hermano derecho le puede ayudar: La primera clave del hermano se le pasa al nodo del que se eliminó y la segunda clave del hermano, se copia como padre.</a:t>
            </a:r>
          </a:p>
          <a:p>
            <a:pPr marL="0" indent="0">
              <a:buNone/>
            </a:pPr>
            <a:r>
              <a:rPr lang="es-ES" sz="2400" dirty="0" smtClean="0"/>
              <a:t>Ejemplo, Árbol B+ d=3,  se elimina la clave 42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1" y="3597560"/>
            <a:ext cx="11592330" cy="1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3528"/>
            <a:ext cx="11072568" cy="1325563"/>
          </a:xfrm>
        </p:spPr>
        <p:txBody>
          <a:bodyPr>
            <a:normAutofit/>
          </a:bodyPr>
          <a:lstStyle/>
          <a:p>
            <a:r>
              <a:rPr lang="es-CO" dirty="0" smtClean="0"/>
              <a:t>Borrado caso 2.3: </a:t>
            </a:r>
            <a:r>
              <a:rPr lang="es-ES" dirty="0" smtClean="0"/>
              <a:t>ningún hermano le puede ayudar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9091"/>
            <a:ext cx="10598624" cy="1109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/>
              <a:t>El nodo actual se debe unir con alguno de sus hermanos, de ser posible, el derecho. La clave padre de los dos nodos, desaparece</a:t>
            </a:r>
          </a:p>
          <a:p>
            <a:pPr marL="0" indent="0">
              <a:buNone/>
            </a:pPr>
            <a:r>
              <a:rPr lang="es-ES" sz="2400" dirty="0" smtClean="0"/>
              <a:t>Ejemplo, Árbol B+ d=3,  se elimina la clave 30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9" y="3662196"/>
            <a:ext cx="11405919" cy="14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de eliminación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7969" y="1729241"/>
            <a:ext cx="10515600" cy="83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smtClean="0"/>
              <a:t>Dado el siguiente árbol con d=2 elimine las siguientes claves en orden: </a:t>
            </a:r>
            <a:r>
              <a:rPr lang="es-ES" sz="2400" dirty="0"/>
              <a:t>27, 85, 38, 91, 42, 73, </a:t>
            </a:r>
            <a:r>
              <a:rPr lang="es-ES" sz="2400" dirty="0" smtClean="0"/>
              <a:t>32, 82 y 30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" y="2796250"/>
            <a:ext cx="11022915" cy="2763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55" y="2785819"/>
            <a:ext cx="9638748" cy="27838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57" y="2785818"/>
            <a:ext cx="9268717" cy="29083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549" y="2785817"/>
            <a:ext cx="9032940" cy="35399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034" y="2831791"/>
            <a:ext cx="6817931" cy="36288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800" y="2831790"/>
            <a:ext cx="5159077" cy="21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cada nodo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048" y="2232212"/>
            <a:ext cx="10515600" cy="3729598"/>
          </a:xfrm>
        </p:spPr>
        <p:txBody>
          <a:bodyPr>
            <a:noAutofit/>
          </a:bodyPr>
          <a:lstStyle/>
          <a:p>
            <a:pPr lvl="0"/>
            <a:r>
              <a:rPr lang="es-ES" sz="3600" dirty="0" smtClean="0"/>
              <a:t>Puede </a:t>
            </a:r>
            <a:r>
              <a:rPr lang="es-ES" sz="3600" dirty="0"/>
              <a:t>almacenar más de una clave y debe cumplir que:</a:t>
            </a:r>
            <a:endParaRPr lang="es-CO" sz="3600" dirty="0"/>
          </a:p>
          <a:p>
            <a:pPr lvl="2"/>
            <a:r>
              <a:rPr lang="es-ES" sz="3200" dirty="0"/>
              <a:t>Se guarde el número </a:t>
            </a:r>
            <a:r>
              <a:rPr lang="es-ES" sz="3200" b="1" i="1" dirty="0"/>
              <a:t>X</a:t>
            </a:r>
            <a:r>
              <a:rPr lang="es-ES" sz="3200" dirty="0"/>
              <a:t> de claves almacenadas en el nodo.</a:t>
            </a:r>
            <a:endParaRPr lang="es-CO" sz="3200" dirty="0"/>
          </a:p>
          <a:p>
            <a:pPr lvl="2"/>
            <a:r>
              <a:rPr lang="es-ES" sz="3200" dirty="0"/>
              <a:t>Las claves estén ordenadas de manera ascendente.</a:t>
            </a:r>
            <a:endParaRPr lang="es-CO" sz="3200" dirty="0"/>
          </a:p>
          <a:p>
            <a:pPr lvl="2"/>
            <a:r>
              <a:rPr lang="es-ES" sz="3200" dirty="0"/>
              <a:t>Tenga un campo para verificar si es un nodo hoja o no.</a:t>
            </a:r>
            <a:endParaRPr lang="es-CO" sz="3200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453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del árbol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Cada nodo interno contiene </a:t>
            </a:r>
            <a:r>
              <a:rPr lang="es-ES" b="1" i="1" dirty="0"/>
              <a:t>X+1</a:t>
            </a:r>
            <a:r>
              <a:rPr lang="es-ES" dirty="0"/>
              <a:t> apuntadores a sus hijos. Los nodos hoja no tienen hijos</a:t>
            </a:r>
            <a:endParaRPr lang="es-CO" dirty="0"/>
          </a:p>
          <a:p>
            <a:pPr lvl="0"/>
            <a:r>
              <a:rPr lang="es-ES" dirty="0"/>
              <a:t>Las claves de un nodo separan el rango de claves almacenadas en cada sub árbol.</a:t>
            </a:r>
            <a:endParaRPr lang="es-CO" dirty="0"/>
          </a:p>
          <a:p>
            <a:pPr lvl="0"/>
            <a:r>
              <a:rPr lang="es-ES" dirty="0"/>
              <a:t>Todas las hojas tienen la misma profundidad, en otras palabras están a la misma altura del árbol.</a:t>
            </a:r>
            <a:endParaRPr lang="es-CO" dirty="0"/>
          </a:p>
          <a:p>
            <a:r>
              <a:rPr lang="es-ES" dirty="0"/>
              <a:t>Hay un número máximo y mínimo de claves que puede almacenar un nodo. Estos límites pueden ser expresados en términos de un entero </a:t>
            </a:r>
            <a:r>
              <a:rPr lang="es-ES" b="1" i="1" dirty="0"/>
              <a:t>d</a:t>
            </a:r>
            <a:r>
              <a:rPr lang="es-ES" dirty="0"/>
              <a:t> &gt;= 2 que corresponde al grado del árbol 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30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Max y Min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/>
              <a:t>Cada nodo diferente de la raíz debe tener mínimo </a:t>
            </a:r>
            <a:r>
              <a:rPr lang="es-ES" sz="3200" b="1" i="1" dirty="0"/>
              <a:t>d-1</a:t>
            </a:r>
            <a:r>
              <a:rPr lang="es-ES" sz="3200" dirty="0"/>
              <a:t> claves, por lo tanto, si es un nodo interno tendrá al menos </a:t>
            </a:r>
            <a:r>
              <a:rPr lang="es-ES" sz="3200" b="1" i="1" dirty="0"/>
              <a:t>d</a:t>
            </a:r>
            <a:r>
              <a:rPr lang="es-ES" sz="3200" dirty="0"/>
              <a:t> hijos. </a:t>
            </a:r>
            <a:endParaRPr lang="es-CO" sz="3200" dirty="0"/>
          </a:p>
          <a:p>
            <a:r>
              <a:rPr lang="es-ES" sz="3200" dirty="0"/>
              <a:t>La raíz es el único nodo que puede tener menos de </a:t>
            </a:r>
            <a:r>
              <a:rPr lang="es-ES" sz="3200" b="1" i="1" dirty="0"/>
              <a:t>d-1</a:t>
            </a:r>
            <a:r>
              <a:rPr lang="es-ES" sz="3200" dirty="0"/>
              <a:t> claves y si se trata de un árbol no vacío, esta raíz debe tener al menos una clave.</a:t>
            </a:r>
            <a:endParaRPr lang="es-CO" sz="3200" dirty="0"/>
          </a:p>
          <a:p>
            <a:r>
              <a:rPr lang="es-ES" sz="3200" dirty="0"/>
              <a:t>Cada nodo diferente de la raíz, debe tener máximo </a:t>
            </a:r>
            <a:r>
              <a:rPr lang="es-ES" sz="3200" b="1" i="1" dirty="0"/>
              <a:t>2d-1</a:t>
            </a:r>
            <a:r>
              <a:rPr lang="es-ES" sz="3200" dirty="0"/>
              <a:t> claves, por tanto, si es un nodo interno tendrá máximo </a:t>
            </a:r>
            <a:r>
              <a:rPr lang="es-ES" sz="3200" b="1" i="1" dirty="0"/>
              <a:t>2d </a:t>
            </a:r>
            <a:r>
              <a:rPr lang="es-ES" sz="3200" dirty="0"/>
              <a:t> hijos. Se dice que un nodo está lleno si tiene exactamente  </a:t>
            </a:r>
            <a:r>
              <a:rPr lang="es-ES" sz="3200" b="1" i="1" dirty="0"/>
              <a:t>2d-1</a:t>
            </a:r>
            <a:r>
              <a:rPr lang="es-ES" sz="3200" dirty="0"/>
              <a:t> claves.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27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los B+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8847" y="1906307"/>
            <a:ext cx="8951259" cy="4351338"/>
          </a:xfrm>
        </p:spPr>
        <p:txBody>
          <a:bodyPr>
            <a:normAutofit/>
          </a:bodyPr>
          <a:lstStyle/>
          <a:p>
            <a:pPr lvl="0"/>
            <a:r>
              <a:rPr lang="es-ES" sz="3600" dirty="0"/>
              <a:t>Todas las claves se encuentran en los nodos </a:t>
            </a:r>
            <a:r>
              <a:rPr lang="es-ES" sz="3600" dirty="0" smtClean="0"/>
              <a:t>hoja</a:t>
            </a:r>
          </a:p>
          <a:p>
            <a:pPr lvl="0"/>
            <a:endParaRPr lang="es-CO" sz="3600" dirty="0"/>
          </a:p>
          <a:p>
            <a:pPr lvl="0"/>
            <a:r>
              <a:rPr lang="es-ES" sz="3600" dirty="0"/>
              <a:t>Las claves del nodo raíz y de los nodos internos solamente son índices.</a:t>
            </a:r>
            <a:endParaRPr lang="es-CO" sz="3600" dirty="0"/>
          </a:p>
          <a:p>
            <a:pPr marL="0" indent="0">
              <a:buNone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2937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árbol B+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/>
          </a:bodyPr>
          <a:lstStyle/>
          <a:p>
            <a:r>
              <a:rPr lang="es-CO" sz="2400" dirty="0" smtClean="0"/>
              <a:t>Altura 2, orden 3</a:t>
            </a:r>
            <a:endParaRPr lang="es-CO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0235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0" y="3032978"/>
            <a:ext cx="11876700" cy="2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Inserción (I): en el mismo nodo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728"/>
          </a:xfrm>
        </p:spPr>
        <p:txBody>
          <a:bodyPr>
            <a:normAutofit lnSpcReduction="10000"/>
          </a:bodyPr>
          <a:lstStyle/>
          <a:p>
            <a:r>
              <a:rPr lang="es-CO" sz="3200" dirty="0" smtClean="0"/>
              <a:t>Igual que en los árboles B, solo se inserta en las hojas.</a:t>
            </a:r>
          </a:p>
          <a:p>
            <a:r>
              <a:rPr lang="es-CO" sz="3200" dirty="0" smtClean="0"/>
              <a:t>Ejemplo, árbol B+ de orden  d=3 (</a:t>
            </a:r>
            <a:r>
              <a:rPr lang="es-CO" sz="3200" dirty="0" err="1" smtClean="0"/>
              <a:t>max</a:t>
            </a:r>
            <a:r>
              <a:rPr lang="es-CO" sz="3200" dirty="0" smtClean="0"/>
              <a:t>. 5 claves)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5747" y="3615396"/>
            <a:ext cx="213476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01158"/>
              </p:ext>
            </p:extLst>
          </p:nvPr>
        </p:nvGraphicFramePr>
        <p:xfrm>
          <a:off x="2700996" y="3638255"/>
          <a:ext cx="6372665" cy="103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551600" imgH="257400" progId="CorelDRAW.Graphic.13">
                  <p:embed/>
                </p:oleObj>
              </mc:Choice>
              <mc:Fallback>
                <p:oleObj r:id="rId3" imgW="1551600" imgH="2574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996" y="3638255"/>
                        <a:ext cx="6372665" cy="1034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1091418" y="5199526"/>
            <a:ext cx="10515600" cy="113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 smtClean="0"/>
              <a:t>Las claves se insertan en orden.</a:t>
            </a:r>
          </a:p>
          <a:p>
            <a:r>
              <a:rPr lang="es-CO" sz="3200" dirty="0" smtClean="0"/>
              <a:t>Qué sucede si se quiere insertar la clave 41?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391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Inserción (II): un nodo se desborda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493"/>
          </a:xfrm>
        </p:spPr>
        <p:txBody>
          <a:bodyPr>
            <a:normAutofit/>
          </a:bodyPr>
          <a:lstStyle/>
          <a:p>
            <a:r>
              <a:rPr lang="es-CO" sz="3200" dirty="0" smtClean="0"/>
              <a:t>Si un nodo se desborda, se copia la clave central en la raíz, pero la información completa estará solo en las hojas.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25" y="3704593"/>
            <a:ext cx="8540150" cy="13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Inserción (III): el padre tiene varias claves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7995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Nuevamente se quiere insertar la clave 41</a:t>
            </a:r>
            <a:endParaRPr lang="es-CO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6620" y="3383487"/>
            <a:ext cx="144299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677" y="3360627"/>
            <a:ext cx="11933958" cy="4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3235569"/>
            <a:ext cx="11903504" cy="12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807</Words>
  <Application>Microsoft Office PowerPoint</Application>
  <PresentationFormat>Panorámica</PresentationFormat>
  <Paragraphs>55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CorelDRAW.Graphic.13</vt:lpstr>
      <vt:lpstr>Árboles B+</vt:lpstr>
      <vt:lpstr>Características de cada nodo</vt:lpstr>
      <vt:lpstr>Características del árbol</vt:lpstr>
      <vt:lpstr>Características de Max y Min</vt:lpstr>
      <vt:lpstr>Características de los B+</vt:lpstr>
      <vt:lpstr>Ejemplo de árbol B+</vt:lpstr>
      <vt:lpstr>Inserción (I): en el mismo nodo</vt:lpstr>
      <vt:lpstr>Inserción (II): un nodo se desborda</vt:lpstr>
      <vt:lpstr>Inserción (III): el padre tiene varias claves</vt:lpstr>
      <vt:lpstr>Inserción (IV): el padre está lleno</vt:lpstr>
      <vt:lpstr>Inserción (IV): el padre está lleno</vt:lpstr>
      <vt:lpstr>Ejercicio de inserción:</vt:lpstr>
      <vt:lpstr>Borrado</vt:lpstr>
      <vt:lpstr>Borrado caso 1: en un nodo que tiene más de d-1 elementos</vt:lpstr>
      <vt:lpstr>Borrado caso 2.1: en un nodo con menos de d-1 claves pero el hermano izq. Con más de d-1</vt:lpstr>
      <vt:lpstr>Borrado caso 2.2: en un nodo con menos de d-1 claves pero el hermano der. Con más de d-1</vt:lpstr>
      <vt:lpstr>Borrado caso 2.3: ningún hermano le puede ayudar</vt:lpstr>
      <vt:lpstr>Ejercicio de eliminación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B+</dc:title>
  <dc:creator>Revisor</dc:creator>
  <cp:lastModifiedBy>Revisor</cp:lastModifiedBy>
  <cp:revision>22</cp:revision>
  <dcterms:created xsi:type="dcterms:W3CDTF">2020-03-16T03:18:44Z</dcterms:created>
  <dcterms:modified xsi:type="dcterms:W3CDTF">2020-03-16T18:42:25Z</dcterms:modified>
</cp:coreProperties>
</file>