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Benito" userId="9560136bb87fc02b" providerId="LiveId" clId="{F525FDB5-00AE-44F0-B750-AA724A1717EC}"/>
    <pc:docChg chg="addSld modSld sldOrd">
      <pc:chgData name="Diego Benito" userId="9560136bb87fc02b" providerId="LiveId" clId="{F525FDB5-00AE-44F0-B750-AA724A1717EC}" dt="2025-05-22T18:42:27.209" v="10" actId="20577"/>
      <pc:docMkLst>
        <pc:docMk/>
      </pc:docMkLst>
      <pc:sldChg chg="modSp add mod ord">
        <pc:chgData name="Diego Benito" userId="9560136bb87fc02b" providerId="LiveId" clId="{F525FDB5-00AE-44F0-B750-AA724A1717EC}" dt="2025-05-22T18:42:27.209" v="10" actId="20577"/>
        <pc:sldMkLst>
          <pc:docMk/>
          <pc:sldMk cId="2985673482" sldId="262"/>
        </pc:sldMkLst>
        <pc:spChg chg="mod">
          <ac:chgData name="Diego Benito" userId="9560136bb87fc02b" providerId="LiveId" clId="{F525FDB5-00AE-44F0-B750-AA724A1717EC}" dt="2025-05-22T18:42:27.209" v="10" actId="20577"/>
          <ac:spMkLst>
            <pc:docMk/>
            <pc:sldMk cId="2985673482" sldId="262"/>
            <ac:spMk id="4" creationId="{59759440-E0F4-D23F-879E-E998F69B91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1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0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8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 hidden="1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72899DD-85B3-2F1D-7712-4DA78645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endParaRPr lang="es-ES" sz="5200" dirty="0">
              <a:solidFill>
                <a:srgbClr val="FFFFFF"/>
              </a:solidFill>
            </a:endParaRPr>
          </a:p>
        </p:txBody>
      </p:sp>
      <p:sp>
        <p:nvSpPr>
          <p:cNvPr id="3" name="Subtítulo 2" hidden="1">
            <a:extLst>
              <a:ext uri="{FF2B5EF4-FFF2-40B4-BE49-F238E27FC236}">
                <a16:creationId xmlns:a16="http://schemas.microsoft.com/office/drawing/2014/main" id="{A993FC92-5E89-2E02-DE22-46589014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s-ES" sz="2200">
              <a:solidFill>
                <a:srgbClr val="FFFFFF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42C0384-519A-1D13-8831-E06184A4A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815D5C4-543E-728F-30B8-F24D4003B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CC315FFD-FB6F-89F5-FB87-42CDB3697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12" name="Imagen 11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94BEB542-6285-16C3-A421-20E657475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7923" y="-656948"/>
            <a:ext cx="12836666" cy="72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59214-7B8A-C2BD-4113-E267AB57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nsaje">
            <a:extLst>
              <a:ext uri="{FF2B5EF4-FFF2-40B4-BE49-F238E27FC236}">
                <a16:creationId xmlns:a16="http://schemas.microsoft.com/office/drawing/2014/main" id="{BAF1A1E7-DA73-E933-7D64-296E1737E6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097875" y="2893840"/>
            <a:ext cx="10190071" cy="2511148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sz="2400" b="1" dirty="0" err="1"/>
              <a:t>Bike</a:t>
            </a:r>
            <a:r>
              <a:rPr lang="es-ES" sz="2400" b="1" dirty="0"/>
              <a:t> </a:t>
            </a:r>
            <a:r>
              <a:rPr lang="es-ES" sz="2400" b="1" dirty="0" err="1"/>
              <a:t>Comparator</a:t>
            </a:r>
            <a:r>
              <a:rPr lang="es-ES" sz="2400" dirty="0"/>
              <a:t> nace de la necesidad personal de consultar las páginas oficiales de las marcas y comparar los diferentes modelos de bicicletas, con el objetivo de identificar cuál ofrece la mejor relación entre componentes, peso y precio. Este proyecto toma como referencia e inspiración el comparador de Orbea, y se ha desarrollado aplicando los conocimientos adquiridos en 1º de DAW sobre Lenguaje de Marcas y en 2º de DAM sobre el uso de Spring </a:t>
            </a:r>
            <a:r>
              <a:rPr lang="es-ES" sz="2400" dirty="0" err="1"/>
              <a:t>Boot</a:t>
            </a:r>
            <a:r>
              <a:rPr lang="es-ES" sz="2400" dirty="0"/>
              <a:t>.</a:t>
            </a:r>
            <a:endParaRPr lang="es-ES" sz="5400" b="0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Van Der Poel MTB" hidden="1">
            <a:extLst>
              <a:ext uri="{FF2B5EF4-FFF2-40B4-BE49-F238E27FC236}">
                <a16:creationId xmlns:a16="http://schemas.microsoft.com/office/drawing/2014/main" id="{7DDD7679-3E90-DFEE-ED73-6EF4E7A968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hidden="1">
            <a:extLst>
              <a:ext uri="{FF2B5EF4-FFF2-40B4-BE49-F238E27FC236}">
                <a16:creationId xmlns:a16="http://schemas.microsoft.com/office/drawing/2014/main" id="{2D15F52B-91D1-13E6-A736-30E37A9827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" hidden="1">
            <a:extLst>
              <a:ext uri="{FF2B5EF4-FFF2-40B4-BE49-F238E27FC236}">
                <a16:creationId xmlns:a16="http://schemas.microsoft.com/office/drawing/2014/main" id="{575CA70E-1F41-461C-6BFA-8411C0B3EC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90A8DEB2-A02D-2C39-2525-DD020B42BF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02" y="96586"/>
            <a:ext cx="4449974" cy="2511148"/>
          </a:xfrm>
          <a:prstGeom prst="rect">
            <a:avLst/>
          </a:prstGeom>
        </p:spPr>
      </p:pic>
      <p:sp>
        <p:nvSpPr>
          <p:cNvPr id="4" name="Apartado Indice">
            <a:extLst>
              <a:ext uri="{FF2B5EF4-FFF2-40B4-BE49-F238E27FC236}">
                <a16:creationId xmlns:a16="http://schemas.microsoft.com/office/drawing/2014/main" id="{A41FBE09-97F4-5E1B-685B-00E1EA5F031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538777" y="3826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Definición de:</a:t>
            </a:r>
          </a:p>
        </p:txBody>
      </p:sp>
    </p:spTree>
    <p:extLst>
      <p:ext uri="{BB962C8B-B14F-4D97-AF65-F5344CB8AC3E}">
        <p14:creationId xmlns:p14="http://schemas.microsoft.com/office/powerpoint/2010/main" val="326356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4AC40-D0C2-8F89-2C95-A21A10A6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partado Indice">
            <a:extLst>
              <a:ext uri="{FF2B5EF4-FFF2-40B4-BE49-F238E27FC236}">
                <a16:creationId xmlns:a16="http://schemas.microsoft.com/office/drawing/2014/main" id="{F5609437-BCDE-EEEE-7CB1-925B635CB18B}"/>
              </a:ext>
            </a:extLst>
          </p:cNvPr>
          <p:cNvSpPr txBox="1">
            <a:spLocks/>
          </p:cNvSpPr>
          <p:nvPr/>
        </p:nvSpPr>
        <p:spPr>
          <a:xfrm>
            <a:off x="996275" y="163351"/>
            <a:ext cx="5996619" cy="197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Funcionalidades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ogi vs Vingegard" descr="Un grupo de personas en bicicleta en la calle&#10;&#10;El contenido generado por IA puede ser incorrecto.">
            <a:extLst>
              <a:ext uri="{FF2B5EF4-FFF2-40B4-BE49-F238E27FC236}">
                <a16:creationId xmlns:a16="http://schemas.microsoft.com/office/drawing/2014/main" id="{970506F9-50EB-B5F8-8F57-4CCFAFC222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4" y="2757635"/>
            <a:ext cx="5179237" cy="3457140"/>
          </a:xfrm>
          <a:prstGeom prst="rect">
            <a:avLst/>
          </a:prstGeom>
        </p:spPr>
      </p:pic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50C03248-0BCA-D0E2-F17D-D883BFD7B0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657" y="3023071"/>
            <a:ext cx="5179237" cy="2926268"/>
          </a:xfrm>
          <a:prstGeom prst="rect">
            <a:avLst/>
          </a:prstGeom>
        </p:spPr>
      </p:pic>
      <p:pic>
        <p:nvPicPr>
          <p:cNvPr id="5" name="Van Der Poel MTB" descr="Un hombre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984FC247-778C-246D-9625-3B44400F1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descr="Un grupo de personas en moto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36287E87-5620-7992-CAE4-46E731282F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 3Wins" hidden="1">
            <a:extLst>
              <a:ext uri="{FF2B5EF4-FFF2-40B4-BE49-F238E27FC236}">
                <a16:creationId xmlns:a16="http://schemas.microsoft.com/office/drawing/2014/main" id="{9FF02D7F-C612-30DB-A359-8E8FEB64B6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2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1CE4EB-3F30-6B0E-DC80-74C281DB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partado Indice">
            <a:extLst>
              <a:ext uri="{FF2B5EF4-FFF2-40B4-BE49-F238E27FC236}">
                <a16:creationId xmlns:a16="http://schemas.microsoft.com/office/drawing/2014/main" id="{5DCA2C21-BDFE-E994-69C3-2202CB27259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48400" y="586992"/>
            <a:ext cx="5943600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Listado de Bicicletas</a:t>
            </a:r>
          </a:p>
        </p:txBody>
      </p:sp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2739A715-45F4-2EF5-21F4-348017A479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2137529"/>
            <a:ext cx="4724400" cy="26692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FF46CC-D1EF-945F-851B-6CCECB2933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53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Muestra </a:t>
            </a:r>
            <a:r>
              <a:rPr lang="en-US" sz="1500" dirty="0" err="1">
                <a:solidFill>
                  <a:schemeClr val="tx2"/>
                </a:solidFill>
              </a:rPr>
              <a:t>inicial</a:t>
            </a:r>
            <a:r>
              <a:rPr lang="en-US" sz="1500" dirty="0">
                <a:solidFill>
                  <a:schemeClr val="tx2"/>
                </a:solidFill>
              </a:rPr>
              <a:t> de todas las </a:t>
            </a:r>
            <a:r>
              <a:rPr lang="en-US" sz="1500" dirty="0" err="1">
                <a:solidFill>
                  <a:schemeClr val="tx2"/>
                </a:solidFill>
              </a:rPr>
              <a:t>bicicletas</a:t>
            </a:r>
            <a:r>
              <a:rPr lang="en-US" sz="1500" dirty="0">
                <a:solidFill>
                  <a:schemeClr val="tx2"/>
                </a:solidFill>
              </a:rPr>
              <a:t> con todos los </a:t>
            </a:r>
            <a:r>
              <a:rPr lang="en-US" sz="1500" dirty="0" err="1">
                <a:solidFill>
                  <a:schemeClr val="tx2"/>
                </a:solidFill>
              </a:rPr>
              <a:t>tipos</a:t>
            </a:r>
            <a:r>
              <a:rPr lang="en-US" sz="1500" dirty="0">
                <a:solidFill>
                  <a:schemeClr val="tx2"/>
                </a:solidFill>
              </a:rPr>
              <a:t>(Carretera, Montaña y Gravel). 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defecto</a:t>
            </a:r>
            <a:r>
              <a:rPr lang="en-US" sz="1500" dirty="0">
                <a:solidFill>
                  <a:schemeClr val="tx2"/>
                </a:solidFill>
              </a:rPr>
              <a:t> van </a:t>
            </a:r>
            <a:r>
              <a:rPr lang="en-US" sz="1500" dirty="0" err="1">
                <a:solidFill>
                  <a:schemeClr val="tx2"/>
                </a:solidFill>
              </a:rPr>
              <a:t>ordenadas</a:t>
            </a:r>
            <a:r>
              <a:rPr lang="en-US" sz="1500" dirty="0">
                <a:solidFill>
                  <a:schemeClr val="tx2"/>
                </a:solidFill>
              </a:rPr>
              <a:t> por la </a:t>
            </a:r>
            <a:r>
              <a:rPr lang="en-US" sz="1500" dirty="0" err="1">
                <a:solidFill>
                  <a:schemeClr val="tx2"/>
                </a:solidFill>
              </a:rPr>
              <a:t>calificación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Contiene un filtro en el cual puedes </a:t>
            </a:r>
            <a:r>
              <a:rPr lang="en-US" sz="1500" dirty="0" err="1">
                <a:solidFill>
                  <a:schemeClr val="tx2"/>
                </a:solidFill>
              </a:rPr>
              <a:t>ordenar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precio</a:t>
            </a:r>
            <a:r>
              <a:rPr lang="en-US" sz="1500" dirty="0">
                <a:solidFill>
                  <a:schemeClr val="tx2"/>
                </a:solidFill>
              </a:rPr>
              <a:t> de mayor a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o de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a mayor, por el Material del Cuadro(</a:t>
            </a:r>
            <a:r>
              <a:rPr lang="en-US" sz="1500" dirty="0" err="1">
                <a:solidFill>
                  <a:schemeClr val="tx2"/>
                </a:solidFill>
              </a:rPr>
              <a:t>Aluminio</a:t>
            </a:r>
            <a:r>
              <a:rPr lang="en-US" sz="1500" dirty="0">
                <a:solidFill>
                  <a:schemeClr val="tx2"/>
                </a:solidFill>
              </a:rPr>
              <a:t> o </a:t>
            </a:r>
            <a:r>
              <a:rPr lang="en-US" sz="1500" dirty="0" err="1">
                <a:solidFill>
                  <a:schemeClr val="tx2"/>
                </a:solidFill>
              </a:rPr>
              <a:t>Carbono</a:t>
            </a:r>
            <a:r>
              <a:rPr lang="en-US" sz="1500" dirty="0">
                <a:solidFill>
                  <a:schemeClr val="tx2"/>
                </a:solidFill>
              </a:rPr>
              <a:t>) y </a:t>
            </a:r>
            <a:r>
              <a:rPr lang="en-US" sz="1500" dirty="0" err="1">
                <a:solidFill>
                  <a:schemeClr val="tx2"/>
                </a:solidFill>
              </a:rPr>
              <a:t>tipo</a:t>
            </a:r>
            <a:r>
              <a:rPr lang="en-US" sz="1500" dirty="0">
                <a:solidFill>
                  <a:schemeClr val="tx2"/>
                </a:solidFill>
              </a:rPr>
              <a:t> de Cambio(Mecánico o Electrónico)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chemeClr val="tx2"/>
                </a:solidFill>
              </a:rPr>
              <a:t>Buscador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marca</a:t>
            </a:r>
            <a:r>
              <a:rPr lang="en-US" sz="1500" dirty="0">
                <a:solidFill>
                  <a:schemeClr val="tx2"/>
                </a:solidFill>
              </a:rPr>
              <a:t> y </a:t>
            </a:r>
            <a:r>
              <a:rPr lang="en-US" sz="1500" dirty="0" err="1">
                <a:solidFill>
                  <a:schemeClr val="tx2"/>
                </a:solidFill>
              </a:rPr>
              <a:t>modelo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Selector por </a:t>
            </a:r>
            <a:r>
              <a:rPr lang="en-US" sz="1500" dirty="0" err="1">
                <a:solidFill>
                  <a:schemeClr val="tx2"/>
                </a:solidFill>
              </a:rPr>
              <a:t>categoría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bici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dependiendo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modalidad</a:t>
            </a:r>
            <a:r>
              <a:rPr lang="en-US" sz="1500" dirty="0">
                <a:solidFill>
                  <a:schemeClr val="tx2"/>
                </a:solidFill>
              </a:rPr>
              <a:t> que </a:t>
            </a:r>
            <a:r>
              <a:rPr lang="en-US" sz="1500" dirty="0" err="1">
                <a:solidFill>
                  <a:schemeClr val="tx2"/>
                </a:solidFill>
              </a:rPr>
              <a:t>busques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realizar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chemeClr val="tx2"/>
                </a:solidFill>
              </a:rPr>
              <a:t>Detalle</a:t>
            </a:r>
            <a:r>
              <a:rPr lang="en-US" sz="1500" dirty="0">
                <a:solidFill>
                  <a:schemeClr val="tx2"/>
                </a:solidFill>
              </a:rPr>
              <a:t> de la Bicicleta al Pulsar </a:t>
            </a:r>
            <a:r>
              <a:rPr lang="en-US" sz="1500" dirty="0" err="1">
                <a:solidFill>
                  <a:schemeClr val="tx2"/>
                </a:solidFill>
              </a:rPr>
              <a:t>sobre</a:t>
            </a:r>
            <a:r>
              <a:rPr lang="en-US" sz="1500" dirty="0">
                <a:solidFill>
                  <a:schemeClr val="tx2"/>
                </a:solidFill>
              </a:rPr>
              <a:t> ella.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5" name="Van Der Poel MTB" descr="Un hombre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8AFBF2DE-0F6B-A201-7674-8EFC1744E1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descr="Un grupo de personas en moto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40E9C577-8301-1BAF-AB33-7FFBD2221B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 3Wins" hidden="1">
            <a:extLst>
              <a:ext uri="{FF2B5EF4-FFF2-40B4-BE49-F238E27FC236}">
                <a16:creationId xmlns:a16="http://schemas.microsoft.com/office/drawing/2014/main" id="{C89B1182-DAE1-8FD7-1EE0-A72468D364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 hidden="1">
            <a:extLst>
              <a:ext uri="{FF2B5EF4-FFF2-40B4-BE49-F238E27FC236}">
                <a16:creationId xmlns:a16="http://schemas.microsoft.com/office/drawing/2014/main" id="{56ED8C50-FB07-B348-DBFB-39A601B9F1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603" y="2464714"/>
            <a:ext cx="9189391" cy="41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5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AEA7D-3D77-661C-2AD2-116B0C02A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EEF9E62-5671-8929-FCBF-D916BFCB5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B83A1D9-ACB0-1C1E-DAF7-268AF42E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48B9A90-D5E4-70D4-FC54-3C715904B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28117C-421A-5722-8470-8505F40D0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18839A-1847-D81E-7567-71EB8D759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6C1FDD-E86A-EA6A-4519-190EC2717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89AE26-AAE1-D817-6D4E-A69612F7C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partado Indice">
            <a:extLst>
              <a:ext uri="{FF2B5EF4-FFF2-40B4-BE49-F238E27FC236}">
                <a16:creationId xmlns:a16="http://schemas.microsoft.com/office/drawing/2014/main" id="{90D9665D-4AD5-C7F8-EABC-192E6465D1AD}"/>
              </a:ext>
            </a:extLst>
          </p:cNvPr>
          <p:cNvSpPr txBox="1">
            <a:spLocks/>
          </p:cNvSpPr>
          <p:nvPr/>
        </p:nvSpPr>
        <p:spPr>
          <a:xfrm>
            <a:off x="3771892" y="43056"/>
            <a:ext cx="4953000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Lis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tado</a:t>
            </a:r>
            <a:r>
              <a:rPr lang="en-US" dirty="0"/>
              <a:t> </a:t>
            </a:r>
          </a:p>
          <a:p>
            <a:pPr>
              <a:spcAft>
                <a:spcPts val="600"/>
              </a:spcAft>
            </a:pPr>
            <a:r>
              <a:rPr lang="en-US" dirty="0"/>
              <a:t>de Bi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cicletas</a:t>
            </a:r>
          </a:p>
        </p:txBody>
      </p:sp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AF9AEF1D-C502-7A3F-5B8D-DCE7B3C946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37848" y="-747651"/>
            <a:ext cx="4724400" cy="2669285"/>
          </a:xfrm>
          <a:prstGeom prst="rect">
            <a:avLst/>
          </a:prstGeom>
        </p:spPr>
      </p:pic>
      <p:sp>
        <p:nvSpPr>
          <p:cNvPr id="8" name="CuadroTexto 7" hidden="1">
            <a:extLst>
              <a:ext uri="{FF2B5EF4-FFF2-40B4-BE49-F238E27FC236}">
                <a16:creationId xmlns:a16="http://schemas.microsoft.com/office/drawing/2014/main" id="{4A988E83-9069-885A-9F3F-6EF455C30C66}"/>
              </a:ext>
            </a:extLst>
          </p:cNvPr>
          <p:cNvSpPr txBox="1"/>
          <p:nvPr/>
        </p:nvSpPr>
        <p:spPr>
          <a:xfrm>
            <a:off x="6553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Muestra </a:t>
            </a:r>
            <a:r>
              <a:rPr lang="en-US" sz="1500" dirty="0" err="1">
                <a:solidFill>
                  <a:schemeClr val="tx2"/>
                </a:solidFill>
              </a:rPr>
              <a:t>inicial</a:t>
            </a:r>
            <a:r>
              <a:rPr lang="en-US" sz="1500" dirty="0">
                <a:solidFill>
                  <a:schemeClr val="tx2"/>
                </a:solidFill>
              </a:rPr>
              <a:t> de todas las </a:t>
            </a:r>
            <a:r>
              <a:rPr lang="en-US" sz="1500" dirty="0" err="1">
                <a:solidFill>
                  <a:schemeClr val="tx2"/>
                </a:solidFill>
              </a:rPr>
              <a:t>bicicletas</a:t>
            </a:r>
            <a:r>
              <a:rPr lang="en-US" sz="1500" dirty="0">
                <a:solidFill>
                  <a:schemeClr val="tx2"/>
                </a:solidFill>
              </a:rPr>
              <a:t> con todos los </a:t>
            </a:r>
            <a:r>
              <a:rPr lang="en-US" sz="1500" dirty="0" err="1">
                <a:solidFill>
                  <a:schemeClr val="tx2"/>
                </a:solidFill>
              </a:rPr>
              <a:t>tipos</a:t>
            </a:r>
            <a:r>
              <a:rPr lang="en-US" sz="1500" dirty="0">
                <a:solidFill>
                  <a:schemeClr val="tx2"/>
                </a:solidFill>
              </a:rPr>
              <a:t>(Carretera, Montaña y Gravel). 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Contiene un filtro en el cual puedes </a:t>
            </a:r>
            <a:r>
              <a:rPr lang="en-US" sz="1500" dirty="0" err="1">
                <a:solidFill>
                  <a:schemeClr val="tx2"/>
                </a:solidFill>
              </a:rPr>
              <a:t>ordenar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precio</a:t>
            </a:r>
            <a:r>
              <a:rPr lang="en-US" sz="1500" dirty="0">
                <a:solidFill>
                  <a:schemeClr val="tx2"/>
                </a:solidFill>
              </a:rPr>
              <a:t> de mayor a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o de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a mayor, por el Material del Cuadro(</a:t>
            </a:r>
            <a:r>
              <a:rPr lang="en-US" sz="1500" dirty="0" err="1">
                <a:solidFill>
                  <a:schemeClr val="tx2"/>
                </a:solidFill>
              </a:rPr>
              <a:t>Aluminio</a:t>
            </a:r>
            <a:r>
              <a:rPr lang="en-US" sz="1500" dirty="0">
                <a:solidFill>
                  <a:schemeClr val="tx2"/>
                </a:solidFill>
              </a:rPr>
              <a:t> o </a:t>
            </a:r>
            <a:r>
              <a:rPr lang="en-US" sz="1500" dirty="0" err="1">
                <a:solidFill>
                  <a:schemeClr val="tx2"/>
                </a:solidFill>
              </a:rPr>
              <a:t>Carbono</a:t>
            </a:r>
            <a:r>
              <a:rPr lang="en-US" sz="1500" dirty="0">
                <a:solidFill>
                  <a:schemeClr val="tx2"/>
                </a:solidFill>
              </a:rPr>
              <a:t>) y </a:t>
            </a:r>
            <a:r>
              <a:rPr lang="en-US" sz="1500" dirty="0" err="1">
                <a:solidFill>
                  <a:schemeClr val="tx2"/>
                </a:solidFill>
              </a:rPr>
              <a:t>tipo</a:t>
            </a:r>
            <a:r>
              <a:rPr lang="en-US" sz="1500" dirty="0">
                <a:solidFill>
                  <a:schemeClr val="tx2"/>
                </a:solidFill>
              </a:rPr>
              <a:t> de Cambio(Mecánico o Electrónico)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chemeClr val="tx2"/>
                </a:solidFill>
              </a:rPr>
              <a:t>Buscador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marca</a:t>
            </a:r>
            <a:r>
              <a:rPr lang="en-US" sz="1500" dirty="0">
                <a:solidFill>
                  <a:schemeClr val="tx2"/>
                </a:solidFill>
              </a:rPr>
              <a:t> y </a:t>
            </a:r>
            <a:r>
              <a:rPr lang="en-US" sz="1500" dirty="0" err="1">
                <a:solidFill>
                  <a:schemeClr val="tx2"/>
                </a:solidFill>
              </a:rPr>
              <a:t>modelo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Selector por </a:t>
            </a:r>
            <a:r>
              <a:rPr lang="en-US" sz="1500" dirty="0" err="1">
                <a:solidFill>
                  <a:schemeClr val="tx2"/>
                </a:solidFill>
              </a:rPr>
              <a:t>categoría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bici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dependiendo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modalidad</a:t>
            </a:r>
            <a:r>
              <a:rPr lang="en-US" sz="1500" dirty="0">
                <a:solidFill>
                  <a:schemeClr val="tx2"/>
                </a:solidFill>
              </a:rPr>
              <a:t> que </a:t>
            </a:r>
            <a:r>
              <a:rPr lang="en-US" sz="1500" dirty="0" err="1">
                <a:solidFill>
                  <a:schemeClr val="tx2"/>
                </a:solidFill>
              </a:rPr>
              <a:t>busques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realizar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chemeClr val="tx2"/>
                </a:solidFill>
              </a:rPr>
              <a:t>Detalle</a:t>
            </a:r>
            <a:r>
              <a:rPr lang="en-US" sz="1500" dirty="0">
                <a:solidFill>
                  <a:schemeClr val="tx2"/>
                </a:solidFill>
              </a:rPr>
              <a:t> de la Bicicleta al Pulsar </a:t>
            </a:r>
            <a:r>
              <a:rPr lang="en-US" sz="1500" dirty="0" err="1">
                <a:solidFill>
                  <a:schemeClr val="tx2"/>
                </a:solidFill>
              </a:rPr>
              <a:t>sobre</a:t>
            </a:r>
            <a:r>
              <a:rPr lang="en-US" sz="1500" dirty="0">
                <a:solidFill>
                  <a:schemeClr val="tx2"/>
                </a:solidFill>
              </a:rPr>
              <a:t> ella.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5" name="Van Der Poel MTB" descr="Un hombre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9502704D-39ED-6FD9-D105-AD6FCEE86F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descr="Un grupo de personas en moto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AAF685A5-4D1F-62C8-DA5D-725E12D450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 3Wins" hidden="1">
            <a:extLst>
              <a:ext uri="{FF2B5EF4-FFF2-40B4-BE49-F238E27FC236}">
                <a16:creationId xmlns:a16="http://schemas.microsoft.com/office/drawing/2014/main" id="{A0C5BB84-A2BE-D3D7-25DF-910EC40774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3" name="Listado Bicicletas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05E3728-8D3B-5053-F852-3B82D18460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031" y="1597265"/>
            <a:ext cx="10161937" cy="463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8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D078D-0DA6-BE0F-9019-9F086231C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D5DD169-FA8F-E507-53B3-617A6CE5B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98DD2F-F305-AE28-4185-E0664B64B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21B6E2-D850-3438-543B-900CD9959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CE78A4-1270-A388-006E-3A7408172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A7FDDE-EF77-1A3A-44A7-B2399DD1F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C3B1BC-5D1D-309C-6FDB-90769188D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1BB407-5A1A-F47C-A288-F939FDB1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partado Indice">
            <a:extLst>
              <a:ext uri="{FF2B5EF4-FFF2-40B4-BE49-F238E27FC236}">
                <a16:creationId xmlns:a16="http://schemas.microsoft.com/office/drawing/2014/main" id="{59759440-E0F4-D23F-879E-E998F69B91F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53200" y="586992"/>
            <a:ext cx="4953000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 err="1">
                <a:solidFill>
                  <a:schemeClr val="tx2"/>
                </a:solidFill>
              </a:rPr>
              <a:t>Detalle</a:t>
            </a:r>
            <a:r>
              <a:rPr lang="en-US" dirty="0">
                <a:solidFill>
                  <a:schemeClr val="tx2"/>
                </a:solidFill>
              </a:rPr>
              <a:t> Bicicleta</a:t>
            </a:r>
          </a:p>
        </p:txBody>
      </p:sp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63113745-B358-61A8-1963-023DCE9C4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2137529"/>
            <a:ext cx="4724400" cy="26692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EEFBF16-B0D7-4B81-DAA0-6AD33891BB9B}"/>
              </a:ext>
            </a:extLst>
          </p:cNvPr>
          <p:cNvSpPr txBox="1"/>
          <p:nvPr/>
        </p:nvSpPr>
        <p:spPr>
          <a:xfrm>
            <a:off x="6553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Muestra </a:t>
            </a:r>
            <a:r>
              <a:rPr lang="en-US" sz="1500" dirty="0" err="1">
                <a:solidFill>
                  <a:schemeClr val="tx2"/>
                </a:solidFill>
              </a:rPr>
              <a:t>inicial</a:t>
            </a:r>
            <a:r>
              <a:rPr lang="en-US" sz="1500" dirty="0">
                <a:solidFill>
                  <a:schemeClr val="tx2"/>
                </a:solidFill>
              </a:rPr>
              <a:t> de todas las </a:t>
            </a:r>
            <a:r>
              <a:rPr lang="en-US" sz="1500" dirty="0" err="1">
                <a:solidFill>
                  <a:schemeClr val="tx2"/>
                </a:solidFill>
              </a:rPr>
              <a:t>bicicletas</a:t>
            </a:r>
            <a:r>
              <a:rPr lang="en-US" sz="1500" dirty="0">
                <a:solidFill>
                  <a:schemeClr val="tx2"/>
                </a:solidFill>
              </a:rPr>
              <a:t> con todos los </a:t>
            </a:r>
            <a:r>
              <a:rPr lang="en-US" sz="1500" dirty="0" err="1">
                <a:solidFill>
                  <a:schemeClr val="tx2"/>
                </a:solidFill>
              </a:rPr>
              <a:t>tipos</a:t>
            </a:r>
            <a:r>
              <a:rPr lang="en-US" sz="1500" dirty="0">
                <a:solidFill>
                  <a:schemeClr val="tx2"/>
                </a:solidFill>
              </a:rPr>
              <a:t>(Carretera, Montaña y Gravel). 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Contiene un filtro en el cual puedes </a:t>
            </a:r>
            <a:r>
              <a:rPr lang="en-US" sz="1500" dirty="0" err="1">
                <a:solidFill>
                  <a:schemeClr val="tx2"/>
                </a:solidFill>
              </a:rPr>
              <a:t>ordenar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precio</a:t>
            </a:r>
            <a:r>
              <a:rPr lang="en-US" sz="1500" dirty="0">
                <a:solidFill>
                  <a:schemeClr val="tx2"/>
                </a:solidFill>
              </a:rPr>
              <a:t> de mayor a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o de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a mayor, por el Material del Cuadro(</a:t>
            </a:r>
            <a:r>
              <a:rPr lang="en-US" sz="1500" dirty="0" err="1">
                <a:solidFill>
                  <a:schemeClr val="tx2"/>
                </a:solidFill>
              </a:rPr>
              <a:t>Aluminio</a:t>
            </a:r>
            <a:r>
              <a:rPr lang="en-US" sz="1500" dirty="0">
                <a:solidFill>
                  <a:schemeClr val="tx2"/>
                </a:solidFill>
              </a:rPr>
              <a:t> o </a:t>
            </a:r>
            <a:r>
              <a:rPr lang="en-US" sz="1500" dirty="0" err="1">
                <a:solidFill>
                  <a:schemeClr val="tx2"/>
                </a:solidFill>
              </a:rPr>
              <a:t>Carbono</a:t>
            </a:r>
            <a:r>
              <a:rPr lang="en-US" sz="1500" dirty="0">
                <a:solidFill>
                  <a:schemeClr val="tx2"/>
                </a:solidFill>
              </a:rPr>
              <a:t>) y </a:t>
            </a:r>
            <a:r>
              <a:rPr lang="en-US" sz="1500" dirty="0" err="1">
                <a:solidFill>
                  <a:schemeClr val="tx2"/>
                </a:solidFill>
              </a:rPr>
              <a:t>tipo</a:t>
            </a:r>
            <a:r>
              <a:rPr lang="en-US" sz="1500" dirty="0">
                <a:solidFill>
                  <a:schemeClr val="tx2"/>
                </a:solidFill>
              </a:rPr>
              <a:t> de Cambio(Mecánico o Electrónico)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chemeClr val="tx2"/>
                </a:solidFill>
              </a:rPr>
              <a:t>Buscador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marca</a:t>
            </a:r>
            <a:r>
              <a:rPr lang="en-US" sz="1500" dirty="0">
                <a:solidFill>
                  <a:schemeClr val="tx2"/>
                </a:solidFill>
              </a:rPr>
              <a:t> y </a:t>
            </a:r>
            <a:r>
              <a:rPr lang="en-US" sz="1500" dirty="0" err="1">
                <a:solidFill>
                  <a:schemeClr val="tx2"/>
                </a:solidFill>
              </a:rPr>
              <a:t>modelo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tx2"/>
                </a:solidFill>
              </a:rPr>
              <a:t>Selector por </a:t>
            </a:r>
            <a:r>
              <a:rPr lang="en-US" sz="1500" dirty="0" err="1">
                <a:solidFill>
                  <a:schemeClr val="tx2"/>
                </a:solidFill>
              </a:rPr>
              <a:t>categoría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bici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dependiendo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modalidad</a:t>
            </a:r>
            <a:r>
              <a:rPr lang="en-US" sz="1500" dirty="0">
                <a:solidFill>
                  <a:schemeClr val="tx2"/>
                </a:solidFill>
              </a:rPr>
              <a:t> que </a:t>
            </a:r>
            <a:r>
              <a:rPr lang="en-US" sz="1500" dirty="0" err="1">
                <a:solidFill>
                  <a:schemeClr val="tx2"/>
                </a:solidFill>
              </a:rPr>
              <a:t>busques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realizar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85750">
              <a:spcAft>
                <a:spcPts val="6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1500" dirty="0" err="1">
                <a:solidFill>
                  <a:schemeClr val="tx2"/>
                </a:solidFill>
              </a:rPr>
              <a:t>Detalle</a:t>
            </a:r>
            <a:r>
              <a:rPr lang="en-US" sz="1500" dirty="0">
                <a:solidFill>
                  <a:schemeClr val="tx2"/>
                </a:solidFill>
              </a:rPr>
              <a:t> de la Bicicleta al Pulsar </a:t>
            </a:r>
            <a:r>
              <a:rPr lang="en-US" sz="1500" dirty="0" err="1">
                <a:solidFill>
                  <a:schemeClr val="tx2"/>
                </a:solidFill>
              </a:rPr>
              <a:t>sobre</a:t>
            </a:r>
            <a:r>
              <a:rPr lang="en-US" sz="1500" dirty="0">
                <a:solidFill>
                  <a:schemeClr val="tx2"/>
                </a:solidFill>
              </a:rPr>
              <a:t> ella.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5" name="Van Der Poel MTB" descr="Un hombre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659B395E-394C-B22C-9626-8AEE2A080F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descr="Un grupo de personas en moto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A4A833B3-5AEA-6854-C522-5E4A27D0E3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 3Wins" hidden="1">
            <a:extLst>
              <a:ext uri="{FF2B5EF4-FFF2-40B4-BE49-F238E27FC236}">
                <a16:creationId xmlns:a16="http://schemas.microsoft.com/office/drawing/2014/main" id="{B1DD5036-DE49-C426-09F2-1AB765489F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 hidden="1">
            <a:extLst>
              <a:ext uri="{FF2B5EF4-FFF2-40B4-BE49-F238E27FC236}">
                <a16:creationId xmlns:a16="http://schemas.microsoft.com/office/drawing/2014/main" id="{2A62A17D-5630-91E0-E0B1-FAE3784DCA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603" y="2464714"/>
            <a:ext cx="9189391" cy="41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7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F7ECBB-5780-2D8C-5789-E15235115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02D46F-C48E-4461-A19B-D244194F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AA6453C-5851-46D8-A790-031DA34DB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partado Indice">
            <a:extLst>
              <a:ext uri="{FF2B5EF4-FFF2-40B4-BE49-F238E27FC236}">
                <a16:creationId xmlns:a16="http://schemas.microsoft.com/office/drawing/2014/main" id="{D8499C0E-010B-31FE-4696-B661DB7BAF99}"/>
              </a:ext>
            </a:extLst>
          </p:cNvPr>
          <p:cNvSpPr txBox="1">
            <a:spLocks/>
          </p:cNvSpPr>
          <p:nvPr/>
        </p:nvSpPr>
        <p:spPr>
          <a:xfrm>
            <a:off x="5638800" y="1066800"/>
            <a:ext cx="5367527" cy="2833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Detalle Bicicleta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B0913E-8A11-BD98-0862-89EA1BC4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08180"/>
            <a:ext cx="4209625" cy="4514343"/>
          </a:xfrm>
          <a:prstGeom prst="rect">
            <a:avLst/>
          </a:prstGeom>
        </p:spPr>
      </p:pic>
      <p:sp>
        <p:nvSpPr>
          <p:cNvPr id="8" name="CuadroTexto 7" hidden="1">
            <a:extLst>
              <a:ext uri="{FF2B5EF4-FFF2-40B4-BE49-F238E27FC236}">
                <a16:creationId xmlns:a16="http://schemas.microsoft.com/office/drawing/2014/main" id="{39B8EDD3-C772-CCF9-7D8F-27621E5A96DE}"/>
              </a:ext>
            </a:extLst>
          </p:cNvPr>
          <p:cNvSpPr txBox="1"/>
          <p:nvPr/>
        </p:nvSpPr>
        <p:spPr>
          <a:xfrm>
            <a:off x="838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Muestra </a:t>
            </a:r>
            <a:r>
              <a:rPr lang="en-US" sz="1500" dirty="0" err="1">
                <a:solidFill>
                  <a:schemeClr val="tx2"/>
                </a:solidFill>
              </a:rPr>
              <a:t>inicial</a:t>
            </a:r>
            <a:r>
              <a:rPr lang="en-US" sz="1500" dirty="0">
                <a:solidFill>
                  <a:schemeClr val="tx2"/>
                </a:solidFill>
              </a:rPr>
              <a:t> de todas las </a:t>
            </a:r>
            <a:r>
              <a:rPr lang="en-US" sz="1500" dirty="0" err="1">
                <a:solidFill>
                  <a:schemeClr val="tx2"/>
                </a:solidFill>
              </a:rPr>
              <a:t>bicicletas</a:t>
            </a:r>
            <a:r>
              <a:rPr lang="en-US" sz="1500" dirty="0">
                <a:solidFill>
                  <a:schemeClr val="tx2"/>
                </a:solidFill>
              </a:rPr>
              <a:t> con todos los </a:t>
            </a:r>
            <a:r>
              <a:rPr lang="en-US" sz="1500" dirty="0" err="1">
                <a:solidFill>
                  <a:schemeClr val="tx2"/>
                </a:solidFill>
              </a:rPr>
              <a:t>tipos</a:t>
            </a:r>
            <a:r>
              <a:rPr lang="en-US" sz="1500" dirty="0">
                <a:solidFill>
                  <a:schemeClr val="tx2"/>
                </a:solidFill>
              </a:rPr>
              <a:t>(Carretera, Montaña y Gravel). 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Contiene un filtro en el cual puedes </a:t>
            </a:r>
            <a:r>
              <a:rPr lang="en-US" sz="1500" dirty="0" err="1">
                <a:solidFill>
                  <a:schemeClr val="tx2"/>
                </a:solidFill>
              </a:rPr>
              <a:t>ordenar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precio</a:t>
            </a:r>
            <a:r>
              <a:rPr lang="en-US" sz="1500" dirty="0">
                <a:solidFill>
                  <a:schemeClr val="tx2"/>
                </a:solidFill>
              </a:rPr>
              <a:t> de mayor a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o de </a:t>
            </a:r>
            <a:r>
              <a:rPr lang="en-US" sz="1500" dirty="0" err="1">
                <a:solidFill>
                  <a:schemeClr val="tx2"/>
                </a:solidFill>
              </a:rPr>
              <a:t>menor</a:t>
            </a:r>
            <a:r>
              <a:rPr lang="en-US" sz="1500" dirty="0">
                <a:solidFill>
                  <a:schemeClr val="tx2"/>
                </a:solidFill>
              </a:rPr>
              <a:t> a mayor, por el Material del Cuadro(</a:t>
            </a:r>
            <a:r>
              <a:rPr lang="en-US" sz="1500" dirty="0" err="1">
                <a:solidFill>
                  <a:schemeClr val="tx2"/>
                </a:solidFill>
              </a:rPr>
              <a:t>Aluminio</a:t>
            </a:r>
            <a:r>
              <a:rPr lang="en-US" sz="1500" dirty="0">
                <a:solidFill>
                  <a:schemeClr val="tx2"/>
                </a:solidFill>
              </a:rPr>
              <a:t> o </a:t>
            </a:r>
            <a:r>
              <a:rPr lang="en-US" sz="1500" dirty="0" err="1">
                <a:solidFill>
                  <a:schemeClr val="tx2"/>
                </a:solidFill>
              </a:rPr>
              <a:t>Carbono</a:t>
            </a:r>
            <a:r>
              <a:rPr lang="en-US" sz="1500" dirty="0">
                <a:solidFill>
                  <a:schemeClr val="tx2"/>
                </a:solidFill>
              </a:rPr>
              <a:t>) y </a:t>
            </a:r>
            <a:r>
              <a:rPr lang="en-US" sz="1500" dirty="0" err="1">
                <a:solidFill>
                  <a:schemeClr val="tx2"/>
                </a:solidFill>
              </a:rPr>
              <a:t>tipo</a:t>
            </a:r>
            <a:r>
              <a:rPr lang="en-US" sz="1500" dirty="0">
                <a:solidFill>
                  <a:schemeClr val="tx2"/>
                </a:solidFill>
              </a:rPr>
              <a:t> de Cambio(Mecánico o Electrónico) </a:t>
            </a: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</a:rPr>
              <a:t>Buscador</a:t>
            </a:r>
            <a:r>
              <a:rPr lang="en-US" sz="1500" dirty="0">
                <a:solidFill>
                  <a:schemeClr val="tx2"/>
                </a:solidFill>
              </a:rPr>
              <a:t> por </a:t>
            </a:r>
            <a:r>
              <a:rPr lang="en-US" sz="1500" dirty="0" err="1">
                <a:solidFill>
                  <a:schemeClr val="tx2"/>
                </a:solidFill>
              </a:rPr>
              <a:t>marca</a:t>
            </a:r>
            <a:r>
              <a:rPr lang="en-US" sz="1500" dirty="0">
                <a:solidFill>
                  <a:schemeClr val="tx2"/>
                </a:solidFill>
              </a:rPr>
              <a:t> y </a:t>
            </a:r>
            <a:r>
              <a:rPr lang="en-US" sz="1500" dirty="0" err="1">
                <a:solidFill>
                  <a:schemeClr val="tx2"/>
                </a:solidFill>
              </a:rPr>
              <a:t>modelo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Selector por </a:t>
            </a:r>
            <a:r>
              <a:rPr lang="en-US" sz="1500" dirty="0" err="1">
                <a:solidFill>
                  <a:schemeClr val="tx2"/>
                </a:solidFill>
              </a:rPr>
              <a:t>categoría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bici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dependiendo</a:t>
            </a:r>
            <a:r>
              <a:rPr lang="en-US" sz="1500" dirty="0">
                <a:solidFill>
                  <a:schemeClr val="tx2"/>
                </a:solidFill>
              </a:rPr>
              <a:t> de la </a:t>
            </a:r>
            <a:r>
              <a:rPr lang="en-US" sz="1500" dirty="0" err="1">
                <a:solidFill>
                  <a:schemeClr val="tx2"/>
                </a:solidFill>
              </a:rPr>
              <a:t>modalidad</a:t>
            </a:r>
            <a:r>
              <a:rPr lang="en-US" sz="1500" dirty="0">
                <a:solidFill>
                  <a:schemeClr val="tx2"/>
                </a:solidFill>
              </a:rPr>
              <a:t> que </a:t>
            </a:r>
            <a:r>
              <a:rPr lang="en-US" sz="1500" dirty="0" err="1">
                <a:solidFill>
                  <a:schemeClr val="tx2"/>
                </a:solidFill>
              </a:rPr>
              <a:t>busques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realizar</a:t>
            </a:r>
            <a:r>
              <a:rPr lang="en-US" sz="1500" dirty="0">
                <a:solidFill>
                  <a:schemeClr val="tx2"/>
                </a:solidFill>
              </a:rPr>
              <a:t>. </a:t>
            </a:r>
          </a:p>
          <a:p>
            <a:pPr marL="342900"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2"/>
                </a:solidFill>
              </a:rPr>
              <a:t>Detalle</a:t>
            </a:r>
            <a:r>
              <a:rPr lang="en-US" sz="1500" dirty="0">
                <a:solidFill>
                  <a:schemeClr val="tx2"/>
                </a:solidFill>
              </a:rPr>
              <a:t> de la Bicicleta al Pulsar </a:t>
            </a:r>
            <a:r>
              <a:rPr lang="en-US" sz="1500" dirty="0" err="1">
                <a:solidFill>
                  <a:schemeClr val="tx2"/>
                </a:solidFill>
              </a:rPr>
              <a:t>sobre</a:t>
            </a:r>
            <a:r>
              <a:rPr lang="en-US" sz="1500" dirty="0">
                <a:solidFill>
                  <a:schemeClr val="tx2"/>
                </a:solidFill>
              </a:rPr>
              <a:t> ella.</a:t>
            </a:r>
          </a:p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5" name="Van Der Poel MTB" descr="Un hombre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04834884-4801-A64D-D7E6-836D66B013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descr="Un grupo de personas en moto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83EECFFB-591C-DC46-69CB-74B96967C7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 3Wins" hidden="1">
            <a:extLst>
              <a:ext uri="{FF2B5EF4-FFF2-40B4-BE49-F238E27FC236}">
                <a16:creationId xmlns:a16="http://schemas.microsoft.com/office/drawing/2014/main" id="{97D8B3ED-12AC-8356-FD74-ECA194446AB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 hidden="1">
            <a:extLst>
              <a:ext uri="{FF2B5EF4-FFF2-40B4-BE49-F238E27FC236}">
                <a16:creationId xmlns:a16="http://schemas.microsoft.com/office/drawing/2014/main" id="{6AE2EDC8-645A-8F04-4BD1-E558836D916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603" y="2464714"/>
            <a:ext cx="9189391" cy="4187140"/>
          </a:xfrm>
          <a:prstGeom prst="rect">
            <a:avLst/>
          </a:prstGeom>
        </p:spPr>
      </p:pic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CD7615AD-4269-C2B3-8090-F1569E6B0A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9554513"/>
            <a:ext cx="4724400" cy="26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63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59C659-8A42-1959-455D-5783A8EE4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partado Indice">
            <a:extLst>
              <a:ext uri="{FF2B5EF4-FFF2-40B4-BE49-F238E27FC236}">
                <a16:creationId xmlns:a16="http://schemas.microsoft.com/office/drawing/2014/main" id="{735CA0CC-4F83-3301-7B64-3271A4745BD4}"/>
              </a:ext>
            </a:extLst>
          </p:cNvPr>
          <p:cNvSpPr txBox="1">
            <a:spLocks/>
          </p:cNvSpPr>
          <p:nvPr/>
        </p:nvSpPr>
        <p:spPr>
          <a:xfrm>
            <a:off x="6553200" y="586992"/>
            <a:ext cx="4953000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Comparador de  Bicicletas</a:t>
            </a:r>
          </a:p>
        </p:txBody>
      </p:sp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D032CAF4-FB13-54F7-54F1-3B43D5CA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" y="2137529"/>
            <a:ext cx="4724400" cy="26692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B4E4268-265D-35BD-0350-0C53CD640D75}"/>
              </a:ext>
            </a:extLst>
          </p:cNvPr>
          <p:cNvSpPr txBox="1"/>
          <p:nvPr/>
        </p:nvSpPr>
        <p:spPr>
          <a:xfrm>
            <a:off x="6553200" y="2411653"/>
            <a:ext cx="495268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Cuando accedes a el </a:t>
            </a:r>
            <a:r>
              <a:rPr lang="en-US" sz="1500" dirty="0" err="1">
                <a:solidFill>
                  <a:schemeClr val="tx2"/>
                </a:solidFill>
              </a:rPr>
              <a:t>comparador</a:t>
            </a:r>
            <a:r>
              <a:rPr lang="en-US" sz="1500" dirty="0">
                <a:solidFill>
                  <a:schemeClr val="tx2"/>
                </a:solidFill>
              </a:rPr>
              <a:t> a </a:t>
            </a:r>
            <a:r>
              <a:rPr lang="en-US" sz="1500" dirty="0" err="1">
                <a:solidFill>
                  <a:schemeClr val="tx2"/>
                </a:solidFill>
              </a:rPr>
              <a:t>través</a:t>
            </a:r>
            <a:r>
              <a:rPr lang="en-US" sz="1500" dirty="0">
                <a:solidFill>
                  <a:schemeClr val="tx2"/>
                </a:solidFill>
              </a:rPr>
              <a:t> de una Bicicleta se </a:t>
            </a:r>
            <a:r>
              <a:rPr lang="en-US" sz="1500" dirty="0" err="1">
                <a:solidFill>
                  <a:schemeClr val="tx2"/>
                </a:solidFill>
              </a:rPr>
              <a:t>muestran</a:t>
            </a:r>
            <a:r>
              <a:rPr lang="en-US" sz="1500" dirty="0">
                <a:solidFill>
                  <a:schemeClr val="tx2"/>
                </a:solidFill>
              </a:rPr>
              <a:t> los </a:t>
            </a:r>
            <a:r>
              <a:rPr lang="en-US" sz="1500" dirty="0" err="1">
                <a:solidFill>
                  <a:schemeClr val="tx2"/>
                </a:solidFill>
              </a:rPr>
              <a:t>componentes</a:t>
            </a:r>
            <a:r>
              <a:rPr lang="en-US" sz="1500" dirty="0">
                <a:solidFill>
                  <a:schemeClr val="tx2"/>
                </a:solidFill>
              </a:rPr>
              <a:t> de esa Bicicleta y </a:t>
            </a:r>
            <a:r>
              <a:rPr lang="en-US" sz="1500" dirty="0" err="1">
                <a:solidFill>
                  <a:schemeClr val="tx2"/>
                </a:solidFill>
              </a:rPr>
              <a:t>especificaciones</a:t>
            </a:r>
            <a:r>
              <a:rPr lang="en-US" sz="1500" dirty="0">
                <a:solidFill>
                  <a:schemeClr val="tx2"/>
                </a:solidFill>
              </a:rPr>
              <a:t> a la vez que dos selects en los que puedes elegir las </a:t>
            </a:r>
            <a:r>
              <a:rPr lang="en-US" sz="1500" dirty="0" err="1">
                <a:solidFill>
                  <a:schemeClr val="tx2"/>
                </a:solidFill>
              </a:rPr>
              <a:t>diferentes</a:t>
            </a:r>
            <a:r>
              <a:rPr lang="en-US" sz="1500" dirty="0">
                <a:solidFill>
                  <a:schemeClr val="tx2"/>
                </a:solidFill>
              </a:rPr>
              <a:t> Bicicletas de ese mismo </a:t>
            </a:r>
            <a:r>
              <a:rPr lang="en-US" sz="1500" dirty="0" err="1">
                <a:solidFill>
                  <a:schemeClr val="tx2"/>
                </a:solidFill>
              </a:rPr>
              <a:t>tipo</a:t>
            </a:r>
            <a:r>
              <a:rPr lang="en-US" sz="1500" dirty="0">
                <a:solidFill>
                  <a:schemeClr val="tx2"/>
                </a:solidFill>
              </a:rPr>
              <a:t> para elegir la Bicicleta que más te gusta en relación de su </a:t>
            </a:r>
            <a:r>
              <a:rPr lang="en-US" sz="1500" dirty="0" err="1">
                <a:solidFill>
                  <a:schemeClr val="tx2"/>
                </a:solidFill>
              </a:rPr>
              <a:t>precio</a:t>
            </a:r>
            <a:r>
              <a:rPr lang="en-US" sz="1500" dirty="0">
                <a:solidFill>
                  <a:schemeClr val="tx2"/>
                </a:solidFill>
              </a:rPr>
              <a:t>, peso y components </a:t>
            </a:r>
            <a:r>
              <a:rPr lang="en-US" sz="1500" dirty="0" err="1">
                <a:solidFill>
                  <a:schemeClr val="tx2"/>
                </a:solidFill>
              </a:rPr>
              <a:t>pudiendo</a:t>
            </a:r>
            <a:r>
              <a:rPr lang="en-US" sz="1500" dirty="0">
                <a:solidFill>
                  <a:schemeClr val="tx2"/>
                </a:solidFill>
              </a:rPr>
              <a:t> acceder a la tienda original.</a:t>
            </a:r>
          </a:p>
        </p:txBody>
      </p:sp>
      <p:pic>
        <p:nvPicPr>
          <p:cNvPr id="5" name="Van Der Poel MTB" descr="Un hombre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0F009E3E-E936-558C-7C49-63B58112EF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descr="Un grupo de personas en moto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9485C684-5A1B-95E7-6CC0-42611B3122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 3Wins" hidden="1">
            <a:extLst>
              <a:ext uri="{FF2B5EF4-FFF2-40B4-BE49-F238E27FC236}">
                <a16:creationId xmlns:a16="http://schemas.microsoft.com/office/drawing/2014/main" id="{4D92F2AB-F2BB-C303-243A-F45024C69D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 hidden="1">
            <a:extLst>
              <a:ext uri="{FF2B5EF4-FFF2-40B4-BE49-F238E27FC236}">
                <a16:creationId xmlns:a16="http://schemas.microsoft.com/office/drawing/2014/main" id="{18736937-285E-9AA5-C49B-C81F4F9FE5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603" y="2464714"/>
            <a:ext cx="9189391" cy="41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6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972A3-F633-A5B3-6FAF-A57030FAE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E1CEFE5-7389-A2FB-B1B5-15E22CDE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E3682D3-9B6C-FB7D-E129-45903C4D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5861CDF-0311-FCA4-C290-E16565345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28FEA6-57B3-DFD5-5012-7B19DD4D4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67345B-63B6-32CD-EE71-FA2472EDE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F111F34-1284-C7F6-1374-D8E3F741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4F44C1-429E-189D-6D8A-457E810D2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" name="Apartado Indice">
            <a:extLst>
              <a:ext uri="{FF2B5EF4-FFF2-40B4-BE49-F238E27FC236}">
                <a16:creationId xmlns:a16="http://schemas.microsoft.com/office/drawing/2014/main" id="{BFCD28D3-45CC-A1B7-5973-B719BE6AE57A}"/>
              </a:ext>
            </a:extLst>
          </p:cNvPr>
          <p:cNvSpPr txBox="1">
            <a:spLocks/>
          </p:cNvSpPr>
          <p:nvPr/>
        </p:nvSpPr>
        <p:spPr>
          <a:xfrm>
            <a:off x="1966995" y="17771"/>
            <a:ext cx="7862806" cy="166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/>
              <a:t>Comparador 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/>
              <a:t>  </a:t>
            </a:r>
            <a:r>
              <a:rPr lang="en-US" dirty="0">
                <a:solidFill>
                  <a:schemeClr val="tx2"/>
                </a:solidFill>
              </a:rPr>
              <a:t>Bicicletas</a:t>
            </a:r>
          </a:p>
        </p:txBody>
      </p:sp>
      <p:pic>
        <p:nvPicPr>
          <p:cNvPr id="12" name="Logo Bike Comparator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4B6720FC-0EC6-125A-76E7-EA6A979AA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61" y="-8134883"/>
            <a:ext cx="4724400" cy="2669285"/>
          </a:xfrm>
          <a:prstGeom prst="rect">
            <a:avLst/>
          </a:prstGeom>
        </p:spPr>
      </p:pic>
      <p:pic>
        <p:nvPicPr>
          <p:cNvPr id="5" name="Van Der Poel MTB" descr="Un hombre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9E50B0D7-6345-DE1B-CB37-FC3E97D3E8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-2" y="1387"/>
            <a:ext cx="4094305" cy="6895755"/>
          </a:xfrm>
          <a:prstGeom prst="rect">
            <a:avLst/>
          </a:prstGeom>
        </p:spPr>
      </p:pic>
      <p:pic>
        <p:nvPicPr>
          <p:cNvPr id="6" name="Van Der Poel Ciclocross" descr="Un grupo de personas en moto en una bicicleta&#10;&#10;El contenido generado por IA puede ser incorrecto." hidden="1">
            <a:extLst>
              <a:ext uri="{FF2B5EF4-FFF2-40B4-BE49-F238E27FC236}">
                <a16:creationId xmlns:a16="http://schemas.microsoft.com/office/drawing/2014/main" id="{A3D7CD22-EB8E-EAD7-B39B-E576FD4A2D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 b="2631"/>
          <a:stretch/>
        </p:blipFill>
        <p:spPr>
          <a:xfrm>
            <a:off x="8124438" y="1387"/>
            <a:ext cx="4094305" cy="6895755"/>
          </a:xfrm>
          <a:prstGeom prst="rect">
            <a:avLst/>
          </a:prstGeom>
        </p:spPr>
      </p:pic>
      <p:pic>
        <p:nvPicPr>
          <p:cNvPr id="7" name="Pogaçar 3Wins" hidden="1">
            <a:extLst>
              <a:ext uri="{FF2B5EF4-FFF2-40B4-BE49-F238E27FC236}">
                <a16:creationId xmlns:a16="http://schemas.microsoft.com/office/drawing/2014/main" id="{B725F7C7-EEE1-FC4B-51D2-B10411F33F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" r="2961"/>
          <a:stretch/>
        </p:blipFill>
        <p:spPr>
          <a:xfrm>
            <a:off x="4094304" y="1387"/>
            <a:ext cx="4030134" cy="6895755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 hidden="1">
            <a:extLst>
              <a:ext uri="{FF2B5EF4-FFF2-40B4-BE49-F238E27FC236}">
                <a16:creationId xmlns:a16="http://schemas.microsoft.com/office/drawing/2014/main" id="{222F5880-6BA4-1FD7-F7B6-458A75864F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603" y="2464714"/>
            <a:ext cx="9189391" cy="41871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28963F-7E4A-967F-E89A-EC46D5E218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066" y="1350648"/>
            <a:ext cx="6725810" cy="53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0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510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AvenirNext LT Pro Medium</vt:lpstr>
      <vt:lpstr>Comic Sans MS</vt:lpstr>
      <vt:lpstr>Courier New</vt:lpstr>
      <vt:lpstr>BlockprintVTI</vt:lpstr>
      <vt:lpstr>Presentación de PowerPoint</vt:lpstr>
      <vt:lpstr>Bike Comparator nace de la necesidad personal de consultar las páginas oficiales de las marcas y comparar los diferentes modelos de bicicletas, con el objetivo de identificar cuál ofrece la mejor relación entre componentes, peso y precio. Este proyecto toma como referencia e inspiración el comparador de Orbea, y se ha desarrollado aplicando los conocimientos adquiridos en 1º de DAW sobre Lenguaje de Marcas y en 2º de DAM sobre el uso de Spring Boot.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Benito</dc:creator>
  <cp:lastModifiedBy>Diego Benito</cp:lastModifiedBy>
  <cp:revision>3</cp:revision>
  <dcterms:created xsi:type="dcterms:W3CDTF">2025-05-22T17:13:17Z</dcterms:created>
  <dcterms:modified xsi:type="dcterms:W3CDTF">2025-05-25T11:52:45Z</dcterms:modified>
</cp:coreProperties>
</file>