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ambl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mbl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mbla-italic.fntdata"/><Relationship Id="rId14" Type="http://schemas.openxmlformats.org/officeDocument/2006/relationships/font" Target="fonts/Rambla-bold.fntdata"/><Relationship Id="rId16" Type="http://schemas.openxmlformats.org/officeDocument/2006/relationships/font" Target="fonts/Ramb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Shape 24"/>
            <p:cNvSpPr/>
            <p:nvPr/>
          </p:nvSpPr>
          <p:spPr>
            <a:xfrm>
              <a:off x="1687513" y="4832896"/>
              <a:ext cx="7456487" cy="518816"/>
            </a:xfrm>
            <a:custGeom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5443" y="5135526"/>
              <a:ext cx="9108557" cy="838200"/>
            </a:xfrm>
            <a:custGeom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4883888"/>
              <a:ext cx="9144000" cy="1981200"/>
            </a:xfrm>
            <a:custGeom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Shape 27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Shape 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499273" y="5944936"/>
            <a:ext cx="4940624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85717" y="5939011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Shape 8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99273" y="5944936"/>
            <a:ext cx="4940624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85717" y="5939011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son.org/json-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11.gif"/><Relationship Id="rId5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517016" y="105273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bla"/>
              <a:buNone/>
            </a:pPr>
            <a:r>
              <a:rPr b="1" i="1" lang="es-419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JSON – XML</a:t>
            </a:r>
            <a:br>
              <a:rPr b="1" i="1" lang="es-419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1" lang="es-419" sz="2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MENSAJES ENTRE APLICACIONES</a:t>
            </a:r>
            <a:endParaRPr b="1" i="1" sz="28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79512" y="6369337"/>
            <a:ext cx="63845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INTEGRACIÓN DE APLICACIONES EN ENTORNO WEB</a:t>
            </a:r>
            <a:endParaRPr sz="24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552456" y="5973784"/>
            <a:ext cx="2520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Ing. Rubén Romero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Ing. Soledad Romero</a:t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330139" y="1549757"/>
            <a:ext cx="6618124" cy="4745816"/>
            <a:chOff x="6096902" y="1157777"/>
            <a:chExt cx="3155126" cy="4745816"/>
          </a:xfrm>
        </p:grpSpPr>
        <p:sp>
          <p:nvSpPr>
            <p:cNvPr id="114" name="Shape 114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 Estructuras: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1) Colección de pares de nombre / valor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OBJETO – REGISTRO –ESTRUCTURA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DICCIONARIO – TABLA HASH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LISTA DE CLAVES – ARREGLO ASOCIATIVO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2) Lista ordenada de valores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ARREGLOS – VECTORES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LISTAS -  SECUENCIAS</a:t>
              </a:r>
              <a:endParaRPr/>
            </a:p>
            <a:p>
              <a:pPr indent="238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238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400">
                  <a:solidFill>
                    <a:srgbClr val="0070C0"/>
                  </a:solidFill>
                  <a:latin typeface="Rambla"/>
                  <a:ea typeface="Rambla"/>
                  <a:cs typeface="Rambla"/>
                  <a:sym typeface="Rambla"/>
                </a:rPr>
                <a:t>¿Qué  es JSON?</a:t>
              </a:r>
              <a:endParaRPr i="1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para Intercambio de datos entre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aplicaciones </a:t>
            </a:r>
            <a:endParaRPr b="1" sz="2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88024" y="5589240"/>
            <a:ext cx="4052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http://www.json.org/json-es.html</a:t>
            </a:r>
            <a:endParaRPr sz="1800">
              <a:solidFill>
                <a:srgbClr val="343434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330140" y="1549757"/>
            <a:ext cx="6186076" cy="3683987"/>
            <a:chOff x="6096902" y="1157777"/>
            <a:chExt cx="3155126" cy="3683987"/>
          </a:xfrm>
        </p:grpSpPr>
        <p:sp>
          <p:nvSpPr>
            <p:cNvPr id="124" name="Shape 124"/>
            <p:cNvSpPr/>
            <p:nvPr/>
          </p:nvSpPr>
          <p:spPr>
            <a:xfrm>
              <a:off x="6372028" y="1517777"/>
              <a:ext cx="2880000" cy="332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Java Script Object Notation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Formato ligero de intercambio de datos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Convenciones de distintos lenguajes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Simple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Flexible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Legible </a:t>
              </a:r>
              <a:endParaRPr/>
            </a:p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2 Estructuras</a:t>
              </a:r>
              <a:endParaRPr i="1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400">
                  <a:solidFill>
                    <a:srgbClr val="0070C0"/>
                  </a:solidFill>
                  <a:latin typeface="Rambla"/>
                  <a:ea typeface="Rambla"/>
                  <a:cs typeface="Rambla"/>
                  <a:sym typeface="Rambla"/>
                </a:rPr>
                <a:t>¿Qué  es JSON?</a:t>
              </a:r>
              <a:endParaRPr i="1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para Intercambio de datos entre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aplicaciones </a:t>
            </a:r>
            <a:endParaRPr b="1" sz="2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03847">
            <a:off x="4702501" y="3676351"/>
            <a:ext cx="262509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330139" y="1549757"/>
            <a:ext cx="6618124" cy="4745816"/>
            <a:chOff x="6096902" y="1157777"/>
            <a:chExt cx="3155126" cy="4745816"/>
          </a:xfrm>
        </p:grpSpPr>
        <p:sp>
          <p:nvSpPr>
            <p:cNvPr id="134" name="Shape 134"/>
            <p:cNvSpPr/>
            <p:nvPr/>
          </p:nvSpPr>
          <p:spPr>
            <a:xfrm>
              <a:off x="6372028" y="1517777"/>
              <a:ext cx="2880000" cy="438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 Estructuras: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1) Colección de pares de nombre / valor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OBJETO – REGISTRO –ESTRUCTURA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DICCIONARIO – TABLA HASH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LISTA DE CLAVES – ARREGLO ASOCIATIVO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2) Lista ordenada de valores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ARREGLOS – VECTORES – 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419" sz="18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LISTAS -  SECUENCIAS</a:t>
              </a:r>
              <a:endParaRPr/>
            </a:p>
            <a:p>
              <a:pPr indent="238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238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400">
                  <a:solidFill>
                    <a:srgbClr val="0070C0"/>
                  </a:solidFill>
                  <a:latin typeface="Rambla"/>
                  <a:ea typeface="Rambla"/>
                  <a:cs typeface="Rambla"/>
                  <a:sym typeface="Rambla"/>
                </a:rPr>
                <a:t>¿Qué  es JSON?</a:t>
              </a:r>
              <a:endParaRPr i="1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para Intercambio de datos entre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aplicaciones </a:t>
            </a:r>
            <a:endParaRPr b="1" sz="2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137382" y="2098749"/>
            <a:ext cx="925253" cy="483826"/>
          </a:xfrm>
          <a:prstGeom prst="ellipse">
            <a:avLst/>
          </a:prstGeom>
          <a:gradFill>
            <a:gsLst>
              <a:gs pos="0">
                <a:srgbClr val="072552"/>
              </a:gs>
              <a:gs pos="50000">
                <a:srgbClr val="0E3F85"/>
              </a:gs>
              <a:gs pos="70000">
                <a:srgbClr val="1D4F96"/>
              </a:gs>
              <a:gs pos="100000">
                <a:srgbClr val="3A6AB9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– DIAGRAMAS DE SINTAXIS</a:t>
            </a:r>
            <a:endParaRPr i="1" sz="2400">
              <a:solidFill>
                <a:srgbClr val="0070C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para Intercambio de datos entre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aplicaciones </a:t>
            </a:r>
            <a:endParaRPr b="1" sz="2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442" y="2098749"/>
            <a:ext cx="5695950" cy="5381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Shape 146"/>
          <p:cNvSpPr/>
          <p:nvPr/>
        </p:nvSpPr>
        <p:spPr>
          <a:xfrm>
            <a:off x="1183977" y="2171385"/>
            <a:ext cx="821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objeto</a:t>
            </a:r>
            <a:endParaRPr sz="16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2962845"/>
            <a:ext cx="5695950" cy="5381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60" y="3977233"/>
            <a:ext cx="5695950" cy="132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Shape 149"/>
          <p:cNvSpPr/>
          <p:nvPr/>
        </p:nvSpPr>
        <p:spPr>
          <a:xfrm>
            <a:off x="1145677" y="2990013"/>
            <a:ext cx="925253" cy="483826"/>
          </a:xfrm>
          <a:prstGeom prst="ellipse">
            <a:avLst/>
          </a:prstGeom>
          <a:gradFill>
            <a:gsLst>
              <a:gs pos="0">
                <a:srgbClr val="072552"/>
              </a:gs>
              <a:gs pos="50000">
                <a:srgbClr val="0E3F85"/>
              </a:gs>
              <a:gs pos="70000">
                <a:srgbClr val="1D4F96"/>
              </a:gs>
              <a:gs pos="100000">
                <a:srgbClr val="3A6AB9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174510" y="3088619"/>
            <a:ext cx="8931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arreglo</a:t>
            </a:r>
            <a:endParaRPr sz="16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115616" y="4031356"/>
            <a:ext cx="925253" cy="483826"/>
          </a:xfrm>
          <a:prstGeom prst="ellipse">
            <a:avLst/>
          </a:prstGeom>
          <a:gradFill>
            <a:gsLst>
              <a:gs pos="0">
                <a:srgbClr val="072552"/>
              </a:gs>
              <a:gs pos="50000">
                <a:srgbClr val="0E3F85"/>
              </a:gs>
              <a:gs pos="70000">
                <a:srgbClr val="1D4F96"/>
              </a:gs>
              <a:gs pos="100000">
                <a:srgbClr val="3A6AB9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282227" y="4103992"/>
            <a:ext cx="7694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valor</a:t>
            </a:r>
            <a:endParaRPr sz="16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30140" y="1549757"/>
            <a:ext cx="6331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– DIAGRAMAS DE SINTAXIS</a:t>
            </a:r>
            <a:endParaRPr i="1" sz="2400">
              <a:solidFill>
                <a:srgbClr val="0070C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043607" y="595650"/>
            <a:ext cx="7164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JSON para Intercambio de datos entre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8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aplicaciones </a:t>
            </a:r>
            <a:endParaRPr b="1" sz="2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54459" y="4313326"/>
            <a:ext cx="925253" cy="483826"/>
          </a:xfrm>
          <a:prstGeom prst="ellipse">
            <a:avLst/>
          </a:prstGeom>
          <a:gradFill>
            <a:gsLst>
              <a:gs pos="0">
                <a:srgbClr val="072552"/>
              </a:gs>
              <a:gs pos="50000">
                <a:srgbClr val="0E3F85"/>
              </a:gs>
              <a:gs pos="70000">
                <a:srgbClr val="1D4F96"/>
              </a:gs>
              <a:gs pos="100000">
                <a:srgbClr val="3A6AB9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013433" y="2348880"/>
            <a:ext cx="925253" cy="483826"/>
          </a:xfrm>
          <a:prstGeom prst="ellipse">
            <a:avLst/>
          </a:prstGeom>
          <a:gradFill>
            <a:gsLst>
              <a:gs pos="0">
                <a:srgbClr val="072552"/>
              </a:gs>
              <a:gs pos="50000">
                <a:srgbClr val="0E3F85"/>
              </a:gs>
              <a:gs pos="70000">
                <a:srgbClr val="1D4F96"/>
              </a:gs>
              <a:gs pos="100000">
                <a:srgbClr val="3A6AB9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077349" y="2421516"/>
            <a:ext cx="7633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string</a:t>
            </a:r>
            <a:endParaRPr sz="16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043608" y="4386590"/>
            <a:ext cx="9541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número</a:t>
            </a:r>
            <a:endParaRPr sz="16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074532"/>
            <a:ext cx="5695950" cy="19669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768" y="4322415"/>
            <a:ext cx="5695950" cy="126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Shape 166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827584" y="585059"/>
            <a:ext cx="6474109" cy="3417252"/>
            <a:chOff x="6096902" y="1286944"/>
            <a:chExt cx="3018498" cy="3417252"/>
          </a:xfrm>
        </p:grpSpPr>
        <p:sp>
          <p:nvSpPr>
            <p:cNvPr id="172" name="Shape 172"/>
            <p:cNvSpPr/>
            <p:nvPr/>
          </p:nvSpPr>
          <p:spPr>
            <a:xfrm>
              <a:off x="6328831" y="1841874"/>
              <a:ext cx="1594565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04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 json con todas las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categorías disponibles</a:t>
              </a:r>
              <a:endParaRPr/>
            </a:p>
            <a:p>
              <a:pPr indent="365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36511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0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 </a:t>
              </a:r>
              <a:endParaRPr i="1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096902" y="1286944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2400">
                  <a:solidFill>
                    <a:srgbClr val="0070C0"/>
                  </a:solidFill>
                  <a:latin typeface="Rambla"/>
                  <a:ea typeface="Rambla"/>
                  <a:cs typeface="Rambla"/>
                  <a:sym typeface="Rambla"/>
                </a:rPr>
                <a:t>Uso de JSON</a:t>
              </a:r>
              <a:endParaRPr i="1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74" name="Shape 174"/>
          <p:cNvSpPr/>
          <p:nvPr/>
        </p:nvSpPr>
        <p:spPr>
          <a:xfrm>
            <a:off x="318270" y="2235307"/>
            <a:ext cx="3816424" cy="2520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745069" y="1139989"/>
            <a:ext cx="42302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419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Json con información de usuario y selección de categoría por usuario</a:t>
            </a:r>
            <a:endParaRPr i="1"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536864" y="2312876"/>
            <a:ext cx="4067583" cy="2520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050" y="2585353"/>
            <a:ext cx="3559206" cy="130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07" y="2481776"/>
            <a:ext cx="3426283" cy="202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103847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827584" y="585059"/>
            <a:ext cx="6474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Editor de JSON</a:t>
            </a:r>
            <a:endParaRPr i="1" sz="2400">
              <a:solidFill>
                <a:srgbClr val="0070C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03847">
            <a:off x="6032679" y="5288704"/>
            <a:ext cx="1968818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1" type="ftr"/>
          </p:nvPr>
        </p:nvSpPr>
        <p:spPr>
          <a:xfrm>
            <a:off x="0" y="6192687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Integración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400">
                <a:solidFill>
                  <a:srgbClr val="D0EDF5"/>
                </a:solidFill>
                <a:latin typeface="Rambla"/>
                <a:ea typeface="Rambla"/>
                <a:cs typeface="Rambla"/>
                <a:sym typeface="Rambla"/>
              </a:rPr>
              <a:t>Aplicaciones  en Entorno Web</a:t>
            </a:r>
            <a:endParaRPr i="1" sz="1400">
              <a:solidFill>
                <a:srgbClr val="D0EDF5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89073" y="1268760"/>
            <a:ext cx="6635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http://www.jsoneditoronline.org/</a:t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