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3"/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Questrial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font" Target="fonts/Questria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03/05/2016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03/05/2016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" name="Shape 22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2362200" y="6050037"/>
            <a:ext cx="6515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  <a:defRPr b="0" i="0" sz="2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bg>
      <p:bgPr>
        <a:solidFill>
          <a:schemeClr val="dk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" name="Shape 46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362200" y="6050037"/>
            <a:ext cx="6515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  <a:defRPr b="0" i="0" sz="2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contenido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showMasterSp="0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contenido 2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a dos columna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" name="Shape 14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estrial"/>
              <a:buNone/>
              <a:defRPr b="0" i="0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Shape 32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259632" y="1700808"/>
            <a:ext cx="6768752" cy="2160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estrial"/>
              <a:buNone/>
            </a:pPr>
            <a:r>
              <a:rPr b="1" i="0" lang="es-AR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INTEGRACION DE APLICACIONES EN ENTORNO WEB</a:t>
            </a:r>
            <a:endParaRPr b="1" i="0" sz="4400" u="none" cap="none" strike="noStrik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2362200" y="6050037"/>
            <a:ext cx="6515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s-AR" sz="196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Ing. Esp. Romero, María Soledad</a:t>
            </a:r>
            <a:endParaRPr b="0" i="0" sz="196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s-AR" sz="196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Ing. Romero, Rubén Aníbal</a:t>
            </a:r>
            <a:endParaRPr b="0" i="0" sz="196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</a:t>
            </a:r>
            <a:r>
              <a:rPr lang="es-AR"/>
              <a:t>SP.Net Web API 2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12648" y="1600200"/>
            <a:ext cx="81534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32004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751" y="1600200"/>
            <a:ext cx="6319700" cy="50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2360364" y="4077072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estrial"/>
              <a:buNone/>
            </a:pPr>
            <a:r>
              <a:rPr b="0" i="0" lang="es-AR" sz="4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SERVICIOS REST</a:t>
            </a:r>
            <a:endParaRPr b="0" i="0" sz="4400" u="none" cap="none" strike="noStrike">
              <a:solidFill>
                <a:schemeClr val="l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2362200" y="6050037"/>
            <a:ext cx="6515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s-AR" sz="2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Integración de aplicaciones entornos web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</a:pPr>
            <a:r>
              <a:rPr b="0" i="0" lang="es-AR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Contenidos</a:t>
            </a:r>
            <a:endParaRPr b="0" i="0" sz="4400" u="none" cap="none" strike="noStrik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s-AR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Rest. Servicios Rest.</a:t>
            </a:r>
            <a:endParaRPr b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0040" lvl="0" marL="32004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s-AR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Uri. Identificador uniforme de recursos.</a:t>
            </a:r>
            <a:endParaRPr b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0040" lvl="0" marL="32004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s-AR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Servicios RestFul.</a:t>
            </a:r>
            <a:endParaRPr b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0040" lvl="0" marL="32004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s-AR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Herramientas para consumir Servicios Rest.</a:t>
            </a:r>
            <a:endParaRPr b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0040" lvl="0" marL="32004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lang="es-AR"/>
              <a:t>Ejercicio </a:t>
            </a:r>
            <a:r>
              <a:rPr b="0" i="0" lang="es-AR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Paso a paso.</a:t>
            </a:r>
            <a:endParaRPr b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</a:pPr>
            <a:r>
              <a:rPr b="0" i="0" lang="es-AR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Servicios Rest</a:t>
            </a:r>
            <a:endParaRPr b="0" i="0" sz="4400" u="none" cap="none" strike="noStrik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1" i="0" lang="es-AR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Rest:</a:t>
            </a:r>
            <a:r>
              <a:rPr b="0" i="0" lang="es-AR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La </a:t>
            </a:r>
            <a:r>
              <a:rPr b="1" i="0" lang="es-AR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Transferencia de Estado Representacional</a:t>
            </a:r>
            <a:r>
              <a:rPr b="0" i="0" lang="es-AR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 (Representational State Transfer) es una técnica de arquitectura software para sistemas basados en WEB.</a:t>
            </a:r>
            <a:endParaRPr/>
          </a:p>
          <a:p>
            <a:pPr indent="-320040" lvl="0" marL="32004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s-AR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Recurso es direccionable únicamente a través de su URI.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</a:pPr>
            <a:r>
              <a:rPr b="0" i="0" lang="es-AR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Servicios Rest</a:t>
            </a:r>
            <a:endParaRPr b="0" i="0" sz="4400" u="none" cap="none" strike="noStrik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2004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http://www.dnnsoftware.com/Portals/0/Blog/Files/3/3285/Windows-Live-Writer-Getting-Started-with-KnockoutJS_727D-mvvm_2.png"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546" y="2927236"/>
            <a:ext cx="8445507" cy="187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</a:pPr>
            <a:r>
              <a:rPr b="0" i="0" lang="es-AR" sz="3959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URI (identificador uniforme de recursos)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s-AR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 identificador se puede implementar en una de dos maneras: </a:t>
            </a:r>
            <a:endParaRPr b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4480" lvl="1" marL="64008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</a:pPr>
            <a:r>
              <a:rPr b="0" i="0" lang="es-AR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 URL (localizador uniforme de recursos) </a:t>
            </a:r>
            <a:endParaRPr b="0" i="0" sz="26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4480" lvl="1" marL="64008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</a:pPr>
            <a:r>
              <a:rPr b="0" i="0" lang="es-AR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 URN (nombre uniforme de recursos).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814" y="3717032"/>
            <a:ext cx="8742972" cy="2232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</a:pPr>
            <a:r>
              <a:rPr b="0" i="0" lang="es-AR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Los componentes de un URI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48"/>
              <a:buFont typeface="Noto Sans Symbols"/>
              <a:buChar char="◻"/>
            </a:pPr>
            <a:r>
              <a:rPr b="1" i="0" lang="es-AR" sz="2247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Nombre de esquema</a:t>
            </a:r>
            <a:r>
              <a:rPr b="0" i="0" lang="es-AR" sz="2247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 identifica el protocolo (p. ej., FTP:, HTTP:, HTTPS:, IRC:).</a:t>
            </a:r>
            <a:endParaRPr/>
          </a:p>
          <a:p>
            <a:pPr indent="-320040" lvl="0" marL="32004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48"/>
              <a:buFont typeface="Noto Sans Symbols"/>
              <a:buChar char="◻"/>
            </a:pPr>
            <a:r>
              <a:rPr b="1" i="0" lang="es-AR" sz="2247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Parte jerárquica</a:t>
            </a:r>
            <a:r>
              <a:rPr b="0" i="0" lang="es-AR" sz="2247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 tiene el objetivo de mantener la información jerárquica por naturaleza.</a:t>
            </a:r>
            <a:endParaRPr/>
          </a:p>
          <a:p>
            <a:pPr indent="-284480" lvl="1" marL="640080" marR="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⬜"/>
            </a:pPr>
            <a:r>
              <a:rPr b="1" i="0" lang="es-AR" sz="201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Autoridad</a:t>
            </a:r>
            <a:r>
              <a:rPr b="0" i="0" lang="es-AR" sz="201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 se refiere a la resolución del DNS (sistema de nombres de dominio) real del servidor (p. ej., nombre de dominio o dirección IP).</a:t>
            </a:r>
            <a:endParaRPr/>
          </a:p>
          <a:p>
            <a:pPr indent="-284480" lvl="1" marL="640080" marR="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⬜"/>
            </a:pPr>
            <a:r>
              <a:rPr b="1" i="0" lang="es-AR" sz="201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Ruta</a:t>
            </a:r>
            <a:r>
              <a:rPr b="0" i="0" lang="es-AR" sz="2015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 se refiere a una secuencia de segmentos separados por una barra (“/”).</a:t>
            </a:r>
            <a:endParaRPr/>
          </a:p>
          <a:p>
            <a:pPr indent="-320040" lvl="0" marL="32004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48"/>
              <a:buFont typeface="Noto Sans Symbols"/>
              <a:buChar char="◻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</a:pPr>
            <a:r>
              <a:rPr lang="es-AR"/>
              <a:t>Los componentes de un URI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12648" y="1600200"/>
            <a:ext cx="81534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320040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48"/>
              <a:buChar char="◻"/>
            </a:pPr>
            <a:r>
              <a:rPr b="1" lang="es-AR" sz="2247"/>
              <a:t>Consulta (QueryString)</a:t>
            </a:r>
            <a:r>
              <a:rPr lang="es-AR" sz="2247"/>
              <a:t>: contiene información de identificación adicional que no es jerárquica por naturaleza y esta separada por un signo de interrogación (“?”).</a:t>
            </a:r>
            <a:endParaRPr/>
          </a:p>
          <a:p>
            <a:pPr indent="-320040" lvl="0" marL="320040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348"/>
              <a:buChar char="◻"/>
            </a:pPr>
            <a:r>
              <a:rPr b="1" lang="es-AR" sz="2247"/>
              <a:t>Fragmento</a:t>
            </a:r>
            <a:r>
              <a:rPr lang="es-AR" sz="2247"/>
              <a:t>: proporciona la orientación hacia un recurso secundario dentro de uno principal identificado por la autoridad y la ruta, y esta separado del resto mediante el signo de numeral (“#”).</a:t>
            </a:r>
            <a:endParaRPr/>
          </a:p>
          <a:p>
            <a:pPr indent="-209550" lvl="0" marL="320040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</a:pPr>
            <a:r>
              <a:rPr b="0" i="0" lang="es-AR" sz="4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Servicios Restful</a:t>
            </a:r>
            <a:endParaRPr b="0" i="0" sz="4400" u="none" cap="none" strike="noStrike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http://marmelab.com/images/blog/microrest_small.jpg" id="144" name="Shape 144"/>
          <p:cNvPicPr preferRelativeResize="0"/>
          <p:nvPr/>
        </p:nvPicPr>
        <p:blipFill rotWithShape="1">
          <a:blip r:embed="rId3">
            <a:alphaModFix/>
          </a:blip>
          <a:srcRect b="27512" l="0" r="0" t="31630"/>
          <a:stretch/>
        </p:blipFill>
        <p:spPr>
          <a:xfrm>
            <a:off x="1969839" y="5276920"/>
            <a:ext cx="5280600" cy="14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>
            <p:ph idx="1" type="body"/>
          </p:nvPr>
        </p:nvSpPr>
        <p:spPr>
          <a:xfrm>
            <a:off x="609600" y="16288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s-AR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Una de las características claves de los servicios web REST es el uso explícito de los </a:t>
            </a:r>
            <a:r>
              <a:rPr b="1" i="0" lang="es-AR" sz="2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métodos HTTP:</a:t>
            </a:r>
            <a:endParaRPr/>
          </a:p>
          <a:p>
            <a:pPr indent="-284480" lvl="1" marL="64008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</a:pPr>
            <a:r>
              <a:rPr b="1" i="0" lang="es-AR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POST:</a:t>
            </a:r>
            <a:r>
              <a:rPr b="0" i="0" lang="es-AR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para crear un recurso en el servidor</a:t>
            </a:r>
            <a:endParaRPr/>
          </a:p>
          <a:p>
            <a:pPr indent="-284480" lvl="1" marL="64008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</a:pPr>
            <a:r>
              <a:rPr b="1" i="0" lang="es-AR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GET:</a:t>
            </a:r>
            <a:r>
              <a:rPr b="0" i="0" lang="es-AR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para obtener un recurso</a:t>
            </a:r>
            <a:endParaRPr/>
          </a:p>
          <a:p>
            <a:pPr indent="-284480" lvl="1" marL="64008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</a:pPr>
            <a:r>
              <a:rPr b="1" i="0" lang="es-AR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PUT:</a:t>
            </a:r>
            <a:r>
              <a:rPr b="0" i="0" lang="es-AR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para cambiar el estado de un recurso o actualizarlo</a:t>
            </a:r>
            <a:endParaRPr/>
          </a:p>
          <a:p>
            <a:pPr indent="-284480" lvl="1" marL="64008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⬜"/>
            </a:pPr>
            <a:r>
              <a:rPr b="1" i="0" lang="es-AR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DELETE:</a:t>
            </a:r>
            <a:r>
              <a:rPr b="0" i="0" lang="es-AR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para eliminar un recurso</a:t>
            </a:r>
            <a:endParaRPr/>
          </a:p>
          <a:p>
            <a:pPr indent="-209550" lvl="0" marL="32004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medio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F7915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termedio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F7915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