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 2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a dos columna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evemichelotti.com/resolve-404-in-iis-express-for-put-and-delete-verbs/" TargetMode="External"/><Relationship Id="rId4" Type="http://schemas.openxmlformats.org/officeDocument/2006/relationships/hyperlink" Target="http://enable-cors.org/" TargetMode="External"/><Relationship Id="rId5" Type="http://schemas.openxmlformats.org/officeDocument/2006/relationships/hyperlink" Target="http://jsonplaceholder.typicode.com/" TargetMode="External"/><Relationship Id="rId6" Type="http://schemas.openxmlformats.org/officeDocument/2006/relationships/hyperlink" Target="http://jsonplaceholder.typicode.com/user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asiermarques.com/2013/conceptos-sobre-apis-rest/" TargetMode="External"/><Relationship Id="rId4" Type="http://schemas.openxmlformats.org/officeDocument/2006/relationships/hyperlink" Target="https://martinfowler.com/articles/richardsonMaturityModel.html" TargetMode="External"/><Relationship Id="rId5" Type="http://schemas.openxmlformats.org/officeDocument/2006/relationships/hyperlink" Target="https://elbauldelprogramador.com/buenas-practicas-para-el-diseno-de-una-api-restful-pragmatic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259632" y="1700808"/>
            <a:ext cx="6768752" cy="216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1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INTEGRACION DE APLICACIONES EN ENTORNO WEB</a:t>
            </a:r>
            <a:endParaRPr b="1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Esp. Romero, María Soledad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Romero, Rubén Aníbal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lang="es-AR"/>
              <a:t>Códigos de estado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4778" l="2277" r="2104" t="19934"/>
          <a:stretch/>
        </p:blipFill>
        <p:spPr>
          <a:xfrm>
            <a:off x="251520" y="2060848"/>
            <a:ext cx="8748971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/>
              <a:t>Aceptación de tipos de contenido</a:t>
            </a:r>
            <a:endParaRPr sz="36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b="1" lang="es-AR"/>
              <a:t>H</a:t>
            </a:r>
            <a:r>
              <a:rPr b="1" lang="es-AR"/>
              <a:t>eader Accept: </a:t>
            </a:r>
            <a:r>
              <a:rPr lang="es-AR"/>
              <a:t>HTTP nos permite especificar en qué formato</a:t>
            </a:r>
            <a:r>
              <a:rPr lang="es-AR"/>
              <a:t> </a:t>
            </a:r>
            <a:r>
              <a:rPr lang="es-AR"/>
              <a:t>queremos recibir el recurso, pudiendo indicar varios en orden de preferencia, para ello utilizamos el</a:t>
            </a:r>
            <a:r>
              <a:rPr lang="es-AR"/>
              <a:t> header Accept</a:t>
            </a:r>
            <a:r>
              <a:rPr lang="es-AR"/>
              <a:t>.</a:t>
            </a:r>
            <a:endParaRPr/>
          </a:p>
          <a:p>
            <a:pPr indent="-339090" lvl="0" marL="457200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b="1" lang="es-AR"/>
              <a:t>Content-Type: </a:t>
            </a:r>
            <a:r>
              <a:rPr lang="es-AR"/>
              <a:t>En la respuesta, se devolverá el header Content-Type, para que el cliente sepa qué formato se devuelve.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/>
              <a:t>Nivel 3 - Implementar Hypermedia</a:t>
            </a:r>
            <a:endParaRPr sz="40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Asociaciones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Obtener información contextual del objeto que </a:t>
            </a:r>
            <a:r>
              <a:rPr lang="es-AR"/>
              <a:t>está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detrás. Ej: /api/Clientes/123/Facturas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Para cosas </a:t>
            </a:r>
            <a:r>
              <a:rPr lang="es-AR"/>
              <a:t>más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-AR"/>
              <a:t>específicas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usar los parámetros de entrada. Ej: /api/Clientes?estado=activo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775F55"/>
                </a:solidFill>
              </a:rPr>
              <a:t>Escenarios Consumo de APIs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Consumo con un Cliente HTTP</a:t>
            </a:r>
            <a:r>
              <a:rPr lang="es-AR"/>
              <a:t>:</a:t>
            </a:r>
            <a:endParaRPr/>
          </a:p>
          <a:p>
            <a:pPr indent="-344169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Tipos de Aplicaciones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Aplicaciones Escritorio.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Mobile.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Web. Invocaciones desde un WebServer (IIS, Apache, Tomcat)</a:t>
            </a:r>
            <a:endParaRPr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rgbClr val="775F55"/>
                </a:solidFill>
              </a:rPr>
              <a:t>Escenarios Consumo de APIs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Ajax. Javascript.</a:t>
            </a:r>
            <a:endParaRPr/>
          </a:p>
          <a:p>
            <a:pPr indent="-344169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Nativo cualquier Browser (Chrome, IE, Firefox, etc.).</a:t>
            </a:r>
            <a:endParaRPr/>
          </a:p>
          <a:p>
            <a:pPr indent="-344169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Char char="⬜"/>
            </a:pPr>
            <a:r>
              <a:rPr lang="es-AR"/>
              <a:t>Frameworks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Jquery.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AngularJs</a:t>
            </a:r>
            <a:endParaRPr/>
          </a:p>
          <a:p>
            <a:pPr indent="-338137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5"/>
              <a:buChar char="■"/>
            </a:pPr>
            <a:r>
              <a:rPr lang="es-AR"/>
              <a:t>KnockOut.</a:t>
            </a:r>
            <a:endParaRPr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5042" t="19631"/>
          <a:stretch/>
        </p:blipFill>
        <p:spPr>
          <a:xfrm>
            <a:off x="473832" y="1772816"/>
            <a:ext cx="8424936" cy="338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HTTP Status Codes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3959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Formato Respuesta – Header Accept</a:t>
            </a:r>
            <a:endParaRPr b="0" i="0" sz="3959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2376487"/>
            <a:ext cx="84010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Attribute Routing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19041"/>
          <a:stretch/>
        </p:blipFill>
        <p:spPr>
          <a:xfrm>
            <a:off x="971600" y="1772816"/>
            <a:ext cx="6840760" cy="226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IHttpActionResult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31" y="1600200"/>
            <a:ext cx="713422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360364" y="4077072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SERVICIOS REST </a:t>
            </a:r>
            <a:r>
              <a:rPr b="0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(CONT.)</a:t>
            </a:r>
            <a:endParaRPr b="0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Integración de aplicaciones entornos web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Configuración IIS. IISExpress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Path configuración IISExpress: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C:\Users\[usuario]\Documents\IISExpress\config\applicationhost.config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Habilitar el consumo de los verbos PUT, DELETE: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1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Path XML: </a:t>
            </a: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/configuration/location/system.webServer/handlers</a:t>
            </a:r>
            <a:endParaRPr b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3600"/>
              <a:t>CORS. Cross-origin resource sharing.</a:t>
            </a:r>
            <a:endParaRPr sz="3600"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Intercambio de recursos de origen cruzado.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Mecanismo que permite a los recursos restringidos (por ejemplo, tipos de letra) de una página web ser solicitados desde otro dominio fuera del dominio desde el que se originó el recurso.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Links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09600" y="16288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Resolve</a:t>
            </a:r>
            <a:r>
              <a:rPr b="1" i="0" lang="es-AR" sz="2400" u="none" cap="none" strike="noStrike">
                <a:solidFill>
                  <a:schemeClr val="dk1"/>
                </a:solidFill>
              </a:rPr>
              <a:t> 404 in IIS Express for PUT and </a:t>
            </a:r>
            <a:r>
              <a:rPr b="1" i="0" lang="es-AR" sz="2400" u="none" cap="none" strike="noStrike">
                <a:solidFill>
                  <a:srgbClr val="000000"/>
                </a:solidFill>
              </a:rPr>
              <a:t>DELETE Verbs: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3"/>
              </a:rPr>
              <a:t>http://stevemichelotti.com/resolve-404-in-iis-express-for-put-and-delete-verbs/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marR="0" rtl="0" algn="l">
              <a:spcBef>
                <a:spcPts val="55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CORS:</a:t>
            </a:r>
            <a:endParaRPr b="1" sz="2400"/>
          </a:p>
          <a:p>
            <a:pPr indent="457200" lvl="0" marL="0" marR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4"/>
              </a:rPr>
              <a:t>http://enable-cors.org/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API Rest Internet</a:t>
            </a:r>
            <a:endParaRPr b="1" sz="2400"/>
          </a:p>
          <a:p>
            <a:pPr indent="-209550" lvl="0" marL="77724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5"/>
              </a:rPr>
              <a:t>http://jsonplaceholder.typicode.com/</a:t>
            </a:r>
            <a:endParaRPr sz="1800"/>
          </a:p>
          <a:p>
            <a:pPr indent="-209550" lvl="0" marL="77724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6"/>
              </a:rPr>
              <a:t>http://jsonplaceholder.typicode.com/users/</a:t>
            </a:r>
            <a:endParaRPr sz="1800"/>
          </a:p>
          <a:p>
            <a:pPr indent="-209550" lvl="0" marL="32004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lang="es-AR"/>
              <a:t>Links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b="1" lang="es-AR" sz="2400"/>
              <a:t>Api Rest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 u="sng">
                <a:solidFill>
                  <a:schemeClr val="hlink"/>
                </a:solidFill>
                <a:hlinkClick r:id="rId3"/>
              </a:rPr>
              <a:t>http://asiermarques.com/2013/conceptos-sobre-apis-rest/</a:t>
            </a:r>
            <a:endParaRPr sz="18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4"/>
              </a:rPr>
              <a:t>https://martinfowler.com/articles/richardsonMaturityModel.html</a:t>
            </a:r>
            <a:endParaRPr sz="18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5"/>
              </a:rPr>
              <a:t>https://elbauldelprogramador.com/buenas-practicas-para-el-diseno-de-una-api-restful-pragmatica/</a:t>
            </a:r>
            <a:endParaRPr sz="18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API Rest - Niveles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700"/>
              </a:spcBef>
              <a:spcAft>
                <a:spcPts val="0"/>
              </a:spcAft>
              <a:buSzPts val="3600"/>
              <a:buFont typeface="Questrial"/>
              <a:buChar char="◻"/>
            </a:pPr>
            <a:r>
              <a:rPr lang="es-AR" sz="3600"/>
              <a:t>Nivel 1 - Uso correcto de URIs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Font typeface="Questrial"/>
              <a:buChar char="◻"/>
            </a:pPr>
            <a:r>
              <a:rPr lang="es-AR" sz="3600"/>
              <a:t>Nivel 2 - Uso correcto de HTTP.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Font typeface="Questrial"/>
              <a:buChar char="◻"/>
            </a:pPr>
            <a:r>
              <a:rPr lang="es-AR" sz="3600"/>
              <a:t>Nivel 3 - Implementar Hypermedia.</a:t>
            </a:r>
            <a:endParaRPr sz="36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</a:t>
            </a:r>
            <a:r>
              <a:rPr lang="es-AR" sz="4300"/>
              <a:t>ivel 0 - Protocolo de transporte</a:t>
            </a:r>
            <a:endParaRPr sz="43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9529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700"/>
              </a:spcBef>
              <a:spcAft>
                <a:spcPts val="0"/>
              </a:spcAft>
              <a:buSzPts val="3000"/>
              <a:buChar char="◻"/>
            </a:pPr>
            <a:r>
              <a:rPr lang="es-AR" sz="3000"/>
              <a:t>S</a:t>
            </a:r>
            <a:r>
              <a:rPr lang="es-AR" sz="3000"/>
              <a:t>e utiliza HTTP como un protocolo de transporte.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Nivel 1 - </a:t>
            </a:r>
            <a:r>
              <a:rPr lang="es-AR" sz="3600">
                <a:solidFill>
                  <a:schemeClr val="dk1"/>
                </a:solidFill>
              </a:rPr>
              <a:t>Uso correcto de URIs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lang="es-AR"/>
              <a:t>Reglas básicas:</a:t>
            </a:r>
            <a:endParaRPr/>
          </a:p>
          <a:p>
            <a:pPr indent="-339090" lvl="0" marL="45720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Los nombres de URI no deben implicar una acción, por lo tanto debe evitarse usar verbos en ellos.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Deben ser únicas, no debemos tener más de una URI para identificar un mismo recurso.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Deben ser independiente de formato.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Deben mantener una jerarquía lógica.</a:t>
            </a:r>
            <a:endParaRPr/>
          </a:p>
          <a:p>
            <a:pPr indent="-339090" lvl="0" marL="45720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Los filtrados de información de un recurso no se hacen en la URI.</a:t>
            </a:r>
            <a:endParaRPr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Nivel 1 - Ejemplos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GET /facturas 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Nos permite acceder al listado de facturas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POST /facturas 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Nos permite crear una factura nueva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GET /facturas/123 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Nos permite acceder al detalle de una factura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PUT /facturas/123 </a:t>
            </a:r>
            <a:endParaRPr b="1" sz="2400"/>
          </a:p>
          <a:p>
            <a:pPr indent="-209550" lvl="0" marL="77724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AR" sz="2400"/>
              <a:t>Nos permite editar la factura, sustituyendo la totalidad de la información anterior por la nueva.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Nivel 1 - Ejemplos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0959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DELETE /facturas/123 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Nos permite eliminar la factura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rPr b="1" lang="es-AR" sz="2400"/>
              <a:t>PATCH /facturas/123 </a:t>
            </a:r>
            <a:endParaRPr b="1" sz="2400"/>
          </a:p>
          <a:p>
            <a:pPr indent="-209550" lvl="0" marL="77724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/>
              <a:t>Nos permite modificar cierta información de la factura, como el número o la fecha de la misma.</a:t>
            </a:r>
            <a:endParaRPr sz="2400"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Nivel 2 - Uso correcto de HTTP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Métodos HTTP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Códigos de estado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Aceptación de tipos de contenido</a:t>
            </a:r>
            <a:endParaRPr/>
          </a:p>
          <a:p>
            <a:pPr indent="-209550" lvl="0" marL="32004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Métodos HTTP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GET: Para consultar y leer recursos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POST: Para crear recursos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PUT: Para editar recursos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DELETE: Para eliminar recursos.</a:t>
            </a:r>
            <a:endParaRPr/>
          </a:p>
          <a:p>
            <a:pPr indent="-33909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s-AR"/>
              <a:t>PATCH: Para editar partes concretas de un recurso.</a:t>
            </a:r>
            <a:endParaRPr/>
          </a:p>
          <a:p>
            <a:pPr indent="-209550" lvl="0" marL="32004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